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notesSlides/notesSlide42.xml" ContentType="application/vnd.openxmlformats-officedocument.presentationml.notesSlide+xml"/>
  <Override PartName="/ppt/diagrams/colors9.xml" ContentType="application/vnd.openxmlformats-officedocument.drawingml.diagramColors+xml"/>
  <Override PartName="/ppt/notesSlides/notesSlide8.xml" ContentType="application/vnd.openxmlformats-officedocument.presentationml.notesSlide+xml"/>
  <Default Extension="vml" ContentType="application/vnd.openxmlformats-officedocument.vmlDrawing"/>
  <Override PartName="/ppt/diagrams/layout2.xml" ContentType="application/vnd.openxmlformats-officedocument.drawingml.diagramLayout+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rawing8.xml" ContentType="application/vnd.ms-office.drawingml.diagramDrawing+xml"/>
  <Override PartName="/ppt/slides/slide89.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notesSlides/notesSlide43.xml" ContentType="application/vnd.openxmlformats-officedocument.presentationml.notesSlide+xml"/>
  <Override PartName="/ppt/diagrams/data8.xml" ContentType="application/vnd.openxmlformats-officedocument.drawingml.diagramData+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50.xml" ContentType="application/vnd.openxmlformats-officedocument.presentationml.notesSlide+xml"/>
  <Override PartName="/ppt/diagrams/drawing9.xml" ContentType="application/vnd.ms-office.drawingml.diagramDrawing+xml"/>
  <Override PartName="/ppt/slides/slide79.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diagrams/layout8.xml" ContentType="application/vnd.openxmlformats-officedocument.drawingml.diagramLayout+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diagrams/data9.xml" ContentType="application/vnd.openxmlformats-officedocument.drawingml.diagramData+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12.xml" ContentType="application/vnd.openxmlformats-officedocument.presentationml.notesSlide+xml"/>
  <Override PartName="/ppt/diagrams/colors8.xml" ContentType="application/vnd.openxmlformats-officedocument.drawingml.diagramColors+xml"/>
  <Override PartName="/ppt/diagrams/drawing7.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100"/>
  </p:notesMasterIdLst>
  <p:handoutMasterIdLst>
    <p:handoutMasterId r:id="rId101"/>
  </p:handoutMasterIdLst>
  <p:sldIdLst>
    <p:sldId id="256" r:id="rId2"/>
    <p:sldId id="342" r:id="rId3"/>
    <p:sldId id="344" r:id="rId4"/>
    <p:sldId id="257" r:id="rId5"/>
    <p:sldId id="359" r:id="rId6"/>
    <p:sldId id="346" r:id="rId7"/>
    <p:sldId id="396" r:id="rId8"/>
    <p:sldId id="397" r:id="rId9"/>
    <p:sldId id="374" r:id="rId10"/>
    <p:sldId id="336" r:id="rId11"/>
    <p:sldId id="391" r:id="rId12"/>
    <p:sldId id="339" r:id="rId13"/>
    <p:sldId id="284" r:id="rId14"/>
    <p:sldId id="357" r:id="rId15"/>
    <p:sldId id="355" r:id="rId16"/>
    <p:sldId id="356" r:id="rId17"/>
    <p:sldId id="337" r:id="rId18"/>
    <p:sldId id="310" r:id="rId19"/>
    <p:sldId id="386" r:id="rId20"/>
    <p:sldId id="387" r:id="rId21"/>
    <p:sldId id="384" r:id="rId22"/>
    <p:sldId id="393" r:id="rId23"/>
    <p:sldId id="385" r:id="rId24"/>
    <p:sldId id="267" r:id="rId25"/>
    <p:sldId id="314" r:id="rId26"/>
    <p:sldId id="378" r:id="rId27"/>
    <p:sldId id="347" r:id="rId28"/>
    <p:sldId id="307" r:id="rId29"/>
    <p:sldId id="379" r:id="rId30"/>
    <p:sldId id="263" r:id="rId31"/>
    <p:sldId id="349" r:id="rId32"/>
    <p:sldId id="358" r:id="rId33"/>
    <p:sldId id="367" r:id="rId34"/>
    <p:sldId id="265" r:id="rId35"/>
    <p:sldId id="398" r:id="rId36"/>
    <p:sldId id="362" r:id="rId37"/>
    <p:sldId id="308" r:id="rId38"/>
    <p:sldId id="281" r:id="rId39"/>
    <p:sldId id="315" r:id="rId40"/>
    <p:sldId id="289" r:id="rId41"/>
    <p:sldId id="303" r:id="rId42"/>
    <p:sldId id="380" r:id="rId43"/>
    <p:sldId id="348" r:id="rId44"/>
    <p:sldId id="364" r:id="rId45"/>
    <p:sldId id="395" r:id="rId46"/>
    <p:sldId id="381" r:id="rId47"/>
    <p:sldId id="354" r:id="rId48"/>
    <p:sldId id="382" r:id="rId49"/>
    <p:sldId id="370" r:id="rId50"/>
    <p:sldId id="400" r:id="rId51"/>
    <p:sldId id="383" r:id="rId52"/>
    <p:sldId id="350" r:id="rId53"/>
    <p:sldId id="351" r:id="rId54"/>
    <p:sldId id="273" r:id="rId55"/>
    <p:sldId id="274" r:id="rId56"/>
    <p:sldId id="389" r:id="rId57"/>
    <p:sldId id="352" r:id="rId58"/>
    <p:sldId id="401" r:id="rId59"/>
    <p:sldId id="402" r:id="rId60"/>
    <p:sldId id="403" r:id="rId61"/>
    <p:sldId id="407" r:id="rId62"/>
    <p:sldId id="408" r:id="rId63"/>
    <p:sldId id="353" r:id="rId64"/>
    <p:sldId id="282" r:id="rId65"/>
    <p:sldId id="316" r:id="rId66"/>
    <p:sldId id="283" r:id="rId67"/>
    <p:sldId id="285" r:id="rId68"/>
    <p:sldId id="366" r:id="rId69"/>
    <p:sldId id="410" r:id="rId70"/>
    <p:sldId id="411" r:id="rId71"/>
    <p:sldId id="318" r:id="rId72"/>
    <p:sldId id="431" r:id="rId73"/>
    <p:sldId id="292" r:id="rId74"/>
    <p:sldId id="290" r:id="rId75"/>
    <p:sldId id="291" r:id="rId76"/>
    <p:sldId id="432" r:id="rId77"/>
    <p:sldId id="373" r:id="rId78"/>
    <p:sldId id="413" r:id="rId79"/>
    <p:sldId id="414" r:id="rId80"/>
    <p:sldId id="415" r:id="rId81"/>
    <p:sldId id="417" r:id="rId82"/>
    <p:sldId id="418" r:id="rId83"/>
    <p:sldId id="420" r:id="rId84"/>
    <p:sldId id="433" r:id="rId85"/>
    <p:sldId id="422" r:id="rId86"/>
    <p:sldId id="434" r:id="rId87"/>
    <p:sldId id="435" r:id="rId88"/>
    <p:sldId id="426" r:id="rId89"/>
    <p:sldId id="428" r:id="rId90"/>
    <p:sldId id="270" r:id="rId91"/>
    <p:sldId id="360" r:id="rId92"/>
    <p:sldId id="369" r:id="rId93"/>
    <p:sldId id="371" r:id="rId94"/>
    <p:sldId id="372" r:id="rId95"/>
    <p:sldId id="375" r:id="rId96"/>
    <p:sldId id="376" r:id="rId97"/>
    <p:sldId id="377" r:id="rId98"/>
    <p:sldId id="368" r:id="rId99"/>
  </p:sldIdLst>
  <p:sldSz cx="9144000" cy="6858000" type="screen4x3"/>
  <p:notesSz cx="6662738" cy="9832975"/>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showPr>
  <p:clrMru>
    <a:srgbClr val="FFFFFF"/>
    <a:srgbClr val="3366FF"/>
    <a:srgbClr val="99FF99"/>
    <a:srgbClr val="0066FF"/>
    <a:srgbClr val="3333FF"/>
    <a:srgbClr val="BB9603"/>
    <a:srgbClr val="C39A03"/>
    <a:srgbClr val="FFFF99"/>
  </p:clrMru>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Stile medio 3 - Colore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4" autoAdjust="0"/>
    <p:restoredTop sz="86380" autoAdjust="0"/>
  </p:normalViewPr>
  <p:slideViewPr>
    <p:cSldViewPr>
      <p:cViewPr>
        <p:scale>
          <a:sx n="66" d="100"/>
          <a:sy n="66" d="100"/>
        </p:scale>
        <p:origin x="-235" y="-264"/>
      </p:cViewPr>
      <p:guideLst>
        <p:guide orient="horz" pos="2160"/>
        <p:guide pos="2880"/>
      </p:guideLst>
    </p:cSldViewPr>
  </p:slideViewPr>
  <p:outlineViewPr>
    <p:cViewPr>
      <p:scale>
        <a:sx n="33" d="100"/>
        <a:sy n="33" d="100"/>
      </p:scale>
      <p:origin x="0" y="5472"/>
    </p:cViewPr>
  </p:outlineViewPr>
  <p:notesTextViewPr>
    <p:cViewPr>
      <p:scale>
        <a:sx n="100" d="100"/>
        <a:sy n="100" d="100"/>
      </p:scale>
      <p:origin x="0" y="0"/>
    </p:cViewPr>
  </p:notesTextViewPr>
  <p:sorterViewPr>
    <p:cViewPr>
      <p:scale>
        <a:sx n="66" d="100"/>
        <a:sy n="66" d="100"/>
      </p:scale>
      <p:origin x="0" y="15019"/>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notesMaster" Target="notesMasters/notes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diagrams/_rels/data3.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image" Target="../media/image23.gif"/></Relationships>
</file>

<file path=ppt/diagrams/_rels/data5.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image" Target="../media/image23.gif"/></Relationships>
</file>

<file path=ppt/diagrams/_rels/data6.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image" Target="../media/image23.gif"/></Relationships>
</file>

<file path=ppt/diagrams/_rels/data8.xml.rels><?xml version="1.0" encoding="UTF-8" standalone="yes"?>
<Relationships xmlns="http://schemas.openxmlformats.org/package/2006/relationships"><Relationship Id="rId1" Type="http://schemas.openxmlformats.org/officeDocument/2006/relationships/image" Target="../media/image33.png"/></Relationships>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87EDB0-0ADB-4598-942A-5B8D4DEB931D}" type="doc">
      <dgm:prSet loTypeId="urn:microsoft.com/office/officeart/2005/8/layout/hierarchy2" loCatId="hierarchy" qsTypeId="urn:microsoft.com/office/officeart/2005/8/quickstyle/3d3" qsCatId="3D" csTypeId="urn:microsoft.com/office/officeart/2005/8/colors/accent5_1" csCatId="accent5" phldr="1"/>
      <dgm:spPr/>
      <dgm:t>
        <a:bodyPr/>
        <a:lstStyle/>
        <a:p>
          <a:endParaRPr lang="it-IT"/>
        </a:p>
      </dgm:t>
    </dgm:pt>
    <dgm:pt modelId="{B607C1E8-B57B-44C9-83B8-B3710325F9AB}">
      <dgm:prSet custT="1"/>
      <dgm:spPr/>
      <dgm:t>
        <a:bodyPr/>
        <a:lstStyle/>
        <a:p>
          <a:pPr rtl="0"/>
          <a:r>
            <a:rPr lang="it-IT" sz="2000" dirty="0" smtClean="0"/>
            <a:t>SOTTOSCRITTI DUE PROTOCOLLI: diverse competenze diverse procedure telematiche</a:t>
          </a:r>
          <a:endParaRPr lang="it-IT" sz="2000" dirty="0"/>
        </a:p>
      </dgm:t>
    </dgm:pt>
    <dgm:pt modelId="{5E0C772C-80ED-4042-B9AE-E3F642019DD9}" type="parTrans" cxnId="{8ABC9D06-22D8-4021-ADF1-42B13E80EFDA}">
      <dgm:prSet/>
      <dgm:spPr/>
      <dgm:t>
        <a:bodyPr/>
        <a:lstStyle/>
        <a:p>
          <a:endParaRPr lang="it-IT"/>
        </a:p>
      </dgm:t>
    </dgm:pt>
    <dgm:pt modelId="{CD3CB1B9-596A-4A8C-8EFC-8AB62D5BA731}" type="sibTrans" cxnId="{8ABC9D06-22D8-4021-ADF1-42B13E80EFDA}">
      <dgm:prSet/>
      <dgm:spPr/>
      <dgm:t>
        <a:bodyPr/>
        <a:lstStyle/>
        <a:p>
          <a:endParaRPr lang="it-IT"/>
        </a:p>
      </dgm:t>
    </dgm:pt>
    <dgm:pt modelId="{30260FE3-AF51-4CEF-A554-728AD5D08A14}">
      <dgm:prSet/>
      <dgm:spPr>
        <a:solidFill>
          <a:schemeClr val="accent6">
            <a:lumMod val="60000"/>
            <a:lumOff val="40000"/>
          </a:schemeClr>
        </a:solidFill>
      </dgm:spPr>
      <dgm:t>
        <a:bodyPr/>
        <a:lstStyle/>
        <a:p>
          <a:pPr rtl="0"/>
          <a:r>
            <a:rPr lang="it-IT" dirty="0" smtClean="0"/>
            <a:t>9 febbraio 2006 Ministero degli Interni:  Rilascio/rinnovo dei permessi di soggiorno e Carta di Soggiorno</a:t>
          </a:r>
          <a:endParaRPr lang="it-IT" dirty="0"/>
        </a:p>
      </dgm:t>
    </dgm:pt>
    <dgm:pt modelId="{0B1E8B21-1FDD-49C1-A603-C72169396C2E}" type="parTrans" cxnId="{0DECE8AC-68A2-4440-9FC3-C3A6130D5BA6}">
      <dgm:prSet/>
      <dgm:spPr/>
      <dgm:t>
        <a:bodyPr/>
        <a:lstStyle/>
        <a:p>
          <a:endParaRPr lang="it-IT"/>
        </a:p>
      </dgm:t>
    </dgm:pt>
    <dgm:pt modelId="{4A4ABA75-551B-4FBD-B9A9-F7513521AC68}" type="sibTrans" cxnId="{0DECE8AC-68A2-4440-9FC3-C3A6130D5BA6}">
      <dgm:prSet/>
      <dgm:spPr/>
      <dgm:t>
        <a:bodyPr/>
        <a:lstStyle/>
        <a:p>
          <a:endParaRPr lang="it-IT"/>
        </a:p>
      </dgm:t>
    </dgm:pt>
    <dgm:pt modelId="{536A7532-1D86-474A-8A2C-C80921127018}">
      <dgm:prSet/>
      <dgm:spPr>
        <a:solidFill>
          <a:schemeClr val="accent6">
            <a:lumMod val="60000"/>
            <a:lumOff val="40000"/>
          </a:schemeClr>
        </a:solidFill>
      </dgm:spPr>
      <dgm:t>
        <a:bodyPr/>
        <a:lstStyle/>
        <a:p>
          <a:pPr rtl="0"/>
          <a:r>
            <a:rPr lang="it-IT" dirty="0" smtClean="0"/>
            <a:t>11 novembre 2007 Ministero degli Interni e Ministero della Solidarietà Sociale: flussi, ricongiungimenti familiari, Art. 27 e 27bis del T.U.</a:t>
          </a:r>
          <a:endParaRPr lang="it-IT" dirty="0"/>
        </a:p>
      </dgm:t>
    </dgm:pt>
    <dgm:pt modelId="{E6556DBB-F3E8-42DA-AECB-27824A5EC7AB}" type="parTrans" cxnId="{4E83BD23-CDFB-49A4-A5C0-F22E4AF3FABE}">
      <dgm:prSet/>
      <dgm:spPr/>
      <dgm:t>
        <a:bodyPr/>
        <a:lstStyle/>
        <a:p>
          <a:endParaRPr lang="it-IT"/>
        </a:p>
      </dgm:t>
    </dgm:pt>
    <dgm:pt modelId="{26A1B4AB-22B2-4150-8675-668CA8B595CD}" type="sibTrans" cxnId="{4E83BD23-CDFB-49A4-A5C0-F22E4AF3FABE}">
      <dgm:prSet/>
      <dgm:spPr/>
      <dgm:t>
        <a:bodyPr/>
        <a:lstStyle/>
        <a:p>
          <a:endParaRPr lang="it-IT"/>
        </a:p>
      </dgm:t>
    </dgm:pt>
    <dgm:pt modelId="{A19BEE1F-46F6-42AD-A64E-A341720CAB04}" type="pres">
      <dgm:prSet presAssocID="{3387EDB0-0ADB-4598-942A-5B8D4DEB931D}" presName="diagram" presStyleCnt="0">
        <dgm:presLayoutVars>
          <dgm:chPref val="1"/>
          <dgm:dir/>
          <dgm:animOne val="branch"/>
          <dgm:animLvl val="lvl"/>
          <dgm:resizeHandles val="exact"/>
        </dgm:presLayoutVars>
      </dgm:prSet>
      <dgm:spPr/>
      <dgm:t>
        <a:bodyPr/>
        <a:lstStyle/>
        <a:p>
          <a:endParaRPr lang="it-IT"/>
        </a:p>
      </dgm:t>
    </dgm:pt>
    <dgm:pt modelId="{22223FD8-EE35-4115-9892-3449F839CF6A}" type="pres">
      <dgm:prSet presAssocID="{B607C1E8-B57B-44C9-83B8-B3710325F9AB}" presName="root1" presStyleCnt="0"/>
      <dgm:spPr/>
    </dgm:pt>
    <dgm:pt modelId="{FCE760DE-4741-46BE-A173-E92026396B6C}" type="pres">
      <dgm:prSet presAssocID="{B607C1E8-B57B-44C9-83B8-B3710325F9AB}" presName="LevelOneTextNode" presStyleLbl="node0" presStyleIdx="0" presStyleCnt="3" custScaleX="232999" custScaleY="292782" custLinFactX="-79400" custLinFactY="88161" custLinFactNeighborX="-100000" custLinFactNeighborY="100000">
        <dgm:presLayoutVars>
          <dgm:chPref val="3"/>
        </dgm:presLayoutVars>
      </dgm:prSet>
      <dgm:spPr/>
      <dgm:t>
        <a:bodyPr/>
        <a:lstStyle/>
        <a:p>
          <a:endParaRPr lang="it-IT"/>
        </a:p>
      </dgm:t>
    </dgm:pt>
    <dgm:pt modelId="{93E1DF80-0E3D-4A99-A3C3-76E693CF543B}" type="pres">
      <dgm:prSet presAssocID="{B607C1E8-B57B-44C9-83B8-B3710325F9AB}" presName="level2hierChild" presStyleCnt="0"/>
      <dgm:spPr/>
    </dgm:pt>
    <dgm:pt modelId="{9A440D4F-FDCB-451D-BBCD-F1A4D3B9EC9B}" type="pres">
      <dgm:prSet presAssocID="{30260FE3-AF51-4CEF-A554-728AD5D08A14}" presName="root1" presStyleCnt="0"/>
      <dgm:spPr/>
    </dgm:pt>
    <dgm:pt modelId="{2705F0C9-BF05-4DAB-93A5-0CAB510F1F7E}" type="pres">
      <dgm:prSet presAssocID="{30260FE3-AF51-4CEF-A554-728AD5D08A14}" presName="LevelOneTextNode" presStyleLbl="node0" presStyleIdx="1" presStyleCnt="3" custScaleX="241704" custScaleY="192040" custLinFactY="-82436" custLinFactNeighborX="71858" custLinFactNeighborY="-100000">
        <dgm:presLayoutVars>
          <dgm:chPref val="3"/>
        </dgm:presLayoutVars>
      </dgm:prSet>
      <dgm:spPr/>
      <dgm:t>
        <a:bodyPr/>
        <a:lstStyle/>
        <a:p>
          <a:endParaRPr lang="it-IT"/>
        </a:p>
      </dgm:t>
    </dgm:pt>
    <dgm:pt modelId="{F663CF7E-11B8-48D6-BF0D-FE3C163CFE08}" type="pres">
      <dgm:prSet presAssocID="{30260FE3-AF51-4CEF-A554-728AD5D08A14}" presName="level2hierChild" presStyleCnt="0"/>
      <dgm:spPr/>
    </dgm:pt>
    <dgm:pt modelId="{AF70EC2C-A5E8-44A6-BBE2-C8C1D2F42C0F}" type="pres">
      <dgm:prSet presAssocID="{536A7532-1D86-474A-8A2C-C80921127018}" presName="root1" presStyleCnt="0"/>
      <dgm:spPr/>
    </dgm:pt>
    <dgm:pt modelId="{F3006B5D-9918-4013-8E95-D3A6B4CA33AE}" type="pres">
      <dgm:prSet presAssocID="{536A7532-1D86-474A-8A2C-C80921127018}" presName="LevelOneTextNode" presStyleLbl="node0" presStyleIdx="2" presStyleCnt="3" custScaleX="237342" custScaleY="200697" custLinFactY="-38218" custLinFactNeighborX="71858" custLinFactNeighborY="-100000">
        <dgm:presLayoutVars>
          <dgm:chPref val="3"/>
        </dgm:presLayoutVars>
      </dgm:prSet>
      <dgm:spPr/>
      <dgm:t>
        <a:bodyPr/>
        <a:lstStyle/>
        <a:p>
          <a:endParaRPr lang="it-IT"/>
        </a:p>
      </dgm:t>
    </dgm:pt>
    <dgm:pt modelId="{26850F19-BB6C-4DFB-BBEB-0B16968F68E8}" type="pres">
      <dgm:prSet presAssocID="{536A7532-1D86-474A-8A2C-C80921127018}" presName="level2hierChild" presStyleCnt="0"/>
      <dgm:spPr/>
    </dgm:pt>
  </dgm:ptLst>
  <dgm:cxnLst>
    <dgm:cxn modelId="{4E83BD23-CDFB-49A4-A5C0-F22E4AF3FABE}" srcId="{3387EDB0-0ADB-4598-942A-5B8D4DEB931D}" destId="{536A7532-1D86-474A-8A2C-C80921127018}" srcOrd="2" destOrd="0" parTransId="{E6556DBB-F3E8-42DA-AECB-27824A5EC7AB}" sibTransId="{26A1B4AB-22B2-4150-8675-668CA8B595CD}"/>
    <dgm:cxn modelId="{66B4093D-348D-4AA8-BB25-DCFABBFED43B}" type="presOf" srcId="{30260FE3-AF51-4CEF-A554-728AD5D08A14}" destId="{2705F0C9-BF05-4DAB-93A5-0CAB510F1F7E}" srcOrd="0" destOrd="0" presId="urn:microsoft.com/office/officeart/2005/8/layout/hierarchy2"/>
    <dgm:cxn modelId="{1DD72DA3-85B2-4E85-9ED0-97E40B4D4EE4}" type="presOf" srcId="{536A7532-1D86-474A-8A2C-C80921127018}" destId="{F3006B5D-9918-4013-8E95-D3A6B4CA33AE}" srcOrd="0" destOrd="0" presId="urn:microsoft.com/office/officeart/2005/8/layout/hierarchy2"/>
    <dgm:cxn modelId="{8ABC9D06-22D8-4021-ADF1-42B13E80EFDA}" srcId="{3387EDB0-0ADB-4598-942A-5B8D4DEB931D}" destId="{B607C1E8-B57B-44C9-83B8-B3710325F9AB}" srcOrd="0" destOrd="0" parTransId="{5E0C772C-80ED-4042-B9AE-E3F642019DD9}" sibTransId="{CD3CB1B9-596A-4A8C-8EFC-8AB62D5BA731}"/>
    <dgm:cxn modelId="{0DECE8AC-68A2-4440-9FC3-C3A6130D5BA6}" srcId="{3387EDB0-0ADB-4598-942A-5B8D4DEB931D}" destId="{30260FE3-AF51-4CEF-A554-728AD5D08A14}" srcOrd="1" destOrd="0" parTransId="{0B1E8B21-1FDD-49C1-A603-C72169396C2E}" sibTransId="{4A4ABA75-551B-4FBD-B9A9-F7513521AC68}"/>
    <dgm:cxn modelId="{C90B3C7D-36A9-4D52-97C4-A02AADFC661B}" type="presOf" srcId="{3387EDB0-0ADB-4598-942A-5B8D4DEB931D}" destId="{A19BEE1F-46F6-42AD-A64E-A341720CAB04}" srcOrd="0" destOrd="0" presId="urn:microsoft.com/office/officeart/2005/8/layout/hierarchy2"/>
    <dgm:cxn modelId="{05CFC854-C208-4A67-9BA4-D91C53B5C038}" type="presOf" srcId="{B607C1E8-B57B-44C9-83B8-B3710325F9AB}" destId="{FCE760DE-4741-46BE-A173-E92026396B6C}" srcOrd="0" destOrd="0" presId="urn:microsoft.com/office/officeart/2005/8/layout/hierarchy2"/>
    <dgm:cxn modelId="{B086D366-06DB-4AF9-853E-13352F5D2B91}" type="presParOf" srcId="{A19BEE1F-46F6-42AD-A64E-A341720CAB04}" destId="{22223FD8-EE35-4115-9892-3449F839CF6A}" srcOrd="0" destOrd="0" presId="urn:microsoft.com/office/officeart/2005/8/layout/hierarchy2"/>
    <dgm:cxn modelId="{62504E23-3732-4D25-8C78-A0839C8ECC10}" type="presParOf" srcId="{22223FD8-EE35-4115-9892-3449F839CF6A}" destId="{FCE760DE-4741-46BE-A173-E92026396B6C}" srcOrd="0" destOrd="0" presId="urn:microsoft.com/office/officeart/2005/8/layout/hierarchy2"/>
    <dgm:cxn modelId="{4095E3F2-72E7-43BA-99F8-6564F85EBEB8}" type="presParOf" srcId="{22223FD8-EE35-4115-9892-3449F839CF6A}" destId="{93E1DF80-0E3D-4A99-A3C3-76E693CF543B}" srcOrd="1" destOrd="0" presId="urn:microsoft.com/office/officeart/2005/8/layout/hierarchy2"/>
    <dgm:cxn modelId="{209F0A11-5278-466B-AE60-091B50AAF500}" type="presParOf" srcId="{A19BEE1F-46F6-42AD-A64E-A341720CAB04}" destId="{9A440D4F-FDCB-451D-BBCD-F1A4D3B9EC9B}" srcOrd="1" destOrd="0" presId="urn:microsoft.com/office/officeart/2005/8/layout/hierarchy2"/>
    <dgm:cxn modelId="{00CC6262-5552-46A7-9A35-78D0006E9E83}" type="presParOf" srcId="{9A440D4F-FDCB-451D-BBCD-F1A4D3B9EC9B}" destId="{2705F0C9-BF05-4DAB-93A5-0CAB510F1F7E}" srcOrd="0" destOrd="0" presId="urn:microsoft.com/office/officeart/2005/8/layout/hierarchy2"/>
    <dgm:cxn modelId="{C58E0522-A173-435C-9A54-F39F88AC7FBD}" type="presParOf" srcId="{9A440D4F-FDCB-451D-BBCD-F1A4D3B9EC9B}" destId="{F663CF7E-11B8-48D6-BF0D-FE3C163CFE08}" srcOrd="1" destOrd="0" presId="urn:microsoft.com/office/officeart/2005/8/layout/hierarchy2"/>
    <dgm:cxn modelId="{85D1E4D0-50EC-4316-83A1-553491DBA573}" type="presParOf" srcId="{A19BEE1F-46F6-42AD-A64E-A341720CAB04}" destId="{AF70EC2C-A5E8-44A6-BBE2-C8C1D2F42C0F}" srcOrd="2" destOrd="0" presId="urn:microsoft.com/office/officeart/2005/8/layout/hierarchy2"/>
    <dgm:cxn modelId="{F3B74D75-1D2F-449B-AB44-F743CAE508E9}" type="presParOf" srcId="{AF70EC2C-A5E8-44A6-BBE2-C8C1D2F42C0F}" destId="{F3006B5D-9918-4013-8E95-D3A6B4CA33AE}" srcOrd="0" destOrd="0" presId="urn:microsoft.com/office/officeart/2005/8/layout/hierarchy2"/>
    <dgm:cxn modelId="{29212397-CF26-45B9-B0D9-B0C7100FE408}" type="presParOf" srcId="{AF70EC2C-A5E8-44A6-BBE2-C8C1D2F42C0F}" destId="{26850F19-BB6C-4DFB-BBEB-0B16968F68E8}"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577DBB-0C48-497D-8E56-CF051278C393}" type="doc">
      <dgm:prSet loTypeId="urn:microsoft.com/office/officeart/2005/8/layout/lProcess3" loCatId="process" qsTypeId="urn:microsoft.com/office/officeart/2005/8/quickstyle/3d1" qsCatId="3D" csTypeId="urn:microsoft.com/office/officeart/2005/8/colors/colorful4" csCatId="colorful" phldr="1"/>
      <dgm:spPr/>
      <dgm:t>
        <a:bodyPr/>
        <a:lstStyle/>
        <a:p>
          <a:endParaRPr lang="it-IT"/>
        </a:p>
      </dgm:t>
    </dgm:pt>
    <dgm:pt modelId="{EF21D84F-E8D3-4B9C-8B4C-CA183AFAE17A}">
      <dgm:prSet/>
      <dgm:spPr/>
      <dgm:t>
        <a:bodyPr vert="horz" anchor="ctr"/>
        <a:lstStyle/>
        <a:p>
          <a:pPr algn="ctr" rtl="0"/>
          <a:r>
            <a:rPr lang="it-IT" dirty="0" smtClean="0">
              <a:solidFill>
                <a:srgbClr val="FFFFFF"/>
              </a:solidFill>
            </a:rPr>
            <a:t>2 anni			</a:t>
          </a:r>
          <a:endParaRPr lang="it-IT" dirty="0">
            <a:solidFill>
              <a:srgbClr val="FFFFFF"/>
            </a:solidFill>
          </a:endParaRPr>
        </a:p>
      </dgm:t>
    </dgm:pt>
    <dgm:pt modelId="{3D946803-376C-415C-A78C-6760D0A47B62}" type="parTrans" cxnId="{553DDF0E-FEF4-4F46-8B98-DAC0191FD851}">
      <dgm:prSet/>
      <dgm:spPr/>
      <dgm:t>
        <a:bodyPr/>
        <a:lstStyle/>
        <a:p>
          <a:endParaRPr lang="it-IT"/>
        </a:p>
      </dgm:t>
    </dgm:pt>
    <dgm:pt modelId="{39120922-B340-421E-86CF-6AC10D712E0C}" type="sibTrans" cxnId="{553DDF0E-FEF4-4F46-8B98-DAC0191FD851}">
      <dgm:prSet/>
      <dgm:spPr/>
      <dgm:t>
        <a:bodyPr/>
        <a:lstStyle/>
        <a:p>
          <a:endParaRPr lang="it-IT"/>
        </a:p>
      </dgm:t>
    </dgm:pt>
    <dgm:pt modelId="{EBA1FDCB-00DC-4D52-9B33-EDF32434E87E}">
      <dgm:prSet/>
      <dgm:spPr/>
      <dgm:t>
        <a:bodyPr anchor="ctr"/>
        <a:lstStyle/>
        <a:p>
          <a:pPr rtl="0"/>
          <a:r>
            <a:rPr lang="it-IT" dirty="0" smtClean="0">
              <a:solidFill>
                <a:srgbClr val="FFFFFF"/>
              </a:solidFill>
            </a:rPr>
            <a:t>1 anno 	</a:t>
          </a:r>
          <a:endParaRPr lang="it-IT" dirty="0">
            <a:solidFill>
              <a:srgbClr val="FFFFFF"/>
            </a:solidFill>
          </a:endParaRPr>
        </a:p>
      </dgm:t>
    </dgm:pt>
    <dgm:pt modelId="{1FD2B8B9-D5A0-4AF2-B2E6-E02A5F791CAD}" type="parTrans" cxnId="{1A343B40-C163-4655-9AD2-9943EF74E482}">
      <dgm:prSet/>
      <dgm:spPr/>
      <dgm:t>
        <a:bodyPr/>
        <a:lstStyle/>
        <a:p>
          <a:endParaRPr lang="it-IT"/>
        </a:p>
      </dgm:t>
    </dgm:pt>
    <dgm:pt modelId="{F2B8996B-EF14-46E6-B010-FA420F2B9D81}" type="sibTrans" cxnId="{1A343B40-C163-4655-9AD2-9943EF74E482}">
      <dgm:prSet/>
      <dgm:spPr/>
      <dgm:t>
        <a:bodyPr/>
        <a:lstStyle/>
        <a:p>
          <a:endParaRPr lang="it-IT"/>
        </a:p>
      </dgm:t>
    </dgm:pt>
    <dgm:pt modelId="{160980B0-D45C-41F6-9A76-81FB5A72850B}">
      <dgm:prSet/>
      <dgm:spPr/>
      <dgm:t>
        <a:bodyPr/>
        <a:lstStyle/>
        <a:p>
          <a:pPr algn="ctr" rtl="0"/>
          <a:r>
            <a:rPr lang="it-IT" dirty="0" smtClean="0">
              <a:solidFill>
                <a:srgbClr val="FFFFFF"/>
              </a:solidFill>
            </a:rPr>
            <a:t>       9 mesi		</a:t>
          </a:r>
          <a:endParaRPr lang="it-IT" dirty="0">
            <a:solidFill>
              <a:srgbClr val="FFFFFF"/>
            </a:solidFill>
          </a:endParaRPr>
        </a:p>
      </dgm:t>
    </dgm:pt>
    <dgm:pt modelId="{9CA97978-4056-4646-A2CC-AAE7DD38B2E7}" type="parTrans" cxnId="{D2EB4DAC-6130-4DFB-AD30-CC29B6508A05}">
      <dgm:prSet/>
      <dgm:spPr/>
      <dgm:t>
        <a:bodyPr/>
        <a:lstStyle/>
        <a:p>
          <a:endParaRPr lang="it-IT"/>
        </a:p>
      </dgm:t>
    </dgm:pt>
    <dgm:pt modelId="{E0851BDD-7FB3-495A-862D-535A73766948}" type="sibTrans" cxnId="{D2EB4DAC-6130-4DFB-AD30-CC29B6508A05}">
      <dgm:prSet/>
      <dgm:spPr/>
      <dgm:t>
        <a:bodyPr/>
        <a:lstStyle/>
        <a:p>
          <a:endParaRPr lang="it-IT"/>
        </a:p>
      </dgm:t>
    </dgm:pt>
    <dgm:pt modelId="{9F3D656B-9FBE-422E-9825-738C71332E33}">
      <dgm:prSet custT="1"/>
      <dgm:spPr/>
      <dgm:t>
        <a:bodyPr/>
        <a:lstStyle/>
        <a:p>
          <a:pPr rtl="0"/>
          <a:r>
            <a:rPr lang="it-IT" sz="2400" dirty="0" smtClean="0">
              <a:solidFill>
                <a:srgbClr val="FFFFFF"/>
              </a:solidFill>
            </a:rPr>
            <a:t>1 anno</a:t>
          </a:r>
        </a:p>
        <a:p>
          <a:pPr rtl="0"/>
          <a:r>
            <a:rPr lang="it-IT" sz="1050" dirty="0" smtClean="0">
              <a:solidFill>
                <a:srgbClr val="FFFFFF"/>
              </a:solidFill>
            </a:rPr>
            <a:t>   (prima della L 92/2012 -  6 mesi)</a:t>
          </a:r>
          <a:r>
            <a:rPr lang="it-IT" sz="1400" dirty="0" smtClean="0">
              <a:solidFill>
                <a:srgbClr val="FFFFFF"/>
              </a:solidFill>
            </a:rPr>
            <a:t>	</a:t>
          </a:r>
        </a:p>
      </dgm:t>
    </dgm:pt>
    <dgm:pt modelId="{BC1C6E80-8F78-4719-84A7-7CD1E1F7FA31}" type="parTrans" cxnId="{954D2DDE-10DD-4CD2-A674-94C0C9E2C599}">
      <dgm:prSet/>
      <dgm:spPr/>
      <dgm:t>
        <a:bodyPr/>
        <a:lstStyle/>
        <a:p>
          <a:endParaRPr lang="it-IT"/>
        </a:p>
      </dgm:t>
    </dgm:pt>
    <dgm:pt modelId="{AEEBC0BB-9770-4935-BBCB-BCEC9C0E1E8E}" type="sibTrans" cxnId="{954D2DDE-10DD-4CD2-A674-94C0C9E2C599}">
      <dgm:prSet/>
      <dgm:spPr/>
      <dgm:t>
        <a:bodyPr/>
        <a:lstStyle/>
        <a:p>
          <a:endParaRPr lang="it-IT"/>
        </a:p>
      </dgm:t>
    </dgm:pt>
    <dgm:pt modelId="{E44A90F6-4402-4295-821D-83F8DE6A78EE}">
      <dgm:prSet/>
      <dgm:spPr/>
      <dgm:t>
        <a:bodyPr/>
        <a:lstStyle/>
        <a:p>
          <a:pPr rtl="0"/>
          <a:r>
            <a:rPr lang="it-IT" dirty="0" smtClean="0">
              <a:solidFill>
                <a:srgbClr val="FFFFFF"/>
              </a:solidFill>
            </a:rPr>
            <a:t>		</a:t>
          </a:r>
          <a:endParaRPr lang="it-IT" dirty="0">
            <a:solidFill>
              <a:srgbClr val="FFFFFF"/>
            </a:solidFill>
          </a:endParaRPr>
        </a:p>
      </dgm:t>
    </dgm:pt>
    <dgm:pt modelId="{062FA02D-1D48-4F08-AD1B-8381612BEAB9}" type="parTrans" cxnId="{55F14797-8792-4602-A106-AB2DDCEF3DBB}">
      <dgm:prSet/>
      <dgm:spPr/>
      <dgm:t>
        <a:bodyPr/>
        <a:lstStyle/>
        <a:p>
          <a:endParaRPr lang="it-IT"/>
        </a:p>
      </dgm:t>
    </dgm:pt>
    <dgm:pt modelId="{69E86C43-BC98-42B8-AA65-BC4675F42697}" type="sibTrans" cxnId="{55F14797-8792-4602-A106-AB2DDCEF3DBB}">
      <dgm:prSet/>
      <dgm:spPr/>
      <dgm:t>
        <a:bodyPr/>
        <a:lstStyle/>
        <a:p>
          <a:endParaRPr lang="it-IT"/>
        </a:p>
      </dgm:t>
    </dgm:pt>
    <dgm:pt modelId="{3B867E03-59B8-4274-8F48-14737B848DDE}">
      <dgm:prSet/>
      <dgm:spPr/>
      <dgm:t>
        <a:bodyPr/>
        <a:lstStyle/>
        <a:p>
          <a:pPr rtl="0"/>
          <a:r>
            <a:rPr lang="it-IT" dirty="0" smtClean="0">
              <a:solidFill>
                <a:schemeClr val="accent6">
                  <a:lumMod val="75000"/>
                </a:schemeClr>
              </a:solidFill>
            </a:rPr>
            <a:t>contratto di lavoro a tempo indeterminato</a:t>
          </a:r>
          <a:endParaRPr lang="it-IT" dirty="0">
            <a:solidFill>
              <a:schemeClr val="accent6">
                <a:lumMod val="75000"/>
              </a:schemeClr>
            </a:solidFill>
          </a:endParaRPr>
        </a:p>
      </dgm:t>
    </dgm:pt>
    <dgm:pt modelId="{626F2E42-CAFC-482C-8910-A49B1BBB3919}" type="parTrans" cxnId="{7D0D4026-1A43-45D0-BCCF-38620E90F7F4}">
      <dgm:prSet/>
      <dgm:spPr/>
      <dgm:t>
        <a:bodyPr/>
        <a:lstStyle/>
        <a:p>
          <a:endParaRPr lang="it-IT"/>
        </a:p>
      </dgm:t>
    </dgm:pt>
    <dgm:pt modelId="{50DB6766-AC5B-4A11-85ED-81BA2532F6E4}" type="sibTrans" cxnId="{7D0D4026-1A43-45D0-BCCF-38620E90F7F4}">
      <dgm:prSet/>
      <dgm:spPr/>
      <dgm:t>
        <a:bodyPr/>
        <a:lstStyle/>
        <a:p>
          <a:endParaRPr lang="it-IT"/>
        </a:p>
      </dgm:t>
    </dgm:pt>
    <dgm:pt modelId="{E52B099D-100A-4E40-B6F4-584835105A76}">
      <dgm:prSet/>
      <dgm:spPr/>
      <dgm:t>
        <a:bodyPr/>
        <a:lstStyle/>
        <a:p>
          <a:pPr rtl="0"/>
          <a:r>
            <a:rPr lang="it-IT" dirty="0" smtClean="0">
              <a:solidFill>
                <a:schemeClr val="accent6">
                  <a:lumMod val="75000"/>
                </a:schemeClr>
              </a:solidFill>
            </a:rPr>
            <a:t>contratto di lavoro  a tempo determinato</a:t>
          </a:r>
          <a:endParaRPr lang="it-IT" dirty="0">
            <a:solidFill>
              <a:schemeClr val="accent6">
                <a:lumMod val="75000"/>
              </a:schemeClr>
            </a:solidFill>
          </a:endParaRPr>
        </a:p>
      </dgm:t>
    </dgm:pt>
    <dgm:pt modelId="{3022E25E-AEBD-4406-A5D1-3F766289A1E4}" type="parTrans" cxnId="{CDB5E4C9-0819-42F6-A718-EEB3142F8CB5}">
      <dgm:prSet/>
      <dgm:spPr/>
      <dgm:t>
        <a:bodyPr/>
        <a:lstStyle/>
        <a:p>
          <a:endParaRPr lang="it-IT"/>
        </a:p>
      </dgm:t>
    </dgm:pt>
    <dgm:pt modelId="{849E2DDA-E518-4CB8-9E40-422E75A5BB1F}" type="sibTrans" cxnId="{CDB5E4C9-0819-42F6-A718-EEB3142F8CB5}">
      <dgm:prSet/>
      <dgm:spPr/>
      <dgm:t>
        <a:bodyPr/>
        <a:lstStyle/>
        <a:p>
          <a:endParaRPr lang="it-IT"/>
        </a:p>
      </dgm:t>
    </dgm:pt>
    <dgm:pt modelId="{FB579B7A-CD80-44C1-92EE-401E525814DE}">
      <dgm:prSet/>
      <dgm:spPr/>
      <dgm:t>
        <a:bodyPr/>
        <a:lstStyle/>
        <a:p>
          <a:pPr rtl="0"/>
          <a:r>
            <a:rPr lang="it-IT" dirty="0" smtClean="0">
              <a:solidFill>
                <a:schemeClr val="accent6">
                  <a:lumMod val="75000"/>
                </a:schemeClr>
              </a:solidFill>
            </a:rPr>
            <a:t>1  o più contratti di lavoro stagionale</a:t>
          </a:r>
          <a:endParaRPr lang="it-IT" dirty="0">
            <a:solidFill>
              <a:schemeClr val="accent6">
                <a:lumMod val="75000"/>
              </a:schemeClr>
            </a:solidFill>
          </a:endParaRPr>
        </a:p>
      </dgm:t>
    </dgm:pt>
    <dgm:pt modelId="{26E6C42D-8830-4562-AB2E-755DB7578722}" type="parTrans" cxnId="{18A593FE-00D1-4864-9DDF-AD440C945064}">
      <dgm:prSet/>
      <dgm:spPr/>
      <dgm:t>
        <a:bodyPr/>
        <a:lstStyle/>
        <a:p>
          <a:endParaRPr lang="it-IT"/>
        </a:p>
      </dgm:t>
    </dgm:pt>
    <dgm:pt modelId="{A0A8FB6F-6E47-410A-B210-BFFDAD5AA3B2}" type="sibTrans" cxnId="{18A593FE-00D1-4864-9DDF-AD440C945064}">
      <dgm:prSet/>
      <dgm:spPr/>
      <dgm:t>
        <a:bodyPr/>
        <a:lstStyle/>
        <a:p>
          <a:endParaRPr lang="it-IT"/>
        </a:p>
      </dgm:t>
    </dgm:pt>
    <dgm:pt modelId="{E87FE643-E7B9-47CB-B063-58200BA29412}">
      <dgm:prSet/>
      <dgm:spPr/>
      <dgm:t>
        <a:bodyPr/>
        <a:lstStyle/>
        <a:p>
          <a:pPr rtl="0"/>
          <a:r>
            <a:rPr lang="it-IT" dirty="0" smtClean="0">
              <a:solidFill>
                <a:schemeClr val="accent6">
                  <a:lumMod val="75000"/>
                </a:schemeClr>
              </a:solidFill>
            </a:rPr>
            <a:t>per attesa occupazione</a:t>
          </a:r>
        </a:p>
      </dgm:t>
    </dgm:pt>
    <dgm:pt modelId="{855DF903-6F45-414C-922B-B5FB75AC1A79}" type="parTrans" cxnId="{27F5301F-EA9B-4FC4-8D38-55605BEBC663}">
      <dgm:prSet/>
      <dgm:spPr/>
      <dgm:t>
        <a:bodyPr/>
        <a:lstStyle/>
        <a:p>
          <a:endParaRPr lang="it-IT"/>
        </a:p>
      </dgm:t>
    </dgm:pt>
    <dgm:pt modelId="{714418A5-F750-42EB-B42E-00B20933C600}" type="sibTrans" cxnId="{27F5301F-EA9B-4FC4-8D38-55605BEBC663}">
      <dgm:prSet/>
      <dgm:spPr/>
      <dgm:t>
        <a:bodyPr/>
        <a:lstStyle/>
        <a:p>
          <a:endParaRPr lang="it-IT"/>
        </a:p>
      </dgm:t>
    </dgm:pt>
    <dgm:pt modelId="{F0F56CD1-FE58-40A5-B2A1-80823D71F248}">
      <dgm:prSet/>
      <dgm:spPr/>
      <dgm:t>
        <a:bodyPr/>
        <a:lstStyle/>
        <a:p>
          <a:pPr rtl="0"/>
          <a:r>
            <a:rPr lang="it-IT" dirty="0" smtClean="0">
              <a:solidFill>
                <a:schemeClr val="accent6">
                  <a:lumMod val="75000"/>
                </a:schemeClr>
              </a:solidFill>
            </a:rPr>
            <a:t>In caso di permesso di soggiorno CE per soggiornanti di lungo periodo</a:t>
          </a:r>
          <a:endParaRPr lang="it-IT" dirty="0">
            <a:solidFill>
              <a:schemeClr val="accent6">
                <a:lumMod val="75000"/>
              </a:schemeClr>
            </a:solidFill>
          </a:endParaRPr>
        </a:p>
      </dgm:t>
    </dgm:pt>
    <dgm:pt modelId="{99DBC8D1-D0E2-4C57-AAC2-0BB809B7BE34}" type="parTrans" cxnId="{454E0CCB-165B-4A09-8F72-7534692E44B6}">
      <dgm:prSet/>
      <dgm:spPr/>
      <dgm:t>
        <a:bodyPr/>
        <a:lstStyle/>
        <a:p>
          <a:endParaRPr lang="it-IT"/>
        </a:p>
      </dgm:t>
    </dgm:pt>
    <dgm:pt modelId="{B3CD0B90-985D-486D-90DF-96307AE05C32}" type="sibTrans" cxnId="{454E0CCB-165B-4A09-8F72-7534692E44B6}">
      <dgm:prSet/>
      <dgm:spPr/>
      <dgm:t>
        <a:bodyPr/>
        <a:lstStyle/>
        <a:p>
          <a:endParaRPr lang="it-IT"/>
        </a:p>
      </dgm:t>
    </dgm:pt>
    <dgm:pt modelId="{02B9F41A-4F66-42CA-BAA3-2D647C897F88}">
      <dgm:prSet/>
      <dgm:spPr/>
      <dgm:t>
        <a:bodyPr/>
        <a:lstStyle/>
        <a:p>
          <a:pPr rtl="0"/>
          <a:r>
            <a:rPr lang="it-IT" dirty="0" smtClean="0">
              <a:solidFill>
                <a:schemeClr val="accent6">
                  <a:lumMod val="75000"/>
                </a:schemeClr>
              </a:solidFill>
            </a:rPr>
            <a:t>In caso di ricongiungimento familiare, il permesso di soggiorno ha la stessa validità del congiunto.</a:t>
          </a:r>
          <a:endParaRPr lang="it-IT" dirty="0">
            <a:solidFill>
              <a:schemeClr val="accent6">
                <a:lumMod val="75000"/>
              </a:schemeClr>
            </a:solidFill>
          </a:endParaRPr>
        </a:p>
      </dgm:t>
    </dgm:pt>
    <dgm:pt modelId="{349567A4-2879-406E-9F78-D9E39E864BAB}" type="parTrans" cxnId="{2E442F21-8006-4C5C-ABB6-BE1F05A10322}">
      <dgm:prSet/>
      <dgm:spPr/>
      <dgm:t>
        <a:bodyPr/>
        <a:lstStyle/>
        <a:p>
          <a:endParaRPr lang="it-IT"/>
        </a:p>
      </dgm:t>
    </dgm:pt>
    <dgm:pt modelId="{9711CE9F-885C-404B-BF97-AF1F75B707D3}" type="sibTrans" cxnId="{2E442F21-8006-4C5C-ABB6-BE1F05A10322}">
      <dgm:prSet/>
      <dgm:spPr/>
      <dgm:t>
        <a:bodyPr/>
        <a:lstStyle/>
        <a:p>
          <a:endParaRPr lang="it-IT"/>
        </a:p>
      </dgm:t>
    </dgm:pt>
    <dgm:pt modelId="{6BB9929D-BDA5-4293-8DF5-8F233CE0A7B4}">
      <dgm:prSet/>
      <dgm:spPr/>
      <dgm:t>
        <a:bodyPr anchor="ctr"/>
        <a:lstStyle/>
        <a:p>
          <a:pPr rtl="0"/>
          <a:r>
            <a:rPr lang="it-IT" dirty="0" smtClean="0">
              <a:solidFill>
                <a:srgbClr val="FFFFFF"/>
              </a:solidFill>
            </a:rPr>
            <a:t>Indeterminato		</a:t>
          </a:r>
          <a:endParaRPr lang="it-IT" dirty="0">
            <a:solidFill>
              <a:srgbClr val="FFFFFF"/>
            </a:solidFill>
          </a:endParaRPr>
        </a:p>
      </dgm:t>
    </dgm:pt>
    <dgm:pt modelId="{90CE8C6F-5891-4AF6-A831-24CBF5EC65B2}" type="sibTrans" cxnId="{CCB18C3C-3144-4CF4-AE35-DC31B3F84AD2}">
      <dgm:prSet/>
      <dgm:spPr/>
      <dgm:t>
        <a:bodyPr/>
        <a:lstStyle/>
        <a:p>
          <a:endParaRPr lang="it-IT"/>
        </a:p>
      </dgm:t>
    </dgm:pt>
    <dgm:pt modelId="{1B776083-004B-43A1-B26E-A98AD2A048A7}" type="parTrans" cxnId="{CCB18C3C-3144-4CF4-AE35-DC31B3F84AD2}">
      <dgm:prSet/>
      <dgm:spPr/>
      <dgm:t>
        <a:bodyPr/>
        <a:lstStyle/>
        <a:p>
          <a:endParaRPr lang="it-IT"/>
        </a:p>
      </dgm:t>
    </dgm:pt>
    <dgm:pt modelId="{0C97F0EC-0B33-4F50-84F0-5DBAFF3BC962}" type="pres">
      <dgm:prSet presAssocID="{71577DBB-0C48-497D-8E56-CF051278C393}" presName="Name0" presStyleCnt="0">
        <dgm:presLayoutVars>
          <dgm:chPref val="3"/>
          <dgm:dir/>
          <dgm:animLvl val="lvl"/>
          <dgm:resizeHandles/>
        </dgm:presLayoutVars>
      </dgm:prSet>
      <dgm:spPr/>
      <dgm:t>
        <a:bodyPr/>
        <a:lstStyle/>
        <a:p>
          <a:endParaRPr lang="it-IT"/>
        </a:p>
      </dgm:t>
    </dgm:pt>
    <dgm:pt modelId="{D64E2333-46C7-472A-BCBD-081250C7A9EF}" type="pres">
      <dgm:prSet presAssocID="{EF21D84F-E8D3-4B9C-8B4C-CA183AFAE17A}" presName="horFlow" presStyleCnt="0"/>
      <dgm:spPr/>
    </dgm:pt>
    <dgm:pt modelId="{C21B6A3B-E3DC-49C2-8A1E-06B5602C41C8}" type="pres">
      <dgm:prSet presAssocID="{EF21D84F-E8D3-4B9C-8B4C-CA183AFAE17A}" presName="bigChev" presStyleLbl="node1" presStyleIdx="0" presStyleCnt="6" custScaleX="177088" custLinFactNeighborX="3007" custLinFactNeighborY="-20186"/>
      <dgm:spPr/>
      <dgm:t>
        <a:bodyPr/>
        <a:lstStyle/>
        <a:p>
          <a:endParaRPr lang="it-IT"/>
        </a:p>
      </dgm:t>
    </dgm:pt>
    <dgm:pt modelId="{0DD2AB53-C73F-4DC6-A3B0-464F744F80AB}" type="pres">
      <dgm:prSet presAssocID="{626F2E42-CAFC-482C-8910-A49B1BBB3919}" presName="parTrans" presStyleCnt="0"/>
      <dgm:spPr/>
    </dgm:pt>
    <dgm:pt modelId="{F9781C15-B8ED-422C-97F6-165B23CFC430}" type="pres">
      <dgm:prSet presAssocID="{3B867E03-59B8-4274-8F48-14737B848DDE}" presName="node" presStyleLbl="alignAccFollowNode1" presStyleIdx="0" presStyleCnt="6" custScaleX="396877">
        <dgm:presLayoutVars>
          <dgm:bulletEnabled val="1"/>
        </dgm:presLayoutVars>
      </dgm:prSet>
      <dgm:spPr/>
      <dgm:t>
        <a:bodyPr/>
        <a:lstStyle/>
        <a:p>
          <a:endParaRPr lang="it-IT"/>
        </a:p>
      </dgm:t>
    </dgm:pt>
    <dgm:pt modelId="{31B71E62-D792-4C5C-9FC0-68BE904A7467}" type="pres">
      <dgm:prSet presAssocID="{EF21D84F-E8D3-4B9C-8B4C-CA183AFAE17A}" presName="vSp" presStyleCnt="0"/>
      <dgm:spPr/>
    </dgm:pt>
    <dgm:pt modelId="{CC2AC8D6-2441-4D78-894F-0B66E2F102FF}" type="pres">
      <dgm:prSet presAssocID="{EBA1FDCB-00DC-4D52-9B33-EDF32434E87E}" presName="horFlow" presStyleCnt="0"/>
      <dgm:spPr/>
    </dgm:pt>
    <dgm:pt modelId="{552D20A3-2F2D-4EE8-9628-8969BADCD941}" type="pres">
      <dgm:prSet presAssocID="{EBA1FDCB-00DC-4D52-9B33-EDF32434E87E}" presName="bigChev" presStyleLbl="node1" presStyleIdx="1" presStyleCnt="6" custScaleX="177088" custLinFactNeighborX="3007" custLinFactNeighborY="4465"/>
      <dgm:spPr/>
      <dgm:t>
        <a:bodyPr/>
        <a:lstStyle/>
        <a:p>
          <a:endParaRPr lang="it-IT"/>
        </a:p>
      </dgm:t>
    </dgm:pt>
    <dgm:pt modelId="{B50EFA94-4742-4585-94E9-7116D6F58333}" type="pres">
      <dgm:prSet presAssocID="{3022E25E-AEBD-4406-A5D1-3F766289A1E4}" presName="parTrans" presStyleCnt="0"/>
      <dgm:spPr/>
    </dgm:pt>
    <dgm:pt modelId="{CF04DBFF-CDF3-477B-92E0-47A05E5893B3}" type="pres">
      <dgm:prSet presAssocID="{E52B099D-100A-4E40-B6F4-584835105A76}" presName="node" presStyleLbl="alignAccFollowNode1" presStyleIdx="1" presStyleCnt="6" custScaleX="396877">
        <dgm:presLayoutVars>
          <dgm:bulletEnabled val="1"/>
        </dgm:presLayoutVars>
      </dgm:prSet>
      <dgm:spPr/>
      <dgm:t>
        <a:bodyPr/>
        <a:lstStyle/>
        <a:p>
          <a:endParaRPr lang="it-IT"/>
        </a:p>
      </dgm:t>
    </dgm:pt>
    <dgm:pt modelId="{5243647D-1F15-407D-9814-8EC6DAED57D4}" type="pres">
      <dgm:prSet presAssocID="{EBA1FDCB-00DC-4D52-9B33-EDF32434E87E}" presName="vSp" presStyleCnt="0"/>
      <dgm:spPr/>
    </dgm:pt>
    <dgm:pt modelId="{EF80E678-E085-457C-9466-8BBBF302C53C}" type="pres">
      <dgm:prSet presAssocID="{160980B0-D45C-41F6-9A76-81FB5A72850B}" presName="horFlow" presStyleCnt="0"/>
      <dgm:spPr/>
    </dgm:pt>
    <dgm:pt modelId="{0F8D3AB7-3380-4F91-BFE4-85BCAAF24A23}" type="pres">
      <dgm:prSet presAssocID="{160980B0-D45C-41F6-9A76-81FB5A72850B}" presName="bigChev" presStyleLbl="node1" presStyleIdx="2" presStyleCnt="6" custScaleX="177088"/>
      <dgm:spPr/>
      <dgm:t>
        <a:bodyPr/>
        <a:lstStyle/>
        <a:p>
          <a:endParaRPr lang="it-IT"/>
        </a:p>
      </dgm:t>
    </dgm:pt>
    <dgm:pt modelId="{3901EFCE-4EF4-4C26-ADC8-A3F9A601FBDA}" type="pres">
      <dgm:prSet presAssocID="{26E6C42D-8830-4562-AB2E-755DB7578722}" presName="parTrans" presStyleCnt="0"/>
      <dgm:spPr/>
    </dgm:pt>
    <dgm:pt modelId="{2A3C514E-F3AE-474A-9432-81557E76A7CC}" type="pres">
      <dgm:prSet presAssocID="{FB579B7A-CD80-44C1-92EE-401E525814DE}" presName="node" presStyleLbl="alignAccFollowNode1" presStyleIdx="2" presStyleCnt="6" custScaleX="396877">
        <dgm:presLayoutVars>
          <dgm:bulletEnabled val="1"/>
        </dgm:presLayoutVars>
      </dgm:prSet>
      <dgm:spPr/>
      <dgm:t>
        <a:bodyPr/>
        <a:lstStyle/>
        <a:p>
          <a:endParaRPr lang="it-IT"/>
        </a:p>
      </dgm:t>
    </dgm:pt>
    <dgm:pt modelId="{111D1DCB-2F0A-4F68-B2A6-EFEABB826525}" type="pres">
      <dgm:prSet presAssocID="{160980B0-D45C-41F6-9A76-81FB5A72850B}" presName="vSp" presStyleCnt="0"/>
      <dgm:spPr/>
    </dgm:pt>
    <dgm:pt modelId="{234970EF-7DF4-46BD-AE95-2B2755CD6D6B}" type="pres">
      <dgm:prSet presAssocID="{9F3D656B-9FBE-422E-9825-738C71332E33}" presName="horFlow" presStyleCnt="0"/>
      <dgm:spPr/>
    </dgm:pt>
    <dgm:pt modelId="{0DCD8BB8-E637-4C87-832B-D15D04617052}" type="pres">
      <dgm:prSet presAssocID="{9F3D656B-9FBE-422E-9825-738C71332E33}" presName="bigChev" presStyleLbl="node1" presStyleIdx="3" presStyleCnt="6" custScaleX="177088"/>
      <dgm:spPr/>
      <dgm:t>
        <a:bodyPr/>
        <a:lstStyle/>
        <a:p>
          <a:endParaRPr lang="it-IT"/>
        </a:p>
      </dgm:t>
    </dgm:pt>
    <dgm:pt modelId="{2D2CC7CC-C3D9-4218-B280-2D171B553E7A}" type="pres">
      <dgm:prSet presAssocID="{855DF903-6F45-414C-922B-B5FB75AC1A79}" presName="parTrans" presStyleCnt="0"/>
      <dgm:spPr/>
    </dgm:pt>
    <dgm:pt modelId="{4153F21E-EBE1-468C-B5CE-1293206D658C}" type="pres">
      <dgm:prSet presAssocID="{E87FE643-E7B9-47CB-B063-58200BA29412}" presName="node" presStyleLbl="alignAccFollowNode1" presStyleIdx="3" presStyleCnt="6" custScaleX="396877">
        <dgm:presLayoutVars>
          <dgm:bulletEnabled val="1"/>
        </dgm:presLayoutVars>
      </dgm:prSet>
      <dgm:spPr/>
      <dgm:t>
        <a:bodyPr/>
        <a:lstStyle/>
        <a:p>
          <a:endParaRPr lang="it-IT"/>
        </a:p>
      </dgm:t>
    </dgm:pt>
    <dgm:pt modelId="{07E7E6EC-4225-4012-91E7-0142100CAA08}" type="pres">
      <dgm:prSet presAssocID="{9F3D656B-9FBE-422E-9825-738C71332E33}" presName="vSp" presStyleCnt="0"/>
      <dgm:spPr/>
    </dgm:pt>
    <dgm:pt modelId="{45A621F9-FC27-4A69-B239-9C9900204D0C}" type="pres">
      <dgm:prSet presAssocID="{6BB9929D-BDA5-4293-8DF5-8F233CE0A7B4}" presName="horFlow" presStyleCnt="0"/>
      <dgm:spPr/>
    </dgm:pt>
    <dgm:pt modelId="{4F56C439-48D9-49E0-8207-7E55E105485A}" type="pres">
      <dgm:prSet presAssocID="{6BB9929D-BDA5-4293-8DF5-8F233CE0A7B4}" presName="bigChev" presStyleLbl="node1" presStyleIdx="4" presStyleCnt="6" custScaleX="177088" custLinFactNeighborX="-45593" custLinFactNeighborY="-1693"/>
      <dgm:spPr/>
      <dgm:t>
        <a:bodyPr/>
        <a:lstStyle/>
        <a:p>
          <a:endParaRPr lang="it-IT"/>
        </a:p>
      </dgm:t>
    </dgm:pt>
    <dgm:pt modelId="{A4513EAA-D174-4F2B-A31F-0B76B9076FC7}" type="pres">
      <dgm:prSet presAssocID="{99DBC8D1-D0E2-4C57-AAC2-0BB809B7BE34}" presName="parTrans" presStyleCnt="0"/>
      <dgm:spPr/>
    </dgm:pt>
    <dgm:pt modelId="{EAF351D2-6EB1-4DF9-A321-1228244ACB02}" type="pres">
      <dgm:prSet presAssocID="{F0F56CD1-FE58-40A5-B2A1-80823D71F248}" presName="node" presStyleLbl="alignAccFollowNode1" presStyleIdx="4" presStyleCnt="6" custScaleX="396877">
        <dgm:presLayoutVars>
          <dgm:bulletEnabled val="1"/>
        </dgm:presLayoutVars>
      </dgm:prSet>
      <dgm:spPr/>
      <dgm:t>
        <a:bodyPr/>
        <a:lstStyle/>
        <a:p>
          <a:endParaRPr lang="it-IT"/>
        </a:p>
      </dgm:t>
    </dgm:pt>
    <dgm:pt modelId="{0F6D9ABC-802B-4556-859E-35B8EE3B9E00}" type="pres">
      <dgm:prSet presAssocID="{6BB9929D-BDA5-4293-8DF5-8F233CE0A7B4}" presName="vSp" presStyleCnt="0"/>
      <dgm:spPr/>
    </dgm:pt>
    <dgm:pt modelId="{0677E2C7-5162-4705-A9CF-8014AA9EA89A}" type="pres">
      <dgm:prSet presAssocID="{E44A90F6-4402-4295-821D-83F8DE6A78EE}" presName="horFlow" presStyleCnt="0"/>
      <dgm:spPr/>
    </dgm:pt>
    <dgm:pt modelId="{9BF029DC-06A2-4C86-AE19-7398BDD75C85}" type="pres">
      <dgm:prSet presAssocID="{E44A90F6-4402-4295-821D-83F8DE6A78EE}" presName="bigChev" presStyleLbl="node1" presStyleIdx="5" presStyleCnt="6" custScaleX="177088"/>
      <dgm:spPr/>
      <dgm:t>
        <a:bodyPr/>
        <a:lstStyle/>
        <a:p>
          <a:endParaRPr lang="it-IT"/>
        </a:p>
      </dgm:t>
    </dgm:pt>
    <dgm:pt modelId="{7D5764B3-5779-48BB-B6F2-653AD7E1FE85}" type="pres">
      <dgm:prSet presAssocID="{349567A4-2879-406E-9F78-D9E39E864BAB}" presName="parTrans" presStyleCnt="0"/>
      <dgm:spPr/>
    </dgm:pt>
    <dgm:pt modelId="{8FDE3C77-17E2-44CB-8D95-E372D2B63792}" type="pres">
      <dgm:prSet presAssocID="{02B9F41A-4F66-42CA-BAA3-2D647C897F88}" presName="node" presStyleLbl="alignAccFollowNode1" presStyleIdx="5" presStyleCnt="6" custScaleX="396877">
        <dgm:presLayoutVars>
          <dgm:bulletEnabled val="1"/>
        </dgm:presLayoutVars>
      </dgm:prSet>
      <dgm:spPr/>
      <dgm:t>
        <a:bodyPr/>
        <a:lstStyle/>
        <a:p>
          <a:endParaRPr lang="it-IT"/>
        </a:p>
      </dgm:t>
    </dgm:pt>
  </dgm:ptLst>
  <dgm:cxnLst>
    <dgm:cxn modelId="{1A343B40-C163-4655-9AD2-9943EF74E482}" srcId="{71577DBB-0C48-497D-8E56-CF051278C393}" destId="{EBA1FDCB-00DC-4D52-9B33-EDF32434E87E}" srcOrd="1" destOrd="0" parTransId="{1FD2B8B9-D5A0-4AF2-B2E6-E02A5F791CAD}" sibTransId="{F2B8996B-EF14-46E6-B010-FA420F2B9D81}"/>
    <dgm:cxn modelId="{52217FB1-1857-4CCC-A3F7-59A0ED702D7B}" type="presOf" srcId="{6BB9929D-BDA5-4293-8DF5-8F233CE0A7B4}" destId="{4F56C439-48D9-49E0-8207-7E55E105485A}" srcOrd="0" destOrd="0" presId="urn:microsoft.com/office/officeart/2005/8/layout/lProcess3"/>
    <dgm:cxn modelId="{954D2DDE-10DD-4CD2-A674-94C0C9E2C599}" srcId="{71577DBB-0C48-497D-8E56-CF051278C393}" destId="{9F3D656B-9FBE-422E-9825-738C71332E33}" srcOrd="3" destOrd="0" parTransId="{BC1C6E80-8F78-4719-84A7-7CD1E1F7FA31}" sibTransId="{AEEBC0BB-9770-4935-BBCB-BCEC9C0E1E8E}"/>
    <dgm:cxn modelId="{CCB18C3C-3144-4CF4-AE35-DC31B3F84AD2}" srcId="{71577DBB-0C48-497D-8E56-CF051278C393}" destId="{6BB9929D-BDA5-4293-8DF5-8F233CE0A7B4}" srcOrd="4" destOrd="0" parTransId="{1B776083-004B-43A1-B26E-A98AD2A048A7}" sibTransId="{90CE8C6F-5891-4AF6-A831-24CBF5EC65B2}"/>
    <dgm:cxn modelId="{7D0D4026-1A43-45D0-BCCF-38620E90F7F4}" srcId="{EF21D84F-E8D3-4B9C-8B4C-CA183AFAE17A}" destId="{3B867E03-59B8-4274-8F48-14737B848DDE}" srcOrd="0" destOrd="0" parTransId="{626F2E42-CAFC-482C-8910-A49B1BBB3919}" sibTransId="{50DB6766-AC5B-4A11-85ED-81BA2532F6E4}"/>
    <dgm:cxn modelId="{CDB5E4C9-0819-42F6-A718-EEB3142F8CB5}" srcId="{EBA1FDCB-00DC-4D52-9B33-EDF32434E87E}" destId="{E52B099D-100A-4E40-B6F4-584835105A76}" srcOrd="0" destOrd="0" parTransId="{3022E25E-AEBD-4406-A5D1-3F766289A1E4}" sibTransId="{849E2DDA-E518-4CB8-9E40-422E75A5BB1F}"/>
    <dgm:cxn modelId="{234471C3-7D73-4C7F-B9F1-C342633AADAA}" type="presOf" srcId="{E87FE643-E7B9-47CB-B063-58200BA29412}" destId="{4153F21E-EBE1-468C-B5CE-1293206D658C}" srcOrd="0" destOrd="0" presId="urn:microsoft.com/office/officeart/2005/8/layout/lProcess3"/>
    <dgm:cxn modelId="{EB0EB4CC-3B2C-4F81-8070-EE16F4CCE599}" type="presOf" srcId="{9F3D656B-9FBE-422E-9825-738C71332E33}" destId="{0DCD8BB8-E637-4C87-832B-D15D04617052}" srcOrd="0" destOrd="0" presId="urn:microsoft.com/office/officeart/2005/8/layout/lProcess3"/>
    <dgm:cxn modelId="{55F14797-8792-4602-A106-AB2DDCEF3DBB}" srcId="{71577DBB-0C48-497D-8E56-CF051278C393}" destId="{E44A90F6-4402-4295-821D-83F8DE6A78EE}" srcOrd="5" destOrd="0" parTransId="{062FA02D-1D48-4F08-AD1B-8381612BEAB9}" sibTransId="{69E86C43-BC98-42B8-AA65-BC4675F42697}"/>
    <dgm:cxn modelId="{C86EBD7C-0D95-4FBB-A104-30E8B7DB4E84}" type="presOf" srcId="{E44A90F6-4402-4295-821D-83F8DE6A78EE}" destId="{9BF029DC-06A2-4C86-AE19-7398BDD75C85}" srcOrd="0" destOrd="0" presId="urn:microsoft.com/office/officeart/2005/8/layout/lProcess3"/>
    <dgm:cxn modelId="{3E6E55A9-B4E9-483A-B44B-BB47C023FA0A}" type="presOf" srcId="{E52B099D-100A-4E40-B6F4-584835105A76}" destId="{CF04DBFF-CDF3-477B-92E0-47A05E5893B3}" srcOrd="0" destOrd="0" presId="urn:microsoft.com/office/officeart/2005/8/layout/lProcess3"/>
    <dgm:cxn modelId="{93F15D36-DDA7-48FD-9B90-88CCC5ED93C7}" type="presOf" srcId="{160980B0-D45C-41F6-9A76-81FB5A72850B}" destId="{0F8D3AB7-3380-4F91-BFE4-85BCAAF24A23}" srcOrd="0" destOrd="0" presId="urn:microsoft.com/office/officeart/2005/8/layout/lProcess3"/>
    <dgm:cxn modelId="{18A593FE-00D1-4864-9DDF-AD440C945064}" srcId="{160980B0-D45C-41F6-9A76-81FB5A72850B}" destId="{FB579B7A-CD80-44C1-92EE-401E525814DE}" srcOrd="0" destOrd="0" parTransId="{26E6C42D-8830-4562-AB2E-755DB7578722}" sibTransId="{A0A8FB6F-6E47-410A-B210-BFFDAD5AA3B2}"/>
    <dgm:cxn modelId="{2E442F21-8006-4C5C-ABB6-BE1F05A10322}" srcId="{E44A90F6-4402-4295-821D-83F8DE6A78EE}" destId="{02B9F41A-4F66-42CA-BAA3-2D647C897F88}" srcOrd="0" destOrd="0" parTransId="{349567A4-2879-406E-9F78-D9E39E864BAB}" sibTransId="{9711CE9F-885C-404B-BF97-AF1F75B707D3}"/>
    <dgm:cxn modelId="{D2EB4DAC-6130-4DFB-AD30-CC29B6508A05}" srcId="{71577DBB-0C48-497D-8E56-CF051278C393}" destId="{160980B0-D45C-41F6-9A76-81FB5A72850B}" srcOrd="2" destOrd="0" parTransId="{9CA97978-4056-4646-A2CC-AAE7DD38B2E7}" sibTransId="{E0851BDD-7FB3-495A-862D-535A73766948}"/>
    <dgm:cxn modelId="{CE4EEA13-BACC-4E65-A8D2-BA37E438DA1B}" type="presOf" srcId="{FB579B7A-CD80-44C1-92EE-401E525814DE}" destId="{2A3C514E-F3AE-474A-9432-81557E76A7CC}" srcOrd="0" destOrd="0" presId="urn:microsoft.com/office/officeart/2005/8/layout/lProcess3"/>
    <dgm:cxn modelId="{553DDF0E-FEF4-4F46-8B98-DAC0191FD851}" srcId="{71577DBB-0C48-497D-8E56-CF051278C393}" destId="{EF21D84F-E8D3-4B9C-8B4C-CA183AFAE17A}" srcOrd="0" destOrd="0" parTransId="{3D946803-376C-415C-A78C-6760D0A47B62}" sibTransId="{39120922-B340-421E-86CF-6AC10D712E0C}"/>
    <dgm:cxn modelId="{E41B7E13-654E-462A-9F89-8D0BA0B9EE24}" type="presOf" srcId="{02B9F41A-4F66-42CA-BAA3-2D647C897F88}" destId="{8FDE3C77-17E2-44CB-8D95-E372D2B63792}" srcOrd="0" destOrd="0" presId="urn:microsoft.com/office/officeart/2005/8/layout/lProcess3"/>
    <dgm:cxn modelId="{B391DA16-A067-412B-8CB1-9750E10E9C16}" type="presOf" srcId="{F0F56CD1-FE58-40A5-B2A1-80823D71F248}" destId="{EAF351D2-6EB1-4DF9-A321-1228244ACB02}" srcOrd="0" destOrd="0" presId="urn:microsoft.com/office/officeart/2005/8/layout/lProcess3"/>
    <dgm:cxn modelId="{27F5301F-EA9B-4FC4-8D38-55605BEBC663}" srcId="{9F3D656B-9FBE-422E-9825-738C71332E33}" destId="{E87FE643-E7B9-47CB-B063-58200BA29412}" srcOrd="0" destOrd="0" parTransId="{855DF903-6F45-414C-922B-B5FB75AC1A79}" sibTransId="{714418A5-F750-42EB-B42E-00B20933C600}"/>
    <dgm:cxn modelId="{1254FEE2-8D49-4A11-B6C6-FE8C5E12AD95}" type="presOf" srcId="{3B867E03-59B8-4274-8F48-14737B848DDE}" destId="{F9781C15-B8ED-422C-97F6-165B23CFC430}" srcOrd="0" destOrd="0" presId="urn:microsoft.com/office/officeart/2005/8/layout/lProcess3"/>
    <dgm:cxn modelId="{454E0CCB-165B-4A09-8F72-7534692E44B6}" srcId="{6BB9929D-BDA5-4293-8DF5-8F233CE0A7B4}" destId="{F0F56CD1-FE58-40A5-B2A1-80823D71F248}" srcOrd="0" destOrd="0" parTransId="{99DBC8D1-D0E2-4C57-AAC2-0BB809B7BE34}" sibTransId="{B3CD0B90-985D-486D-90DF-96307AE05C32}"/>
    <dgm:cxn modelId="{E2A6AE68-694D-410A-BD72-846DA1538A67}" type="presOf" srcId="{EF21D84F-E8D3-4B9C-8B4C-CA183AFAE17A}" destId="{C21B6A3B-E3DC-49C2-8A1E-06B5602C41C8}" srcOrd="0" destOrd="0" presId="urn:microsoft.com/office/officeart/2005/8/layout/lProcess3"/>
    <dgm:cxn modelId="{D3F32315-37D8-4977-BA35-9E56E2C73A0D}" type="presOf" srcId="{EBA1FDCB-00DC-4D52-9B33-EDF32434E87E}" destId="{552D20A3-2F2D-4EE8-9628-8969BADCD941}" srcOrd="0" destOrd="0" presId="urn:microsoft.com/office/officeart/2005/8/layout/lProcess3"/>
    <dgm:cxn modelId="{8E0F3940-6045-4E39-B305-A60212A8A12E}" type="presOf" srcId="{71577DBB-0C48-497D-8E56-CF051278C393}" destId="{0C97F0EC-0B33-4F50-84F0-5DBAFF3BC962}" srcOrd="0" destOrd="0" presId="urn:microsoft.com/office/officeart/2005/8/layout/lProcess3"/>
    <dgm:cxn modelId="{6102D424-F6BC-4D7E-AF01-FF43DAAC9BBE}" type="presParOf" srcId="{0C97F0EC-0B33-4F50-84F0-5DBAFF3BC962}" destId="{D64E2333-46C7-472A-BCBD-081250C7A9EF}" srcOrd="0" destOrd="0" presId="urn:microsoft.com/office/officeart/2005/8/layout/lProcess3"/>
    <dgm:cxn modelId="{EA7174CC-EECA-41B4-86FE-8FEB8F9B7BDB}" type="presParOf" srcId="{D64E2333-46C7-472A-BCBD-081250C7A9EF}" destId="{C21B6A3B-E3DC-49C2-8A1E-06B5602C41C8}" srcOrd="0" destOrd="0" presId="urn:microsoft.com/office/officeart/2005/8/layout/lProcess3"/>
    <dgm:cxn modelId="{F8C31D0A-3B6C-4438-921E-6566B73AF2B6}" type="presParOf" srcId="{D64E2333-46C7-472A-BCBD-081250C7A9EF}" destId="{0DD2AB53-C73F-4DC6-A3B0-464F744F80AB}" srcOrd="1" destOrd="0" presId="urn:microsoft.com/office/officeart/2005/8/layout/lProcess3"/>
    <dgm:cxn modelId="{7B041FD7-739D-466C-A996-A525CA8D9E14}" type="presParOf" srcId="{D64E2333-46C7-472A-BCBD-081250C7A9EF}" destId="{F9781C15-B8ED-422C-97F6-165B23CFC430}" srcOrd="2" destOrd="0" presId="urn:microsoft.com/office/officeart/2005/8/layout/lProcess3"/>
    <dgm:cxn modelId="{43523571-78B5-4E7F-BB65-48A0430335D8}" type="presParOf" srcId="{0C97F0EC-0B33-4F50-84F0-5DBAFF3BC962}" destId="{31B71E62-D792-4C5C-9FC0-68BE904A7467}" srcOrd="1" destOrd="0" presId="urn:microsoft.com/office/officeart/2005/8/layout/lProcess3"/>
    <dgm:cxn modelId="{AD15A32F-2443-4465-93F6-2F14BAC36EFD}" type="presParOf" srcId="{0C97F0EC-0B33-4F50-84F0-5DBAFF3BC962}" destId="{CC2AC8D6-2441-4D78-894F-0B66E2F102FF}" srcOrd="2" destOrd="0" presId="urn:microsoft.com/office/officeart/2005/8/layout/lProcess3"/>
    <dgm:cxn modelId="{74C6B18E-7382-4EFE-B56A-18E683348237}" type="presParOf" srcId="{CC2AC8D6-2441-4D78-894F-0B66E2F102FF}" destId="{552D20A3-2F2D-4EE8-9628-8969BADCD941}" srcOrd="0" destOrd="0" presId="urn:microsoft.com/office/officeart/2005/8/layout/lProcess3"/>
    <dgm:cxn modelId="{881E11CA-20CE-46C4-9A28-DDC0E4E118B6}" type="presParOf" srcId="{CC2AC8D6-2441-4D78-894F-0B66E2F102FF}" destId="{B50EFA94-4742-4585-94E9-7116D6F58333}" srcOrd="1" destOrd="0" presId="urn:microsoft.com/office/officeart/2005/8/layout/lProcess3"/>
    <dgm:cxn modelId="{889CF9C5-FC69-4D13-A1DD-0943B63172FE}" type="presParOf" srcId="{CC2AC8D6-2441-4D78-894F-0B66E2F102FF}" destId="{CF04DBFF-CDF3-477B-92E0-47A05E5893B3}" srcOrd="2" destOrd="0" presId="urn:microsoft.com/office/officeart/2005/8/layout/lProcess3"/>
    <dgm:cxn modelId="{984682F2-E14B-4C53-8BCF-35D5DBACCEF3}" type="presParOf" srcId="{0C97F0EC-0B33-4F50-84F0-5DBAFF3BC962}" destId="{5243647D-1F15-407D-9814-8EC6DAED57D4}" srcOrd="3" destOrd="0" presId="urn:microsoft.com/office/officeart/2005/8/layout/lProcess3"/>
    <dgm:cxn modelId="{2FFE43A6-9895-43D2-878F-165BBCDBA3AC}" type="presParOf" srcId="{0C97F0EC-0B33-4F50-84F0-5DBAFF3BC962}" destId="{EF80E678-E085-457C-9466-8BBBF302C53C}" srcOrd="4" destOrd="0" presId="urn:microsoft.com/office/officeart/2005/8/layout/lProcess3"/>
    <dgm:cxn modelId="{53493940-8832-4F30-8E35-DDF2ECF28AB9}" type="presParOf" srcId="{EF80E678-E085-457C-9466-8BBBF302C53C}" destId="{0F8D3AB7-3380-4F91-BFE4-85BCAAF24A23}" srcOrd="0" destOrd="0" presId="urn:microsoft.com/office/officeart/2005/8/layout/lProcess3"/>
    <dgm:cxn modelId="{022DC3A7-5073-4F5B-86A9-0055D6FE9496}" type="presParOf" srcId="{EF80E678-E085-457C-9466-8BBBF302C53C}" destId="{3901EFCE-4EF4-4C26-ADC8-A3F9A601FBDA}" srcOrd="1" destOrd="0" presId="urn:microsoft.com/office/officeart/2005/8/layout/lProcess3"/>
    <dgm:cxn modelId="{CC024346-2C20-4D15-A2A2-965A856116B4}" type="presParOf" srcId="{EF80E678-E085-457C-9466-8BBBF302C53C}" destId="{2A3C514E-F3AE-474A-9432-81557E76A7CC}" srcOrd="2" destOrd="0" presId="urn:microsoft.com/office/officeart/2005/8/layout/lProcess3"/>
    <dgm:cxn modelId="{2FE78B7D-7F57-4F07-9175-4C29D58C63B0}" type="presParOf" srcId="{0C97F0EC-0B33-4F50-84F0-5DBAFF3BC962}" destId="{111D1DCB-2F0A-4F68-B2A6-EFEABB826525}" srcOrd="5" destOrd="0" presId="urn:microsoft.com/office/officeart/2005/8/layout/lProcess3"/>
    <dgm:cxn modelId="{1AF950D3-9E3C-42B0-8FE4-5DB0D346B6AB}" type="presParOf" srcId="{0C97F0EC-0B33-4F50-84F0-5DBAFF3BC962}" destId="{234970EF-7DF4-46BD-AE95-2B2755CD6D6B}" srcOrd="6" destOrd="0" presId="urn:microsoft.com/office/officeart/2005/8/layout/lProcess3"/>
    <dgm:cxn modelId="{3B1B9805-9731-4180-BB93-BAE7A9FE7D4D}" type="presParOf" srcId="{234970EF-7DF4-46BD-AE95-2B2755CD6D6B}" destId="{0DCD8BB8-E637-4C87-832B-D15D04617052}" srcOrd="0" destOrd="0" presId="urn:microsoft.com/office/officeart/2005/8/layout/lProcess3"/>
    <dgm:cxn modelId="{9E915EC6-4BA7-4DF1-B91F-81A5EB627540}" type="presParOf" srcId="{234970EF-7DF4-46BD-AE95-2B2755CD6D6B}" destId="{2D2CC7CC-C3D9-4218-B280-2D171B553E7A}" srcOrd="1" destOrd="0" presId="urn:microsoft.com/office/officeart/2005/8/layout/lProcess3"/>
    <dgm:cxn modelId="{389F98C3-1983-4D5E-8D35-A462C96E1285}" type="presParOf" srcId="{234970EF-7DF4-46BD-AE95-2B2755CD6D6B}" destId="{4153F21E-EBE1-468C-B5CE-1293206D658C}" srcOrd="2" destOrd="0" presId="urn:microsoft.com/office/officeart/2005/8/layout/lProcess3"/>
    <dgm:cxn modelId="{DD780100-E531-45C5-A8C8-870B897E632B}" type="presParOf" srcId="{0C97F0EC-0B33-4F50-84F0-5DBAFF3BC962}" destId="{07E7E6EC-4225-4012-91E7-0142100CAA08}" srcOrd="7" destOrd="0" presId="urn:microsoft.com/office/officeart/2005/8/layout/lProcess3"/>
    <dgm:cxn modelId="{712A6335-E802-449B-AB9C-7DC5C241B03B}" type="presParOf" srcId="{0C97F0EC-0B33-4F50-84F0-5DBAFF3BC962}" destId="{45A621F9-FC27-4A69-B239-9C9900204D0C}" srcOrd="8" destOrd="0" presId="urn:microsoft.com/office/officeart/2005/8/layout/lProcess3"/>
    <dgm:cxn modelId="{112ADB44-CACF-4BD9-8D0C-15B75217EB8C}" type="presParOf" srcId="{45A621F9-FC27-4A69-B239-9C9900204D0C}" destId="{4F56C439-48D9-49E0-8207-7E55E105485A}" srcOrd="0" destOrd="0" presId="urn:microsoft.com/office/officeart/2005/8/layout/lProcess3"/>
    <dgm:cxn modelId="{308E3D21-A1C6-4951-A8C9-CC320C9979E3}" type="presParOf" srcId="{45A621F9-FC27-4A69-B239-9C9900204D0C}" destId="{A4513EAA-D174-4F2B-A31F-0B76B9076FC7}" srcOrd="1" destOrd="0" presId="urn:microsoft.com/office/officeart/2005/8/layout/lProcess3"/>
    <dgm:cxn modelId="{2E615FF3-88E5-40BF-9979-7B9BC5FBF52B}" type="presParOf" srcId="{45A621F9-FC27-4A69-B239-9C9900204D0C}" destId="{EAF351D2-6EB1-4DF9-A321-1228244ACB02}" srcOrd="2" destOrd="0" presId="urn:microsoft.com/office/officeart/2005/8/layout/lProcess3"/>
    <dgm:cxn modelId="{30E3A6A6-8993-42A1-BCB0-2553839A7F5B}" type="presParOf" srcId="{0C97F0EC-0B33-4F50-84F0-5DBAFF3BC962}" destId="{0F6D9ABC-802B-4556-859E-35B8EE3B9E00}" srcOrd="9" destOrd="0" presId="urn:microsoft.com/office/officeart/2005/8/layout/lProcess3"/>
    <dgm:cxn modelId="{8CF54C41-0F1B-41CD-8F5A-78BE4B5A2FDE}" type="presParOf" srcId="{0C97F0EC-0B33-4F50-84F0-5DBAFF3BC962}" destId="{0677E2C7-5162-4705-A9CF-8014AA9EA89A}" srcOrd="10" destOrd="0" presId="urn:microsoft.com/office/officeart/2005/8/layout/lProcess3"/>
    <dgm:cxn modelId="{29B80415-8FFF-4935-9EC9-A4F5513F6CB2}" type="presParOf" srcId="{0677E2C7-5162-4705-A9CF-8014AA9EA89A}" destId="{9BF029DC-06A2-4C86-AE19-7398BDD75C85}" srcOrd="0" destOrd="0" presId="urn:microsoft.com/office/officeart/2005/8/layout/lProcess3"/>
    <dgm:cxn modelId="{457042A8-0D95-4EDD-8633-FAA80018FF40}" type="presParOf" srcId="{0677E2C7-5162-4705-A9CF-8014AA9EA89A}" destId="{7D5764B3-5779-48BB-B6F2-653AD7E1FE85}" srcOrd="1" destOrd="0" presId="urn:microsoft.com/office/officeart/2005/8/layout/lProcess3"/>
    <dgm:cxn modelId="{2CBED6C0-AE1B-4013-A662-0815215F872B}" type="presParOf" srcId="{0677E2C7-5162-4705-A9CF-8014AA9EA89A}" destId="{8FDE3C77-17E2-44CB-8D95-E372D2B63792}" srcOrd="2"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2BCE40-83AE-4989-B228-A765AE2E42FE}" type="doc">
      <dgm:prSet loTypeId="urn:microsoft.com/office/officeart/2005/8/layout/vList3" loCatId="list" qsTypeId="urn:microsoft.com/office/officeart/2005/8/quickstyle/3d1" qsCatId="3D" csTypeId="urn:microsoft.com/office/officeart/2005/8/colors/accent5_2" csCatId="accent5" phldr="1"/>
      <dgm:spPr/>
      <dgm:t>
        <a:bodyPr/>
        <a:lstStyle/>
        <a:p>
          <a:endParaRPr lang="it-IT"/>
        </a:p>
      </dgm:t>
    </dgm:pt>
    <dgm:pt modelId="{D019615D-5E7F-4EBA-B5A0-75C645010020}">
      <dgm:prSet/>
      <dgm:spPr/>
      <dgm:t>
        <a:bodyPr/>
        <a:lstStyle/>
        <a:p>
          <a:pPr rtl="0"/>
          <a:r>
            <a:rPr lang="it-IT" dirty="0" smtClean="0"/>
            <a:t>Le norme per l’ingresso</a:t>
          </a:r>
          <a:endParaRPr lang="it-IT" dirty="0"/>
        </a:p>
      </dgm:t>
    </dgm:pt>
    <dgm:pt modelId="{194C222A-FF80-43E3-9FA4-DF856A8D1575}" type="parTrans" cxnId="{01F9D1B6-6CD0-42AF-B64A-BE79BC11B098}">
      <dgm:prSet/>
      <dgm:spPr/>
      <dgm:t>
        <a:bodyPr/>
        <a:lstStyle/>
        <a:p>
          <a:endParaRPr lang="it-IT"/>
        </a:p>
      </dgm:t>
    </dgm:pt>
    <dgm:pt modelId="{6EB75313-7FA0-4883-A27B-66D75019BA5E}" type="sibTrans" cxnId="{01F9D1B6-6CD0-42AF-B64A-BE79BC11B098}">
      <dgm:prSet/>
      <dgm:spPr/>
      <dgm:t>
        <a:bodyPr/>
        <a:lstStyle/>
        <a:p>
          <a:endParaRPr lang="it-IT"/>
        </a:p>
      </dgm:t>
    </dgm:pt>
    <dgm:pt modelId="{0F679CB0-6971-4D57-B696-BDE72695CA9C}">
      <dgm:prSet/>
      <dgm:spPr>
        <a:gradFill rotWithShape="0">
          <a:gsLst>
            <a:gs pos="100000">
              <a:schemeClr val="bg2">
                <a:lumMod val="60000"/>
                <a:lumOff val="40000"/>
              </a:schemeClr>
            </a:gs>
            <a:gs pos="0">
              <a:schemeClr val="bg2">
                <a:lumMod val="40000"/>
                <a:lumOff val="60000"/>
              </a:schemeClr>
            </a:gs>
            <a:gs pos="100000">
              <a:schemeClr val="accent5">
                <a:hueOff val="0"/>
                <a:satOff val="0"/>
                <a:lumOff val="0"/>
                <a:alphaOff val="0"/>
                <a:tint val="80000"/>
                <a:satMod val="155000"/>
              </a:schemeClr>
            </a:gs>
          </a:gsLst>
        </a:gradFill>
      </dgm:spPr>
      <dgm:t>
        <a:bodyPr/>
        <a:lstStyle/>
        <a:p>
          <a:pPr rtl="0"/>
          <a:r>
            <a:rPr lang="it-IT" dirty="0" smtClean="0"/>
            <a:t>Le norme per un soggiorno regolare</a:t>
          </a:r>
          <a:endParaRPr lang="it-IT" dirty="0"/>
        </a:p>
      </dgm:t>
    </dgm:pt>
    <dgm:pt modelId="{61F0FAD7-CEA5-45A8-AE4D-305CE456A792}" type="parTrans" cxnId="{408C7F72-3284-4D3D-9FD4-546CBC6DACAF}">
      <dgm:prSet/>
      <dgm:spPr/>
      <dgm:t>
        <a:bodyPr/>
        <a:lstStyle/>
        <a:p>
          <a:endParaRPr lang="it-IT"/>
        </a:p>
      </dgm:t>
    </dgm:pt>
    <dgm:pt modelId="{38093FCC-DE90-4025-83C0-3453EABF0B19}" type="sibTrans" cxnId="{408C7F72-3284-4D3D-9FD4-546CBC6DACAF}">
      <dgm:prSet/>
      <dgm:spPr/>
      <dgm:t>
        <a:bodyPr/>
        <a:lstStyle/>
        <a:p>
          <a:endParaRPr lang="it-IT"/>
        </a:p>
      </dgm:t>
    </dgm:pt>
    <dgm:pt modelId="{98E5E6B2-1386-410E-9413-BCAF77A52A00}" type="pres">
      <dgm:prSet presAssocID="{3F2BCE40-83AE-4989-B228-A765AE2E42FE}" presName="linearFlow" presStyleCnt="0">
        <dgm:presLayoutVars>
          <dgm:dir/>
          <dgm:resizeHandles val="exact"/>
        </dgm:presLayoutVars>
      </dgm:prSet>
      <dgm:spPr/>
      <dgm:t>
        <a:bodyPr/>
        <a:lstStyle/>
        <a:p>
          <a:endParaRPr lang="it-IT"/>
        </a:p>
      </dgm:t>
    </dgm:pt>
    <dgm:pt modelId="{4F6AAB9E-0A4C-45C3-9815-980861D69ED7}" type="pres">
      <dgm:prSet presAssocID="{D019615D-5E7F-4EBA-B5A0-75C645010020}" presName="composite" presStyleCnt="0"/>
      <dgm:spPr/>
    </dgm:pt>
    <dgm:pt modelId="{63B813AA-FD45-47D1-9E75-4DE178518378}" type="pres">
      <dgm:prSet presAssocID="{D019615D-5E7F-4EBA-B5A0-75C645010020}" presName="imgShp" presStyleLbl="fgImgPlace1" presStyleIdx="0" presStyleCnt="2"/>
      <dgm:spPr>
        <a:blipFill rotWithShape="0">
          <a:blip xmlns:r="http://schemas.openxmlformats.org/officeDocument/2006/relationships" r:embed="rId1"/>
          <a:stretch>
            <a:fillRect/>
          </a:stretch>
        </a:blipFill>
      </dgm:spPr>
    </dgm:pt>
    <dgm:pt modelId="{AD90F560-7BF3-4684-9DC9-825BF81015CC}" type="pres">
      <dgm:prSet presAssocID="{D019615D-5E7F-4EBA-B5A0-75C645010020}" presName="txShp" presStyleLbl="node1" presStyleIdx="0" presStyleCnt="2">
        <dgm:presLayoutVars>
          <dgm:bulletEnabled val="1"/>
        </dgm:presLayoutVars>
      </dgm:prSet>
      <dgm:spPr/>
      <dgm:t>
        <a:bodyPr/>
        <a:lstStyle/>
        <a:p>
          <a:endParaRPr lang="it-IT"/>
        </a:p>
      </dgm:t>
    </dgm:pt>
    <dgm:pt modelId="{2BA4A6FD-905C-42C1-AB21-8791EAD25AE7}" type="pres">
      <dgm:prSet presAssocID="{6EB75313-7FA0-4883-A27B-66D75019BA5E}" presName="spacing" presStyleCnt="0"/>
      <dgm:spPr/>
    </dgm:pt>
    <dgm:pt modelId="{9A4FC0E6-A1A8-475A-98EA-2DA741A37BD9}" type="pres">
      <dgm:prSet presAssocID="{0F679CB0-6971-4D57-B696-BDE72695CA9C}" presName="composite" presStyleCnt="0"/>
      <dgm:spPr/>
    </dgm:pt>
    <dgm:pt modelId="{41A660E3-641E-4D6A-9FBA-8CD64AA1D1D3}" type="pres">
      <dgm:prSet presAssocID="{0F679CB0-6971-4D57-B696-BDE72695CA9C}" presName="imgShp" presStyleLbl="fgImgPlace1" presStyleIdx="1" presStyleCnt="2"/>
      <dgm:spPr>
        <a:blipFill rotWithShape="0">
          <a:blip xmlns:r="http://schemas.openxmlformats.org/officeDocument/2006/relationships" r:embed="rId2"/>
          <a:stretch>
            <a:fillRect/>
          </a:stretch>
        </a:blipFill>
      </dgm:spPr>
    </dgm:pt>
    <dgm:pt modelId="{41EE79AB-2580-4AC8-91C8-9E54B3CD8D12}" type="pres">
      <dgm:prSet presAssocID="{0F679CB0-6971-4D57-B696-BDE72695CA9C}" presName="txShp" presStyleLbl="node1" presStyleIdx="1" presStyleCnt="2">
        <dgm:presLayoutVars>
          <dgm:bulletEnabled val="1"/>
        </dgm:presLayoutVars>
      </dgm:prSet>
      <dgm:spPr/>
      <dgm:t>
        <a:bodyPr/>
        <a:lstStyle/>
        <a:p>
          <a:endParaRPr lang="it-IT"/>
        </a:p>
      </dgm:t>
    </dgm:pt>
  </dgm:ptLst>
  <dgm:cxnLst>
    <dgm:cxn modelId="{04DB882D-67B0-4E41-BF6E-D3B5534701F8}" type="presOf" srcId="{D019615D-5E7F-4EBA-B5A0-75C645010020}" destId="{AD90F560-7BF3-4684-9DC9-825BF81015CC}" srcOrd="0" destOrd="0" presId="urn:microsoft.com/office/officeart/2005/8/layout/vList3"/>
    <dgm:cxn modelId="{408C7F72-3284-4D3D-9FD4-546CBC6DACAF}" srcId="{3F2BCE40-83AE-4989-B228-A765AE2E42FE}" destId="{0F679CB0-6971-4D57-B696-BDE72695CA9C}" srcOrd="1" destOrd="0" parTransId="{61F0FAD7-CEA5-45A8-AE4D-305CE456A792}" sibTransId="{38093FCC-DE90-4025-83C0-3453EABF0B19}"/>
    <dgm:cxn modelId="{DDED4DED-7C0F-4E5B-B08C-66C0569B24BD}" type="presOf" srcId="{3F2BCE40-83AE-4989-B228-A765AE2E42FE}" destId="{98E5E6B2-1386-410E-9413-BCAF77A52A00}" srcOrd="0" destOrd="0" presId="urn:microsoft.com/office/officeart/2005/8/layout/vList3"/>
    <dgm:cxn modelId="{8E452BF0-D9AF-4353-9A0C-DA73F321B857}" type="presOf" srcId="{0F679CB0-6971-4D57-B696-BDE72695CA9C}" destId="{41EE79AB-2580-4AC8-91C8-9E54B3CD8D12}" srcOrd="0" destOrd="0" presId="urn:microsoft.com/office/officeart/2005/8/layout/vList3"/>
    <dgm:cxn modelId="{01F9D1B6-6CD0-42AF-B64A-BE79BC11B098}" srcId="{3F2BCE40-83AE-4989-B228-A765AE2E42FE}" destId="{D019615D-5E7F-4EBA-B5A0-75C645010020}" srcOrd="0" destOrd="0" parTransId="{194C222A-FF80-43E3-9FA4-DF856A8D1575}" sibTransId="{6EB75313-7FA0-4883-A27B-66D75019BA5E}"/>
    <dgm:cxn modelId="{7CB5C511-CFEB-481B-9EED-B6458D257C7E}" type="presParOf" srcId="{98E5E6B2-1386-410E-9413-BCAF77A52A00}" destId="{4F6AAB9E-0A4C-45C3-9815-980861D69ED7}" srcOrd="0" destOrd="0" presId="urn:microsoft.com/office/officeart/2005/8/layout/vList3"/>
    <dgm:cxn modelId="{06519B3B-A7A5-4D9F-9BB5-B7EAD17DB4D8}" type="presParOf" srcId="{4F6AAB9E-0A4C-45C3-9815-980861D69ED7}" destId="{63B813AA-FD45-47D1-9E75-4DE178518378}" srcOrd="0" destOrd="0" presId="urn:microsoft.com/office/officeart/2005/8/layout/vList3"/>
    <dgm:cxn modelId="{D8DEF7B9-B748-4FFB-88A7-E52DC9D69299}" type="presParOf" srcId="{4F6AAB9E-0A4C-45C3-9815-980861D69ED7}" destId="{AD90F560-7BF3-4684-9DC9-825BF81015CC}" srcOrd="1" destOrd="0" presId="urn:microsoft.com/office/officeart/2005/8/layout/vList3"/>
    <dgm:cxn modelId="{142C827C-595B-4882-8F70-2BE1287A9077}" type="presParOf" srcId="{98E5E6B2-1386-410E-9413-BCAF77A52A00}" destId="{2BA4A6FD-905C-42C1-AB21-8791EAD25AE7}" srcOrd="1" destOrd="0" presId="urn:microsoft.com/office/officeart/2005/8/layout/vList3"/>
    <dgm:cxn modelId="{E3F30AB9-FE4C-4484-B707-32E6270826FC}" type="presParOf" srcId="{98E5E6B2-1386-410E-9413-BCAF77A52A00}" destId="{9A4FC0E6-A1A8-475A-98EA-2DA741A37BD9}" srcOrd="2" destOrd="0" presId="urn:microsoft.com/office/officeart/2005/8/layout/vList3"/>
    <dgm:cxn modelId="{D2BDD67B-3B5B-43A8-AF59-58491C60B8FC}" type="presParOf" srcId="{9A4FC0E6-A1A8-475A-98EA-2DA741A37BD9}" destId="{41A660E3-641E-4D6A-9FBA-8CD64AA1D1D3}" srcOrd="0" destOrd="0" presId="urn:microsoft.com/office/officeart/2005/8/layout/vList3"/>
    <dgm:cxn modelId="{9C8E5264-5FC2-4DC6-BA5A-DE787E83A789}" type="presParOf" srcId="{9A4FC0E6-A1A8-475A-98EA-2DA741A37BD9}" destId="{41EE79AB-2580-4AC8-91C8-9E54B3CD8D12}"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476278-451F-4E08-9BBD-717B40D3BCB7}" type="doc">
      <dgm:prSet loTypeId="urn:microsoft.com/office/officeart/2005/8/layout/vList5" loCatId="list" qsTypeId="urn:microsoft.com/office/officeart/2005/8/quickstyle/simple1#1" qsCatId="simple" csTypeId="urn:microsoft.com/office/officeart/2005/8/colors/accent1_2#1" csCatId="accent1" phldr="1"/>
      <dgm:spPr/>
      <dgm:t>
        <a:bodyPr/>
        <a:lstStyle/>
        <a:p>
          <a:endParaRPr lang="it-IT"/>
        </a:p>
      </dgm:t>
    </dgm:pt>
    <dgm:pt modelId="{1380E73D-1C71-4B48-9318-34FC1BE14C13}">
      <dgm:prSet>
        <dgm:style>
          <a:lnRef idx="1">
            <a:schemeClr val="accent5"/>
          </a:lnRef>
          <a:fillRef idx="2">
            <a:schemeClr val="accent5"/>
          </a:fillRef>
          <a:effectRef idx="1">
            <a:schemeClr val="accent5"/>
          </a:effectRef>
          <a:fontRef idx="minor">
            <a:schemeClr val="dk1"/>
          </a:fontRef>
        </dgm:style>
      </dgm:prSet>
      <dgm:spPr/>
      <dgm:t>
        <a:bodyPr/>
        <a:lstStyle/>
        <a:p>
          <a:pPr rtl="0"/>
          <a:r>
            <a:rPr lang="it-IT" dirty="0" smtClean="0"/>
            <a:t>Capacità reddituale del datore di lavoro </a:t>
          </a:r>
          <a:endParaRPr lang="it-IT" dirty="0"/>
        </a:p>
      </dgm:t>
    </dgm:pt>
    <dgm:pt modelId="{A413C9E5-D51D-495E-9A22-3F107CC62737}" type="parTrans" cxnId="{CEB4733C-C995-41C5-82A3-143EF31417A3}">
      <dgm:prSet/>
      <dgm:spPr/>
      <dgm:t>
        <a:bodyPr/>
        <a:lstStyle/>
        <a:p>
          <a:endParaRPr lang="it-IT"/>
        </a:p>
      </dgm:t>
    </dgm:pt>
    <dgm:pt modelId="{84DB3269-1B1A-4D9E-9913-C52255A0BAE8}" type="sibTrans" cxnId="{CEB4733C-C995-41C5-82A3-143EF31417A3}">
      <dgm:prSet/>
      <dgm:spPr/>
      <dgm:t>
        <a:bodyPr/>
        <a:lstStyle/>
        <a:p>
          <a:endParaRPr lang="it-IT"/>
        </a:p>
      </dgm:t>
    </dgm:pt>
    <dgm:pt modelId="{6587430D-11A2-4C48-A45E-3068D0216567}">
      <dgm:prSet>
        <dgm:style>
          <a:lnRef idx="1">
            <a:schemeClr val="accent5"/>
          </a:lnRef>
          <a:fillRef idx="3">
            <a:schemeClr val="accent5"/>
          </a:fillRef>
          <a:effectRef idx="2">
            <a:schemeClr val="accent5"/>
          </a:effectRef>
          <a:fontRef idx="minor">
            <a:schemeClr val="lt1"/>
          </a:fontRef>
        </dgm:style>
      </dgm:prSet>
      <dgm:spPr/>
      <dgm:t>
        <a:bodyPr/>
        <a:lstStyle/>
        <a:p>
          <a:pPr rtl="0"/>
          <a:r>
            <a:rPr lang="it-IT" dirty="0" smtClean="0"/>
            <a:t>reddito annuo netto doppio della retribuzione annua del lavoratore maggiorata dei contributi in  caso di datore famiglia</a:t>
          </a:r>
          <a:endParaRPr lang="it-IT" dirty="0"/>
        </a:p>
      </dgm:t>
    </dgm:pt>
    <dgm:pt modelId="{DBF04F8A-891D-441E-A3FA-9EF1E8BF97DD}" type="parTrans" cxnId="{76F83F6F-EB35-437D-B08C-4E0A5299AF25}">
      <dgm:prSet/>
      <dgm:spPr/>
      <dgm:t>
        <a:bodyPr/>
        <a:lstStyle/>
        <a:p>
          <a:endParaRPr lang="it-IT"/>
        </a:p>
      </dgm:t>
    </dgm:pt>
    <dgm:pt modelId="{04508B04-3E05-4EA4-883E-9AED61DD3A89}" type="sibTrans" cxnId="{76F83F6F-EB35-437D-B08C-4E0A5299AF25}">
      <dgm:prSet/>
      <dgm:spPr/>
      <dgm:t>
        <a:bodyPr/>
        <a:lstStyle/>
        <a:p>
          <a:endParaRPr lang="it-IT"/>
        </a:p>
      </dgm:t>
    </dgm:pt>
    <dgm:pt modelId="{5E2E8F62-566A-42C8-B4B2-93BA4EC9BEC5}">
      <dgm:prSet>
        <dgm:style>
          <a:lnRef idx="1">
            <a:schemeClr val="accent5"/>
          </a:lnRef>
          <a:fillRef idx="3">
            <a:schemeClr val="accent5"/>
          </a:fillRef>
          <a:effectRef idx="2">
            <a:schemeClr val="accent5"/>
          </a:effectRef>
          <a:fontRef idx="minor">
            <a:schemeClr val="lt1"/>
          </a:fontRef>
        </dgm:style>
      </dgm:prSet>
      <dgm:spPr/>
      <dgm:t>
        <a:bodyPr/>
        <a:lstStyle/>
        <a:p>
          <a:pPr rtl="0"/>
          <a:r>
            <a:rPr lang="it-IT" dirty="0" smtClean="0"/>
            <a:t>deroga in caso di “datore affetto da patologa o handicap che ne limitano l’autosufficienza, il quale intende assumere un lavoratore straniero addetto alla sua assistenza” (art. 30 c. 8 del Reg. di attuazione)</a:t>
          </a:r>
          <a:endParaRPr lang="it-IT" dirty="0"/>
        </a:p>
      </dgm:t>
    </dgm:pt>
    <dgm:pt modelId="{02052D0E-E353-46C6-A6B8-B4BA37B5B7D9}" type="parTrans" cxnId="{47275403-F894-4352-8141-F3C0B452E82C}">
      <dgm:prSet/>
      <dgm:spPr/>
      <dgm:t>
        <a:bodyPr/>
        <a:lstStyle/>
        <a:p>
          <a:endParaRPr lang="it-IT"/>
        </a:p>
      </dgm:t>
    </dgm:pt>
    <dgm:pt modelId="{2F698E69-588F-4138-8B27-236A4FC227C0}" type="sibTrans" cxnId="{47275403-F894-4352-8141-F3C0B452E82C}">
      <dgm:prSet/>
      <dgm:spPr/>
      <dgm:t>
        <a:bodyPr/>
        <a:lstStyle/>
        <a:p>
          <a:endParaRPr lang="it-IT"/>
        </a:p>
      </dgm:t>
    </dgm:pt>
    <dgm:pt modelId="{1499817B-367E-4A5A-B49A-0A412E999610}">
      <dgm:prSet>
        <dgm:style>
          <a:lnRef idx="1">
            <a:schemeClr val="accent5"/>
          </a:lnRef>
          <a:fillRef idx="2">
            <a:schemeClr val="accent5"/>
          </a:fillRef>
          <a:effectRef idx="1">
            <a:schemeClr val="accent5"/>
          </a:effectRef>
          <a:fontRef idx="minor">
            <a:schemeClr val="dk1"/>
          </a:fontRef>
        </dgm:style>
      </dgm:prSet>
      <dgm:spPr/>
      <dgm:t>
        <a:bodyPr/>
        <a:lstStyle/>
        <a:p>
          <a:pPr rtl="0"/>
          <a:r>
            <a:rPr lang="it-IT" dirty="0" smtClean="0"/>
            <a:t>Assunzione in base al CCNL</a:t>
          </a:r>
          <a:endParaRPr lang="it-IT" dirty="0"/>
        </a:p>
      </dgm:t>
    </dgm:pt>
    <dgm:pt modelId="{CA209ED0-7060-495F-ADAC-F1CF28F6EF34}" type="parTrans" cxnId="{4DFEEB0A-C9C1-4790-A234-19479B586505}">
      <dgm:prSet/>
      <dgm:spPr/>
      <dgm:t>
        <a:bodyPr/>
        <a:lstStyle/>
        <a:p>
          <a:endParaRPr lang="it-IT"/>
        </a:p>
      </dgm:t>
    </dgm:pt>
    <dgm:pt modelId="{0C842653-2A34-4F87-AC5A-6A482DE6EDC2}" type="sibTrans" cxnId="{4DFEEB0A-C9C1-4790-A234-19479B586505}">
      <dgm:prSet/>
      <dgm:spPr/>
      <dgm:t>
        <a:bodyPr/>
        <a:lstStyle/>
        <a:p>
          <a:endParaRPr lang="it-IT"/>
        </a:p>
      </dgm:t>
    </dgm:pt>
    <dgm:pt modelId="{86C93B95-5A60-4160-A383-8EEFAE8CD36C}">
      <dgm:prSet>
        <dgm:style>
          <a:lnRef idx="1">
            <a:schemeClr val="accent5"/>
          </a:lnRef>
          <a:fillRef idx="2">
            <a:schemeClr val="accent5"/>
          </a:fillRef>
          <a:effectRef idx="1">
            <a:schemeClr val="accent5"/>
          </a:effectRef>
          <a:fontRef idx="minor">
            <a:schemeClr val="dk1"/>
          </a:fontRef>
        </dgm:style>
      </dgm:prSet>
      <dgm:spPr/>
      <dgm:t>
        <a:bodyPr/>
        <a:lstStyle/>
        <a:p>
          <a:pPr rtl="0"/>
          <a:r>
            <a:rPr lang="it-IT" dirty="0" smtClean="0"/>
            <a:t>Minimo 20 ore settimanali</a:t>
          </a:r>
          <a:endParaRPr lang="it-IT" dirty="0"/>
        </a:p>
      </dgm:t>
    </dgm:pt>
    <dgm:pt modelId="{008CC1C4-4F84-4B10-AB19-91493A688A68}" type="parTrans" cxnId="{632CE4C3-B6F1-43BC-AB69-111BE5167BD1}">
      <dgm:prSet/>
      <dgm:spPr/>
      <dgm:t>
        <a:bodyPr/>
        <a:lstStyle/>
        <a:p>
          <a:endParaRPr lang="it-IT"/>
        </a:p>
      </dgm:t>
    </dgm:pt>
    <dgm:pt modelId="{634C8AE3-9DCD-440E-85B5-F248ECD0E4FD}" type="sibTrans" cxnId="{632CE4C3-B6F1-43BC-AB69-111BE5167BD1}">
      <dgm:prSet/>
      <dgm:spPr/>
      <dgm:t>
        <a:bodyPr/>
        <a:lstStyle/>
        <a:p>
          <a:endParaRPr lang="it-IT"/>
        </a:p>
      </dgm:t>
    </dgm:pt>
    <dgm:pt modelId="{34CA43C6-53AA-439C-B032-2B8104E69F14}">
      <dgm:prSet>
        <dgm:style>
          <a:lnRef idx="1">
            <a:schemeClr val="accent5"/>
          </a:lnRef>
          <a:fillRef idx="2">
            <a:schemeClr val="accent5"/>
          </a:fillRef>
          <a:effectRef idx="1">
            <a:schemeClr val="accent5"/>
          </a:effectRef>
          <a:fontRef idx="minor">
            <a:schemeClr val="dk1"/>
          </a:fontRef>
        </dgm:style>
      </dgm:prSet>
      <dgm:spPr/>
      <dgm:t>
        <a:bodyPr/>
        <a:lstStyle/>
        <a:p>
          <a:pPr rtl="0"/>
          <a:r>
            <a:rPr lang="it-IT" dirty="0" smtClean="0"/>
            <a:t>Disponibilità alloggio</a:t>
          </a:r>
          <a:endParaRPr lang="it-IT" dirty="0"/>
        </a:p>
      </dgm:t>
    </dgm:pt>
    <dgm:pt modelId="{F6C94D07-91DD-4053-9EBA-37B7B5D7185B}" type="parTrans" cxnId="{F0F08158-D01D-4E8A-9B67-80FA4DA2D937}">
      <dgm:prSet/>
      <dgm:spPr/>
      <dgm:t>
        <a:bodyPr/>
        <a:lstStyle/>
        <a:p>
          <a:endParaRPr lang="it-IT"/>
        </a:p>
      </dgm:t>
    </dgm:pt>
    <dgm:pt modelId="{3A73EC02-DF53-446B-BCA6-B35D184F8B6B}" type="sibTrans" cxnId="{F0F08158-D01D-4E8A-9B67-80FA4DA2D937}">
      <dgm:prSet/>
      <dgm:spPr/>
      <dgm:t>
        <a:bodyPr/>
        <a:lstStyle/>
        <a:p>
          <a:endParaRPr lang="it-IT"/>
        </a:p>
      </dgm:t>
    </dgm:pt>
    <dgm:pt modelId="{6E234890-4E3C-4110-923D-8DDBF4F343AF}">
      <dgm:prSet custT="1">
        <dgm:style>
          <a:lnRef idx="1">
            <a:schemeClr val="accent5"/>
          </a:lnRef>
          <a:fillRef idx="3">
            <a:schemeClr val="accent5"/>
          </a:fillRef>
          <a:effectRef idx="2">
            <a:schemeClr val="accent5"/>
          </a:effectRef>
          <a:fontRef idx="minor">
            <a:schemeClr val="lt1"/>
          </a:fontRef>
        </dgm:style>
      </dgm:prSet>
      <dgm:spPr/>
      <dgm:t>
        <a:bodyPr/>
        <a:lstStyle/>
        <a:p>
          <a:pPr rtl="0"/>
          <a:r>
            <a:rPr lang="it-IT" sz="1800" dirty="0" smtClean="0"/>
            <a:t>retribuzione non inf. Assegno sociale</a:t>
          </a:r>
          <a:endParaRPr lang="it-IT" sz="1800" dirty="0"/>
        </a:p>
      </dgm:t>
    </dgm:pt>
    <dgm:pt modelId="{19F4A907-2828-4206-8442-4D9B56974698}" type="parTrans" cxnId="{22C256B4-306B-47C1-A26E-2750C9050734}">
      <dgm:prSet/>
      <dgm:spPr/>
      <dgm:t>
        <a:bodyPr/>
        <a:lstStyle/>
        <a:p>
          <a:endParaRPr lang="it-IT"/>
        </a:p>
      </dgm:t>
    </dgm:pt>
    <dgm:pt modelId="{69585F9D-63F8-4881-A894-23073EE7E12B}" type="sibTrans" cxnId="{22C256B4-306B-47C1-A26E-2750C9050734}">
      <dgm:prSet/>
      <dgm:spPr/>
      <dgm:t>
        <a:bodyPr/>
        <a:lstStyle/>
        <a:p>
          <a:endParaRPr lang="it-IT"/>
        </a:p>
      </dgm:t>
    </dgm:pt>
    <dgm:pt modelId="{B9A74B87-AD7B-48D1-B645-7E15D5E2D1C1}">
      <dgm:prSet custT="1">
        <dgm:style>
          <a:lnRef idx="1">
            <a:schemeClr val="accent5"/>
          </a:lnRef>
          <a:fillRef idx="3">
            <a:schemeClr val="accent5"/>
          </a:fillRef>
          <a:effectRef idx="2">
            <a:schemeClr val="accent5"/>
          </a:effectRef>
          <a:fontRef idx="minor">
            <a:schemeClr val="lt1"/>
          </a:fontRef>
        </dgm:style>
      </dgm:prSet>
      <dgm:spPr/>
      <dgm:t>
        <a:bodyPr/>
        <a:lstStyle/>
        <a:p>
          <a:pPr rtl="0"/>
          <a:r>
            <a:rPr lang="it-IT" sz="1800" dirty="0" smtClean="0"/>
            <a:t>Idoneità </a:t>
          </a:r>
          <a:r>
            <a:rPr lang="it-IT" sz="1800" dirty="0" err="1" smtClean="0"/>
            <a:t>alloggiativa</a:t>
          </a:r>
          <a:r>
            <a:rPr lang="it-IT" sz="1800" dirty="0" smtClean="0"/>
            <a:t> o igienico sanitaria</a:t>
          </a:r>
          <a:endParaRPr lang="it-IT" sz="1800" dirty="0"/>
        </a:p>
      </dgm:t>
    </dgm:pt>
    <dgm:pt modelId="{6972A387-451A-4A8F-A5B1-FDE761658166}" type="parTrans" cxnId="{9B658F45-EF55-4004-B797-A49ACF58C170}">
      <dgm:prSet/>
      <dgm:spPr/>
      <dgm:t>
        <a:bodyPr/>
        <a:lstStyle/>
        <a:p>
          <a:endParaRPr lang="it-IT"/>
        </a:p>
      </dgm:t>
    </dgm:pt>
    <dgm:pt modelId="{50A21C76-584E-4F61-B836-48455B3193E8}" type="sibTrans" cxnId="{9B658F45-EF55-4004-B797-A49ACF58C170}">
      <dgm:prSet/>
      <dgm:spPr/>
      <dgm:t>
        <a:bodyPr/>
        <a:lstStyle/>
        <a:p>
          <a:endParaRPr lang="it-IT"/>
        </a:p>
      </dgm:t>
    </dgm:pt>
    <dgm:pt modelId="{88ACDCEF-4F50-4943-9217-D0B72EDD6B48}">
      <dgm:prSet>
        <dgm:style>
          <a:lnRef idx="1">
            <a:schemeClr val="accent5"/>
          </a:lnRef>
          <a:fillRef idx="2">
            <a:schemeClr val="accent5"/>
          </a:fillRef>
          <a:effectRef idx="1">
            <a:schemeClr val="accent5"/>
          </a:effectRef>
          <a:fontRef idx="minor">
            <a:schemeClr val="dk1"/>
          </a:fontRef>
        </dgm:style>
      </dgm:prSet>
      <dgm:spPr/>
      <dgm:t>
        <a:bodyPr/>
        <a:lstStyle/>
        <a:p>
          <a:pPr rtl="0"/>
          <a:r>
            <a:rPr lang="it-IT" dirty="0" smtClean="0"/>
            <a:t>Impegno alle spese di rientro in caso di espulsione coattiva </a:t>
          </a:r>
          <a:endParaRPr lang="it-IT" dirty="0"/>
        </a:p>
      </dgm:t>
    </dgm:pt>
    <dgm:pt modelId="{8E28002F-1C95-4B8D-B8EA-C74D049290D1}" type="parTrans" cxnId="{BB786CFA-CEBF-49FB-AC55-CFB014776BBF}">
      <dgm:prSet/>
      <dgm:spPr/>
      <dgm:t>
        <a:bodyPr/>
        <a:lstStyle/>
        <a:p>
          <a:endParaRPr lang="it-IT"/>
        </a:p>
      </dgm:t>
    </dgm:pt>
    <dgm:pt modelId="{14C49FB1-249E-4137-906C-08A6CD19857D}" type="sibTrans" cxnId="{BB786CFA-CEBF-49FB-AC55-CFB014776BBF}">
      <dgm:prSet/>
      <dgm:spPr/>
      <dgm:t>
        <a:bodyPr/>
        <a:lstStyle/>
        <a:p>
          <a:endParaRPr lang="it-IT"/>
        </a:p>
      </dgm:t>
    </dgm:pt>
    <dgm:pt modelId="{7F939BD9-C731-4954-A82B-A161603741E4}" type="pres">
      <dgm:prSet presAssocID="{C3476278-451F-4E08-9BBD-717B40D3BCB7}" presName="Name0" presStyleCnt="0">
        <dgm:presLayoutVars>
          <dgm:dir/>
          <dgm:animLvl val="lvl"/>
          <dgm:resizeHandles val="exact"/>
        </dgm:presLayoutVars>
      </dgm:prSet>
      <dgm:spPr/>
      <dgm:t>
        <a:bodyPr/>
        <a:lstStyle/>
        <a:p>
          <a:endParaRPr lang="it-IT"/>
        </a:p>
      </dgm:t>
    </dgm:pt>
    <dgm:pt modelId="{37217BF1-A05A-40B2-B415-EA68534D73C6}" type="pres">
      <dgm:prSet presAssocID="{1380E73D-1C71-4B48-9318-34FC1BE14C13}" presName="linNode" presStyleCnt="0"/>
      <dgm:spPr/>
    </dgm:pt>
    <dgm:pt modelId="{C5DD2DCB-DFFD-4A12-BB23-E6760C64C173}" type="pres">
      <dgm:prSet presAssocID="{1380E73D-1C71-4B48-9318-34FC1BE14C13}" presName="parentText" presStyleLbl="node1" presStyleIdx="0" presStyleCnt="5" custScaleY="186282">
        <dgm:presLayoutVars>
          <dgm:chMax val="1"/>
          <dgm:bulletEnabled val="1"/>
        </dgm:presLayoutVars>
      </dgm:prSet>
      <dgm:spPr/>
      <dgm:t>
        <a:bodyPr/>
        <a:lstStyle/>
        <a:p>
          <a:endParaRPr lang="it-IT"/>
        </a:p>
      </dgm:t>
    </dgm:pt>
    <dgm:pt modelId="{5D2654AC-832F-4286-A45B-DC768D725C86}" type="pres">
      <dgm:prSet presAssocID="{1380E73D-1C71-4B48-9318-34FC1BE14C13}" presName="descendantText" presStyleLbl="alignAccFollowNode1" presStyleIdx="0" presStyleCnt="3" custScaleY="187881">
        <dgm:presLayoutVars>
          <dgm:bulletEnabled val="1"/>
        </dgm:presLayoutVars>
      </dgm:prSet>
      <dgm:spPr/>
      <dgm:t>
        <a:bodyPr/>
        <a:lstStyle/>
        <a:p>
          <a:endParaRPr lang="it-IT"/>
        </a:p>
      </dgm:t>
    </dgm:pt>
    <dgm:pt modelId="{4C036630-53C8-4F8D-AF6C-F20E5796FB05}" type="pres">
      <dgm:prSet presAssocID="{84DB3269-1B1A-4D9E-9913-C52255A0BAE8}" presName="sp" presStyleCnt="0"/>
      <dgm:spPr/>
    </dgm:pt>
    <dgm:pt modelId="{DE47964C-D55D-4EA2-B70C-8A816478F517}" type="pres">
      <dgm:prSet presAssocID="{1499817B-367E-4A5A-B49A-0A412E999610}" presName="linNode" presStyleCnt="0"/>
      <dgm:spPr/>
    </dgm:pt>
    <dgm:pt modelId="{2CB7375D-B64F-4954-8BEE-CECA295A9EA5}" type="pres">
      <dgm:prSet presAssocID="{1499817B-367E-4A5A-B49A-0A412E999610}" presName="parentText" presStyleLbl="node1" presStyleIdx="1" presStyleCnt="5">
        <dgm:presLayoutVars>
          <dgm:chMax val="1"/>
          <dgm:bulletEnabled val="1"/>
        </dgm:presLayoutVars>
      </dgm:prSet>
      <dgm:spPr/>
      <dgm:t>
        <a:bodyPr/>
        <a:lstStyle/>
        <a:p>
          <a:endParaRPr lang="it-IT"/>
        </a:p>
      </dgm:t>
    </dgm:pt>
    <dgm:pt modelId="{827BE6EF-B51A-42BC-9D01-551CA7EF1A7D}" type="pres">
      <dgm:prSet presAssocID="{0C842653-2A34-4F87-AC5A-6A482DE6EDC2}" presName="sp" presStyleCnt="0"/>
      <dgm:spPr/>
    </dgm:pt>
    <dgm:pt modelId="{6591BB09-2C13-4CBC-AF53-FD7A9EA5D671}" type="pres">
      <dgm:prSet presAssocID="{86C93B95-5A60-4160-A383-8EEFAE8CD36C}" presName="linNode" presStyleCnt="0"/>
      <dgm:spPr/>
    </dgm:pt>
    <dgm:pt modelId="{AB067AFD-E754-4AB2-B186-D2EEE99A9131}" type="pres">
      <dgm:prSet presAssocID="{86C93B95-5A60-4160-A383-8EEFAE8CD36C}" presName="parentText" presStyleLbl="node1" presStyleIdx="2" presStyleCnt="5">
        <dgm:presLayoutVars>
          <dgm:chMax val="1"/>
          <dgm:bulletEnabled val="1"/>
        </dgm:presLayoutVars>
      </dgm:prSet>
      <dgm:spPr/>
      <dgm:t>
        <a:bodyPr/>
        <a:lstStyle/>
        <a:p>
          <a:endParaRPr lang="it-IT"/>
        </a:p>
      </dgm:t>
    </dgm:pt>
    <dgm:pt modelId="{B8E7ACF5-04E7-4181-B20E-EC8661101715}" type="pres">
      <dgm:prSet presAssocID="{86C93B95-5A60-4160-A383-8EEFAE8CD36C}" presName="descendantText" presStyleLbl="alignAccFollowNode1" presStyleIdx="1" presStyleCnt="3" custLinFactNeighborX="786" custLinFactNeighborY="-396">
        <dgm:presLayoutVars>
          <dgm:bulletEnabled val="1"/>
        </dgm:presLayoutVars>
      </dgm:prSet>
      <dgm:spPr/>
      <dgm:t>
        <a:bodyPr/>
        <a:lstStyle/>
        <a:p>
          <a:endParaRPr lang="it-IT"/>
        </a:p>
      </dgm:t>
    </dgm:pt>
    <dgm:pt modelId="{9D39558A-1B6F-4CD3-A2DF-BF451C053F93}" type="pres">
      <dgm:prSet presAssocID="{634C8AE3-9DCD-440E-85B5-F248ECD0E4FD}" presName="sp" presStyleCnt="0"/>
      <dgm:spPr/>
    </dgm:pt>
    <dgm:pt modelId="{6F6E8C89-4E30-444C-BEE1-A0ADF27ADBDC}" type="pres">
      <dgm:prSet presAssocID="{34CA43C6-53AA-439C-B032-2B8104E69F14}" presName="linNode" presStyleCnt="0"/>
      <dgm:spPr/>
    </dgm:pt>
    <dgm:pt modelId="{5EC6A83C-2E19-479E-81A4-D0B305258BA9}" type="pres">
      <dgm:prSet presAssocID="{34CA43C6-53AA-439C-B032-2B8104E69F14}" presName="parentText" presStyleLbl="node1" presStyleIdx="3" presStyleCnt="5">
        <dgm:presLayoutVars>
          <dgm:chMax val="1"/>
          <dgm:bulletEnabled val="1"/>
        </dgm:presLayoutVars>
      </dgm:prSet>
      <dgm:spPr/>
      <dgm:t>
        <a:bodyPr/>
        <a:lstStyle/>
        <a:p>
          <a:endParaRPr lang="it-IT"/>
        </a:p>
      </dgm:t>
    </dgm:pt>
    <dgm:pt modelId="{6E2D11E5-5EE5-4F7E-A608-AC93AE715E92}" type="pres">
      <dgm:prSet presAssocID="{34CA43C6-53AA-439C-B032-2B8104E69F14}" presName="descendantText" presStyleLbl="alignAccFollowNode1" presStyleIdx="2" presStyleCnt="3">
        <dgm:presLayoutVars>
          <dgm:bulletEnabled val="1"/>
        </dgm:presLayoutVars>
      </dgm:prSet>
      <dgm:spPr/>
      <dgm:t>
        <a:bodyPr/>
        <a:lstStyle/>
        <a:p>
          <a:endParaRPr lang="it-IT"/>
        </a:p>
      </dgm:t>
    </dgm:pt>
    <dgm:pt modelId="{8D0A071C-D13E-409D-9A4C-B07B9D5248D7}" type="pres">
      <dgm:prSet presAssocID="{3A73EC02-DF53-446B-BCA6-B35D184F8B6B}" presName="sp" presStyleCnt="0"/>
      <dgm:spPr/>
    </dgm:pt>
    <dgm:pt modelId="{EAB883D1-B78E-4C4F-A391-E37D16AA91E1}" type="pres">
      <dgm:prSet presAssocID="{88ACDCEF-4F50-4943-9217-D0B72EDD6B48}" presName="linNode" presStyleCnt="0"/>
      <dgm:spPr/>
    </dgm:pt>
    <dgm:pt modelId="{6BB8F5B4-979C-48E9-85DC-ECE00F160995}" type="pres">
      <dgm:prSet presAssocID="{88ACDCEF-4F50-4943-9217-D0B72EDD6B48}" presName="parentText" presStyleLbl="node1" presStyleIdx="4" presStyleCnt="5">
        <dgm:presLayoutVars>
          <dgm:chMax val="1"/>
          <dgm:bulletEnabled val="1"/>
        </dgm:presLayoutVars>
      </dgm:prSet>
      <dgm:spPr/>
      <dgm:t>
        <a:bodyPr/>
        <a:lstStyle/>
        <a:p>
          <a:endParaRPr lang="it-IT"/>
        </a:p>
      </dgm:t>
    </dgm:pt>
  </dgm:ptLst>
  <dgm:cxnLst>
    <dgm:cxn modelId="{76F83F6F-EB35-437D-B08C-4E0A5299AF25}" srcId="{1380E73D-1C71-4B48-9318-34FC1BE14C13}" destId="{6587430D-11A2-4C48-A45E-3068D0216567}" srcOrd="0" destOrd="0" parTransId="{DBF04F8A-891D-441E-A3FA-9EF1E8BF97DD}" sibTransId="{04508B04-3E05-4EA4-883E-9AED61DD3A89}"/>
    <dgm:cxn modelId="{F06E2060-B092-4E52-93B5-1BF98EFDA327}" type="presOf" srcId="{6E234890-4E3C-4110-923D-8DDBF4F343AF}" destId="{B8E7ACF5-04E7-4181-B20E-EC8661101715}" srcOrd="0" destOrd="0" presId="urn:microsoft.com/office/officeart/2005/8/layout/vList5"/>
    <dgm:cxn modelId="{BB786CFA-CEBF-49FB-AC55-CFB014776BBF}" srcId="{C3476278-451F-4E08-9BBD-717B40D3BCB7}" destId="{88ACDCEF-4F50-4943-9217-D0B72EDD6B48}" srcOrd="4" destOrd="0" parTransId="{8E28002F-1C95-4B8D-B8EA-C74D049290D1}" sibTransId="{14C49FB1-249E-4137-906C-08A6CD19857D}"/>
    <dgm:cxn modelId="{4DFEEB0A-C9C1-4790-A234-19479B586505}" srcId="{C3476278-451F-4E08-9BBD-717B40D3BCB7}" destId="{1499817B-367E-4A5A-B49A-0A412E999610}" srcOrd="1" destOrd="0" parTransId="{CA209ED0-7060-495F-ADAC-F1CF28F6EF34}" sibTransId="{0C842653-2A34-4F87-AC5A-6A482DE6EDC2}"/>
    <dgm:cxn modelId="{FC75E68D-4FC5-49FA-922A-9561E90A825C}" type="presOf" srcId="{86C93B95-5A60-4160-A383-8EEFAE8CD36C}" destId="{AB067AFD-E754-4AB2-B186-D2EEE99A9131}" srcOrd="0" destOrd="0" presId="urn:microsoft.com/office/officeart/2005/8/layout/vList5"/>
    <dgm:cxn modelId="{E34B9EFF-F78C-4475-802A-94883BD760E1}" type="presOf" srcId="{1499817B-367E-4A5A-B49A-0A412E999610}" destId="{2CB7375D-B64F-4954-8BEE-CECA295A9EA5}" srcOrd="0" destOrd="0" presId="urn:microsoft.com/office/officeart/2005/8/layout/vList5"/>
    <dgm:cxn modelId="{4A9358DE-82A8-4B5E-9BDE-F1B33CE97F17}" type="presOf" srcId="{C3476278-451F-4E08-9BBD-717B40D3BCB7}" destId="{7F939BD9-C731-4954-A82B-A161603741E4}" srcOrd="0" destOrd="0" presId="urn:microsoft.com/office/officeart/2005/8/layout/vList5"/>
    <dgm:cxn modelId="{632CE4C3-B6F1-43BC-AB69-111BE5167BD1}" srcId="{C3476278-451F-4E08-9BBD-717B40D3BCB7}" destId="{86C93B95-5A60-4160-A383-8EEFAE8CD36C}" srcOrd="2" destOrd="0" parTransId="{008CC1C4-4F84-4B10-AB19-91493A688A68}" sibTransId="{634C8AE3-9DCD-440E-85B5-F248ECD0E4FD}"/>
    <dgm:cxn modelId="{C2752814-A7D2-40BE-9AA7-5772441AEB57}" type="presOf" srcId="{6587430D-11A2-4C48-A45E-3068D0216567}" destId="{5D2654AC-832F-4286-A45B-DC768D725C86}" srcOrd="0" destOrd="0" presId="urn:microsoft.com/office/officeart/2005/8/layout/vList5"/>
    <dgm:cxn modelId="{9B658F45-EF55-4004-B797-A49ACF58C170}" srcId="{34CA43C6-53AA-439C-B032-2B8104E69F14}" destId="{B9A74B87-AD7B-48D1-B645-7E15D5E2D1C1}" srcOrd="0" destOrd="0" parTransId="{6972A387-451A-4A8F-A5B1-FDE761658166}" sibTransId="{50A21C76-584E-4F61-B836-48455B3193E8}"/>
    <dgm:cxn modelId="{47275403-F894-4352-8141-F3C0B452E82C}" srcId="{1380E73D-1C71-4B48-9318-34FC1BE14C13}" destId="{5E2E8F62-566A-42C8-B4B2-93BA4EC9BEC5}" srcOrd="1" destOrd="0" parTransId="{02052D0E-E353-46C6-A6B8-B4BA37B5B7D9}" sibTransId="{2F698E69-588F-4138-8B27-236A4FC227C0}"/>
    <dgm:cxn modelId="{3F4A0DAB-3B92-4637-9576-47C48F4AAE26}" type="presOf" srcId="{B9A74B87-AD7B-48D1-B645-7E15D5E2D1C1}" destId="{6E2D11E5-5EE5-4F7E-A608-AC93AE715E92}" srcOrd="0" destOrd="0" presId="urn:microsoft.com/office/officeart/2005/8/layout/vList5"/>
    <dgm:cxn modelId="{53719FE8-DD9D-433F-87E6-527A267AB465}" type="presOf" srcId="{88ACDCEF-4F50-4943-9217-D0B72EDD6B48}" destId="{6BB8F5B4-979C-48E9-85DC-ECE00F160995}" srcOrd="0" destOrd="0" presId="urn:microsoft.com/office/officeart/2005/8/layout/vList5"/>
    <dgm:cxn modelId="{A5E04CB2-1449-4B74-91AE-B3FEA11480A9}" type="presOf" srcId="{1380E73D-1C71-4B48-9318-34FC1BE14C13}" destId="{C5DD2DCB-DFFD-4A12-BB23-E6760C64C173}" srcOrd="0" destOrd="0" presId="urn:microsoft.com/office/officeart/2005/8/layout/vList5"/>
    <dgm:cxn modelId="{F0F08158-D01D-4E8A-9B67-80FA4DA2D937}" srcId="{C3476278-451F-4E08-9BBD-717B40D3BCB7}" destId="{34CA43C6-53AA-439C-B032-2B8104E69F14}" srcOrd="3" destOrd="0" parTransId="{F6C94D07-91DD-4053-9EBA-37B7B5D7185B}" sibTransId="{3A73EC02-DF53-446B-BCA6-B35D184F8B6B}"/>
    <dgm:cxn modelId="{5252FB63-F01E-45BF-BB3D-8DF6F79A3A85}" type="presOf" srcId="{34CA43C6-53AA-439C-B032-2B8104E69F14}" destId="{5EC6A83C-2E19-479E-81A4-D0B305258BA9}" srcOrd="0" destOrd="0" presId="urn:microsoft.com/office/officeart/2005/8/layout/vList5"/>
    <dgm:cxn modelId="{7BDAC5F6-E9E6-4807-A270-0909BC6E3687}" type="presOf" srcId="{5E2E8F62-566A-42C8-B4B2-93BA4EC9BEC5}" destId="{5D2654AC-832F-4286-A45B-DC768D725C86}" srcOrd="0" destOrd="1" presId="urn:microsoft.com/office/officeart/2005/8/layout/vList5"/>
    <dgm:cxn modelId="{22C256B4-306B-47C1-A26E-2750C9050734}" srcId="{86C93B95-5A60-4160-A383-8EEFAE8CD36C}" destId="{6E234890-4E3C-4110-923D-8DDBF4F343AF}" srcOrd="0" destOrd="0" parTransId="{19F4A907-2828-4206-8442-4D9B56974698}" sibTransId="{69585F9D-63F8-4881-A894-23073EE7E12B}"/>
    <dgm:cxn modelId="{CEB4733C-C995-41C5-82A3-143EF31417A3}" srcId="{C3476278-451F-4E08-9BBD-717B40D3BCB7}" destId="{1380E73D-1C71-4B48-9318-34FC1BE14C13}" srcOrd="0" destOrd="0" parTransId="{A413C9E5-D51D-495E-9A22-3F107CC62737}" sibTransId="{84DB3269-1B1A-4D9E-9913-C52255A0BAE8}"/>
    <dgm:cxn modelId="{83C295A3-1016-41E4-9BF3-3FEA657A18F6}" type="presParOf" srcId="{7F939BD9-C731-4954-A82B-A161603741E4}" destId="{37217BF1-A05A-40B2-B415-EA68534D73C6}" srcOrd="0" destOrd="0" presId="urn:microsoft.com/office/officeart/2005/8/layout/vList5"/>
    <dgm:cxn modelId="{775ADA27-AE85-435D-9D29-347938177E29}" type="presParOf" srcId="{37217BF1-A05A-40B2-B415-EA68534D73C6}" destId="{C5DD2DCB-DFFD-4A12-BB23-E6760C64C173}" srcOrd="0" destOrd="0" presId="urn:microsoft.com/office/officeart/2005/8/layout/vList5"/>
    <dgm:cxn modelId="{77169CA9-57FA-49D7-ABDA-98DAF68277DF}" type="presParOf" srcId="{37217BF1-A05A-40B2-B415-EA68534D73C6}" destId="{5D2654AC-832F-4286-A45B-DC768D725C86}" srcOrd="1" destOrd="0" presId="urn:microsoft.com/office/officeart/2005/8/layout/vList5"/>
    <dgm:cxn modelId="{956E3E0A-EB90-4FA7-BA18-EDC2DD115EB5}" type="presParOf" srcId="{7F939BD9-C731-4954-A82B-A161603741E4}" destId="{4C036630-53C8-4F8D-AF6C-F20E5796FB05}" srcOrd="1" destOrd="0" presId="urn:microsoft.com/office/officeart/2005/8/layout/vList5"/>
    <dgm:cxn modelId="{636F5CE2-93A6-40B0-8953-6331E306A90B}" type="presParOf" srcId="{7F939BD9-C731-4954-A82B-A161603741E4}" destId="{DE47964C-D55D-4EA2-B70C-8A816478F517}" srcOrd="2" destOrd="0" presId="urn:microsoft.com/office/officeart/2005/8/layout/vList5"/>
    <dgm:cxn modelId="{9B0EA0AA-F823-4305-9DEC-472EB71099D6}" type="presParOf" srcId="{DE47964C-D55D-4EA2-B70C-8A816478F517}" destId="{2CB7375D-B64F-4954-8BEE-CECA295A9EA5}" srcOrd="0" destOrd="0" presId="urn:microsoft.com/office/officeart/2005/8/layout/vList5"/>
    <dgm:cxn modelId="{878AB351-2A58-4FA3-8F03-F56269E9D606}" type="presParOf" srcId="{7F939BD9-C731-4954-A82B-A161603741E4}" destId="{827BE6EF-B51A-42BC-9D01-551CA7EF1A7D}" srcOrd="3" destOrd="0" presId="urn:microsoft.com/office/officeart/2005/8/layout/vList5"/>
    <dgm:cxn modelId="{4EE085C5-B4E7-417A-85F5-1A2E3D510798}" type="presParOf" srcId="{7F939BD9-C731-4954-A82B-A161603741E4}" destId="{6591BB09-2C13-4CBC-AF53-FD7A9EA5D671}" srcOrd="4" destOrd="0" presId="urn:microsoft.com/office/officeart/2005/8/layout/vList5"/>
    <dgm:cxn modelId="{48B12FE8-CF59-4874-B41A-FE98C59350F1}" type="presParOf" srcId="{6591BB09-2C13-4CBC-AF53-FD7A9EA5D671}" destId="{AB067AFD-E754-4AB2-B186-D2EEE99A9131}" srcOrd="0" destOrd="0" presId="urn:microsoft.com/office/officeart/2005/8/layout/vList5"/>
    <dgm:cxn modelId="{D79BD70C-1CE6-4A2B-B580-E4A57E14D39B}" type="presParOf" srcId="{6591BB09-2C13-4CBC-AF53-FD7A9EA5D671}" destId="{B8E7ACF5-04E7-4181-B20E-EC8661101715}" srcOrd="1" destOrd="0" presId="urn:microsoft.com/office/officeart/2005/8/layout/vList5"/>
    <dgm:cxn modelId="{B438E8E6-E18E-4663-8276-105F8F9A6213}" type="presParOf" srcId="{7F939BD9-C731-4954-A82B-A161603741E4}" destId="{9D39558A-1B6F-4CD3-A2DF-BF451C053F93}" srcOrd="5" destOrd="0" presId="urn:microsoft.com/office/officeart/2005/8/layout/vList5"/>
    <dgm:cxn modelId="{45C6F553-F2CA-4057-8E34-754DBF5030D5}" type="presParOf" srcId="{7F939BD9-C731-4954-A82B-A161603741E4}" destId="{6F6E8C89-4E30-444C-BEE1-A0ADF27ADBDC}" srcOrd="6" destOrd="0" presId="urn:microsoft.com/office/officeart/2005/8/layout/vList5"/>
    <dgm:cxn modelId="{DD087C0B-742D-4F08-97B1-3B9D72F16BF9}" type="presParOf" srcId="{6F6E8C89-4E30-444C-BEE1-A0ADF27ADBDC}" destId="{5EC6A83C-2E19-479E-81A4-D0B305258BA9}" srcOrd="0" destOrd="0" presId="urn:microsoft.com/office/officeart/2005/8/layout/vList5"/>
    <dgm:cxn modelId="{70D46BBD-A308-439B-8A1F-93F8D51C3008}" type="presParOf" srcId="{6F6E8C89-4E30-444C-BEE1-A0ADF27ADBDC}" destId="{6E2D11E5-5EE5-4F7E-A608-AC93AE715E92}" srcOrd="1" destOrd="0" presId="urn:microsoft.com/office/officeart/2005/8/layout/vList5"/>
    <dgm:cxn modelId="{D8747CE1-FDEB-413E-8270-D07B43D90E7B}" type="presParOf" srcId="{7F939BD9-C731-4954-A82B-A161603741E4}" destId="{8D0A071C-D13E-409D-9A4C-B07B9D5248D7}" srcOrd="7" destOrd="0" presId="urn:microsoft.com/office/officeart/2005/8/layout/vList5"/>
    <dgm:cxn modelId="{F84B4FAA-F639-4AEF-81A9-06E25A975849}" type="presParOf" srcId="{7F939BD9-C731-4954-A82B-A161603741E4}" destId="{EAB883D1-B78E-4C4F-A391-E37D16AA91E1}" srcOrd="8" destOrd="0" presId="urn:microsoft.com/office/officeart/2005/8/layout/vList5"/>
    <dgm:cxn modelId="{456DBBFC-71F4-46D5-AB36-2BF8693E0524}" type="presParOf" srcId="{EAB883D1-B78E-4C4F-A391-E37D16AA91E1}" destId="{6BB8F5B4-979C-48E9-85DC-ECE00F160995}"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F2BCE40-83AE-4989-B228-A765AE2E42FE}" type="doc">
      <dgm:prSet loTypeId="urn:microsoft.com/office/officeart/2005/8/layout/vList3" loCatId="list" qsTypeId="urn:microsoft.com/office/officeart/2005/8/quickstyle/3d1" qsCatId="3D" csTypeId="urn:microsoft.com/office/officeart/2005/8/colors/accent5_2" csCatId="accent5" phldr="1"/>
      <dgm:spPr/>
      <dgm:t>
        <a:bodyPr/>
        <a:lstStyle/>
        <a:p>
          <a:endParaRPr lang="it-IT"/>
        </a:p>
      </dgm:t>
    </dgm:pt>
    <dgm:pt modelId="{D019615D-5E7F-4EBA-B5A0-75C645010020}">
      <dgm:prSet/>
      <dgm:spPr/>
      <dgm:t>
        <a:bodyPr/>
        <a:lstStyle/>
        <a:p>
          <a:pPr rtl="0"/>
          <a:r>
            <a:rPr lang="it-IT" dirty="0" smtClean="0"/>
            <a:t>Le norme per l’ingresso</a:t>
          </a:r>
          <a:endParaRPr lang="it-IT" dirty="0"/>
        </a:p>
      </dgm:t>
    </dgm:pt>
    <dgm:pt modelId="{194C222A-FF80-43E3-9FA4-DF856A8D1575}" type="parTrans" cxnId="{01F9D1B6-6CD0-42AF-B64A-BE79BC11B098}">
      <dgm:prSet/>
      <dgm:spPr/>
      <dgm:t>
        <a:bodyPr/>
        <a:lstStyle/>
        <a:p>
          <a:endParaRPr lang="it-IT"/>
        </a:p>
      </dgm:t>
    </dgm:pt>
    <dgm:pt modelId="{6EB75313-7FA0-4883-A27B-66D75019BA5E}" type="sibTrans" cxnId="{01F9D1B6-6CD0-42AF-B64A-BE79BC11B098}">
      <dgm:prSet/>
      <dgm:spPr/>
      <dgm:t>
        <a:bodyPr/>
        <a:lstStyle/>
        <a:p>
          <a:endParaRPr lang="it-IT"/>
        </a:p>
      </dgm:t>
    </dgm:pt>
    <dgm:pt modelId="{0F679CB0-6971-4D57-B696-BDE72695CA9C}">
      <dgm:prSet/>
      <dgm:spPr>
        <a:gradFill rotWithShape="0">
          <a:gsLst>
            <a:gs pos="100000">
              <a:schemeClr val="bg2">
                <a:lumMod val="60000"/>
                <a:lumOff val="40000"/>
              </a:schemeClr>
            </a:gs>
            <a:gs pos="0">
              <a:schemeClr val="bg2">
                <a:lumMod val="40000"/>
                <a:lumOff val="60000"/>
              </a:schemeClr>
            </a:gs>
            <a:gs pos="100000">
              <a:schemeClr val="accent5">
                <a:hueOff val="0"/>
                <a:satOff val="0"/>
                <a:lumOff val="0"/>
                <a:alphaOff val="0"/>
                <a:tint val="80000"/>
                <a:satMod val="155000"/>
              </a:schemeClr>
            </a:gs>
          </a:gsLst>
        </a:gradFill>
      </dgm:spPr>
      <dgm:t>
        <a:bodyPr/>
        <a:lstStyle/>
        <a:p>
          <a:pPr rtl="0"/>
          <a:r>
            <a:rPr lang="it-IT" dirty="0" smtClean="0"/>
            <a:t>Le norme per un soggiorno regolare</a:t>
          </a:r>
          <a:endParaRPr lang="it-IT" dirty="0"/>
        </a:p>
      </dgm:t>
    </dgm:pt>
    <dgm:pt modelId="{61F0FAD7-CEA5-45A8-AE4D-305CE456A792}" type="parTrans" cxnId="{408C7F72-3284-4D3D-9FD4-546CBC6DACAF}">
      <dgm:prSet/>
      <dgm:spPr/>
      <dgm:t>
        <a:bodyPr/>
        <a:lstStyle/>
        <a:p>
          <a:endParaRPr lang="it-IT"/>
        </a:p>
      </dgm:t>
    </dgm:pt>
    <dgm:pt modelId="{38093FCC-DE90-4025-83C0-3453EABF0B19}" type="sibTrans" cxnId="{408C7F72-3284-4D3D-9FD4-546CBC6DACAF}">
      <dgm:prSet/>
      <dgm:spPr/>
      <dgm:t>
        <a:bodyPr/>
        <a:lstStyle/>
        <a:p>
          <a:endParaRPr lang="it-IT"/>
        </a:p>
      </dgm:t>
    </dgm:pt>
    <dgm:pt modelId="{98E5E6B2-1386-410E-9413-BCAF77A52A00}" type="pres">
      <dgm:prSet presAssocID="{3F2BCE40-83AE-4989-B228-A765AE2E42FE}" presName="linearFlow" presStyleCnt="0">
        <dgm:presLayoutVars>
          <dgm:dir/>
          <dgm:resizeHandles val="exact"/>
        </dgm:presLayoutVars>
      </dgm:prSet>
      <dgm:spPr/>
      <dgm:t>
        <a:bodyPr/>
        <a:lstStyle/>
        <a:p>
          <a:endParaRPr lang="it-IT"/>
        </a:p>
      </dgm:t>
    </dgm:pt>
    <dgm:pt modelId="{4F6AAB9E-0A4C-45C3-9815-980861D69ED7}" type="pres">
      <dgm:prSet presAssocID="{D019615D-5E7F-4EBA-B5A0-75C645010020}" presName="composite" presStyleCnt="0"/>
      <dgm:spPr/>
    </dgm:pt>
    <dgm:pt modelId="{63B813AA-FD45-47D1-9E75-4DE178518378}" type="pres">
      <dgm:prSet presAssocID="{D019615D-5E7F-4EBA-B5A0-75C645010020}" presName="imgShp" presStyleLbl="fgImgPlace1" presStyleIdx="0" presStyleCnt="2"/>
      <dgm:spPr>
        <a:blipFill rotWithShape="0">
          <a:blip xmlns:r="http://schemas.openxmlformats.org/officeDocument/2006/relationships" r:embed="rId1"/>
          <a:stretch>
            <a:fillRect/>
          </a:stretch>
        </a:blipFill>
      </dgm:spPr>
    </dgm:pt>
    <dgm:pt modelId="{AD90F560-7BF3-4684-9DC9-825BF81015CC}" type="pres">
      <dgm:prSet presAssocID="{D019615D-5E7F-4EBA-B5A0-75C645010020}" presName="txShp" presStyleLbl="node1" presStyleIdx="0" presStyleCnt="2">
        <dgm:presLayoutVars>
          <dgm:bulletEnabled val="1"/>
        </dgm:presLayoutVars>
      </dgm:prSet>
      <dgm:spPr/>
      <dgm:t>
        <a:bodyPr/>
        <a:lstStyle/>
        <a:p>
          <a:endParaRPr lang="it-IT"/>
        </a:p>
      </dgm:t>
    </dgm:pt>
    <dgm:pt modelId="{2BA4A6FD-905C-42C1-AB21-8791EAD25AE7}" type="pres">
      <dgm:prSet presAssocID="{6EB75313-7FA0-4883-A27B-66D75019BA5E}" presName="spacing" presStyleCnt="0"/>
      <dgm:spPr/>
    </dgm:pt>
    <dgm:pt modelId="{9A4FC0E6-A1A8-475A-98EA-2DA741A37BD9}" type="pres">
      <dgm:prSet presAssocID="{0F679CB0-6971-4D57-B696-BDE72695CA9C}" presName="composite" presStyleCnt="0"/>
      <dgm:spPr/>
    </dgm:pt>
    <dgm:pt modelId="{41A660E3-641E-4D6A-9FBA-8CD64AA1D1D3}" type="pres">
      <dgm:prSet presAssocID="{0F679CB0-6971-4D57-B696-BDE72695CA9C}" presName="imgShp" presStyleLbl="fgImgPlace1" presStyleIdx="1" presStyleCnt="2"/>
      <dgm:spPr>
        <a:blipFill rotWithShape="0">
          <a:blip xmlns:r="http://schemas.openxmlformats.org/officeDocument/2006/relationships" r:embed="rId2"/>
          <a:stretch>
            <a:fillRect/>
          </a:stretch>
        </a:blipFill>
      </dgm:spPr>
    </dgm:pt>
    <dgm:pt modelId="{41EE79AB-2580-4AC8-91C8-9E54B3CD8D12}" type="pres">
      <dgm:prSet presAssocID="{0F679CB0-6971-4D57-B696-BDE72695CA9C}" presName="txShp" presStyleLbl="node1" presStyleIdx="1" presStyleCnt="2">
        <dgm:presLayoutVars>
          <dgm:bulletEnabled val="1"/>
        </dgm:presLayoutVars>
      </dgm:prSet>
      <dgm:spPr/>
      <dgm:t>
        <a:bodyPr/>
        <a:lstStyle/>
        <a:p>
          <a:endParaRPr lang="it-IT"/>
        </a:p>
      </dgm:t>
    </dgm:pt>
  </dgm:ptLst>
  <dgm:cxnLst>
    <dgm:cxn modelId="{B734FEB5-E5C2-4B34-9587-320A9BB0DD32}" type="presOf" srcId="{0F679CB0-6971-4D57-B696-BDE72695CA9C}" destId="{41EE79AB-2580-4AC8-91C8-9E54B3CD8D12}" srcOrd="0" destOrd="0" presId="urn:microsoft.com/office/officeart/2005/8/layout/vList3"/>
    <dgm:cxn modelId="{B5C0B9F1-D4C7-4754-B950-6A40F8557D39}" type="presOf" srcId="{3F2BCE40-83AE-4989-B228-A765AE2E42FE}" destId="{98E5E6B2-1386-410E-9413-BCAF77A52A00}" srcOrd="0" destOrd="0" presId="urn:microsoft.com/office/officeart/2005/8/layout/vList3"/>
    <dgm:cxn modelId="{408C7F72-3284-4D3D-9FD4-546CBC6DACAF}" srcId="{3F2BCE40-83AE-4989-B228-A765AE2E42FE}" destId="{0F679CB0-6971-4D57-B696-BDE72695CA9C}" srcOrd="1" destOrd="0" parTransId="{61F0FAD7-CEA5-45A8-AE4D-305CE456A792}" sibTransId="{38093FCC-DE90-4025-83C0-3453EABF0B19}"/>
    <dgm:cxn modelId="{6968F4B6-AFC1-41AC-A678-9692ACB985AC}" type="presOf" srcId="{D019615D-5E7F-4EBA-B5A0-75C645010020}" destId="{AD90F560-7BF3-4684-9DC9-825BF81015CC}" srcOrd="0" destOrd="0" presId="urn:microsoft.com/office/officeart/2005/8/layout/vList3"/>
    <dgm:cxn modelId="{01F9D1B6-6CD0-42AF-B64A-BE79BC11B098}" srcId="{3F2BCE40-83AE-4989-B228-A765AE2E42FE}" destId="{D019615D-5E7F-4EBA-B5A0-75C645010020}" srcOrd="0" destOrd="0" parTransId="{194C222A-FF80-43E3-9FA4-DF856A8D1575}" sibTransId="{6EB75313-7FA0-4883-A27B-66D75019BA5E}"/>
    <dgm:cxn modelId="{0E3D2CA2-8C53-419C-846A-03646DAC3A39}" type="presParOf" srcId="{98E5E6B2-1386-410E-9413-BCAF77A52A00}" destId="{4F6AAB9E-0A4C-45C3-9815-980861D69ED7}" srcOrd="0" destOrd="0" presId="urn:microsoft.com/office/officeart/2005/8/layout/vList3"/>
    <dgm:cxn modelId="{7D6AD182-A49B-4249-81F6-3B719F86BBAB}" type="presParOf" srcId="{4F6AAB9E-0A4C-45C3-9815-980861D69ED7}" destId="{63B813AA-FD45-47D1-9E75-4DE178518378}" srcOrd="0" destOrd="0" presId="urn:microsoft.com/office/officeart/2005/8/layout/vList3"/>
    <dgm:cxn modelId="{CEECB9C8-4244-4F13-A29B-30FBFA99F671}" type="presParOf" srcId="{4F6AAB9E-0A4C-45C3-9815-980861D69ED7}" destId="{AD90F560-7BF3-4684-9DC9-825BF81015CC}" srcOrd="1" destOrd="0" presId="urn:microsoft.com/office/officeart/2005/8/layout/vList3"/>
    <dgm:cxn modelId="{B2F91FFB-DEDC-40A3-98B7-F46C71991315}" type="presParOf" srcId="{98E5E6B2-1386-410E-9413-BCAF77A52A00}" destId="{2BA4A6FD-905C-42C1-AB21-8791EAD25AE7}" srcOrd="1" destOrd="0" presId="urn:microsoft.com/office/officeart/2005/8/layout/vList3"/>
    <dgm:cxn modelId="{265AF271-FC73-49AC-B502-219A3DC8540A}" type="presParOf" srcId="{98E5E6B2-1386-410E-9413-BCAF77A52A00}" destId="{9A4FC0E6-A1A8-475A-98EA-2DA741A37BD9}" srcOrd="2" destOrd="0" presId="urn:microsoft.com/office/officeart/2005/8/layout/vList3"/>
    <dgm:cxn modelId="{EF42AD3A-A1BB-4931-91DF-E60566802476}" type="presParOf" srcId="{9A4FC0E6-A1A8-475A-98EA-2DA741A37BD9}" destId="{41A660E3-641E-4D6A-9FBA-8CD64AA1D1D3}" srcOrd="0" destOrd="0" presId="urn:microsoft.com/office/officeart/2005/8/layout/vList3"/>
    <dgm:cxn modelId="{4C144891-6225-4615-AE6B-20071E3FF9ED}" type="presParOf" srcId="{9A4FC0E6-A1A8-475A-98EA-2DA741A37BD9}" destId="{41EE79AB-2580-4AC8-91C8-9E54B3CD8D12}"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F2BCE40-83AE-4989-B228-A765AE2E42FE}" type="doc">
      <dgm:prSet loTypeId="urn:microsoft.com/office/officeart/2005/8/layout/vList3" loCatId="list" qsTypeId="urn:microsoft.com/office/officeart/2005/8/quickstyle/3d1" qsCatId="3D" csTypeId="urn:microsoft.com/office/officeart/2005/8/colors/accent5_2" csCatId="accent5" phldr="1"/>
      <dgm:spPr/>
      <dgm:t>
        <a:bodyPr/>
        <a:lstStyle/>
        <a:p>
          <a:endParaRPr lang="it-IT"/>
        </a:p>
      </dgm:t>
    </dgm:pt>
    <dgm:pt modelId="{D019615D-5E7F-4EBA-B5A0-75C645010020}">
      <dgm:prSet/>
      <dgm:spPr/>
      <dgm:t>
        <a:bodyPr/>
        <a:lstStyle/>
        <a:p>
          <a:pPr rtl="0"/>
          <a:r>
            <a:rPr lang="it-IT" dirty="0" smtClean="0"/>
            <a:t>Le norme per l’ingresso</a:t>
          </a:r>
          <a:endParaRPr lang="it-IT" dirty="0"/>
        </a:p>
      </dgm:t>
    </dgm:pt>
    <dgm:pt modelId="{194C222A-FF80-43E3-9FA4-DF856A8D1575}" type="parTrans" cxnId="{01F9D1B6-6CD0-42AF-B64A-BE79BC11B098}">
      <dgm:prSet/>
      <dgm:spPr/>
      <dgm:t>
        <a:bodyPr/>
        <a:lstStyle/>
        <a:p>
          <a:endParaRPr lang="it-IT"/>
        </a:p>
      </dgm:t>
    </dgm:pt>
    <dgm:pt modelId="{6EB75313-7FA0-4883-A27B-66D75019BA5E}" type="sibTrans" cxnId="{01F9D1B6-6CD0-42AF-B64A-BE79BC11B098}">
      <dgm:prSet/>
      <dgm:spPr/>
      <dgm:t>
        <a:bodyPr/>
        <a:lstStyle/>
        <a:p>
          <a:endParaRPr lang="it-IT"/>
        </a:p>
      </dgm:t>
    </dgm:pt>
    <dgm:pt modelId="{0F679CB0-6971-4D57-B696-BDE72695CA9C}">
      <dgm:prSet/>
      <dgm:spPr>
        <a:gradFill rotWithShape="0">
          <a:gsLst>
            <a:gs pos="100000">
              <a:schemeClr val="bg2">
                <a:lumMod val="60000"/>
                <a:lumOff val="40000"/>
              </a:schemeClr>
            </a:gs>
            <a:gs pos="0">
              <a:schemeClr val="bg2">
                <a:lumMod val="40000"/>
                <a:lumOff val="60000"/>
              </a:schemeClr>
            </a:gs>
            <a:gs pos="100000">
              <a:schemeClr val="accent5">
                <a:hueOff val="0"/>
                <a:satOff val="0"/>
                <a:lumOff val="0"/>
                <a:alphaOff val="0"/>
                <a:tint val="80000"/>
                <a:satMod val="155000"/>
              </a:schemeClr>
            </a:gs>
          </a:gsLst>
        </a:gradFill>
      </dgm:spPr>
      <dgm:t>
        <a:bodyPr/>
        <a:lstStyle/>
        <a:p>
          <a:pPr rtl="0"/>
          <a:r>
            <a:rPr lang="it-IT" dirty="0" smtClean="0"/>
            <a:t>Le norme per un soggiorno regolare</a:t>
          </a:r>
          <a:endParaRPr lang="it-IT" dirty="0"/>
        </a:p>
      </dgm:t>
    </dgm:pt>
    <dgm:pt modelId="{61F0FAD7-CEA5-45A8-AE4D-305CE456A792}" type="parTrans" cxnId="{408C7F72-3284-4D3D-9FD4-546CBC6DACAF}">
      <dgm:prSet/>
      <dgm:spPr/>
      <dgm:t>
        <a:bodyPr/>
        <a:lstStyle/>
        <a:p>
          <a:endParaRPr lang="it-IT"/>
        </a:p>
      </dgm:t>
    </dgm:pt>
    <dgm:pt modelId="{38093FCC-DE90-4025-83C0-3453EABF0B19}" type="sibTrans" cxnId="{408C7F72-3284-4D3D-9FD4-546CBC6DACAF}">
      <dgm:prSet/>
      <dgm:spPr/>
      <dgm:t>
        <a:bodyPr/>
        <a:lstStyle/>
        <a:p>
          <a:endParaRPr lang="it-IT"/>
        </a:p>
      </dgm:t>
    </dgm:pt>
    <dgm:pt modelId="{98E5E6B2-1386-410E-9413-BCAF77A52A00}" type="pres">
      <dgm:prSet presAssocID="{3F2BCE40-83AE-4989-B228-A765AE2E42FE}" presName="linearFlow" presStyleCnt="0">
        <dgm:presLayoutVars>
          <dgm:dir/>
          <dgm:resizeHandles val="exact"/>
        </dgm:presLayoutVars>
      </dgm:prSet>
      <dgm:spPr/>
      <dgm:t>
        <a:bodyPr/>
        <a:lstStyle/>
        <a:p>
          <a:endParaRPr lang="it-IT"/>
        </a:p>
      </dgm:t>
    </dgm:pt>
    <dgm:pt modelId="{4F6AAB9E-0A4C-45C3-9815-980861D69ED7}" type="pres">
      <dgm:prSet presAssocID="{D019615D-5E7F-4EBA-B5A0-75C645010020}" presName="composite" presStyleCnt="0"/>
      <dgm:spPr/>
    </dgm:pt>
    <dgm:pt modelId="{63B813AA-FD45-47D1-9E75-4DE178518378}" type="pres">
      <dgm:prSet presAssocID="{D019615D-5E7F-4EBA-B5A0-75C645010020}" presName="imgShp" presStyleLbl="fgImgPlace1" presStyleIdx="0" presStyleCnt="2"/>
      <dgm:spPr>
        <a:blipFill rotWithShape="0">
          <a:blip xmlns:r="http://schemas.openxmlformats.org/officeDocument/2006/relationships" r:embed="rId1"/>
          <a:stretch>
            <a:fillRect/>
          </a:stretch>
        </a:blipFill>
      </dgm:spPr>
    </dgm:pt>
    <dgm:pt modelId="{AD90F560-7BF3-4684-9DC9-825BF81015CC}" type="pres">
      <dgm:prSet presAssocID="{D019615D-5E7F-4EBA-B5A0-75C645010020}" presName="txShp" presStyleLbl="node1" presStyleIdx="0" presStyleCnt="2">
        <dgm:presLayoutVars>
          <dgm:bulletEnabled val="1"/>
        </dgm:presLayoutVars>
      </dgm:prSet>
      <dgm:spPr/>
      <dgm:t>
        <a:bodyPr/>
        <a:lstStyle/>
        <a:p>
          <a:endParaRPr lang="it-IT"/>
        </a:p>
      </dgm:t>
    </dgm:pt>
    <dgm:pt modelId="{2BA4A6FD-905C-42C1-AB21-8791EAD25AE7}" type="pres">
      <dgm:prSet presAssocID="{6EB75313-7FA0-4883-A27B-66D75019BA5E}" presName="spacing" presStyleCnt="0"/>
      <dgm:spPr/>
    </dgm:pt>
    <dgm:pt modelId="{9A4FC0E6-A1A8-475A-98EA-2DA741A37BD9}" type="pres">
      <dgm:prSet presAssocID="{0F679CB0-6971-4D57-B696-BDE72695CA9C}" presName="composite" presStyleCnt="0"/>
      <dgm:spPr/>
    </dgm:pt>
    <dgm:pt modelId="{41A660E3-641E-4D6A-9FBA-8CD64AA1D1D3}" type="pres">
      <dgm:prSet presAssocID="{0F679CB0-6971-4D57-B696-BDE72695CA9C}" presName="imgShp" presStyleLbl="fgImgPlace1" presStyleIdx="1" presStyleCnt="2"/>
      <dgm:spPr>
        <a:blipFill rotWithShape="0">
          <a:blip xmlns:r="http://schemas.openxmlformats.org/officeDocument/2006/relationships" r:embed="rId2"/>
          <a:stretch>
            <a:fillRect/>
          </a:stretch>
        </a:blipFill>
      </dgm:spPr>
    </dgm:pt>
    <dgm:pt modelId="{41EE79AB-2580-4AC8-91C8-9E54B3CD8D12}" type="pres">
      <dgm:prSet presAssocID="{0F679CB0-6971-4D57-B696-BDE72695CA9C}" presName="txShp" presStyleLbl="node1" presStyleIdx="1" presStyleCnt="2">
        <dgm:presLayoutVars>
          <dgm:bulletEnabled val="1"/>
        </dgm:presLayoutVars>
      </dgm:prSet>
      <dgm:spPr/>
      <dgm:t>
        <a:bodyPr/>
        <a:lstStyle/>
        <a:p>
          <a:endParaRPr lang="it-IT"/>
        </a:p>
      </dgm:t>
    </dgm:pt>
  </dgm:ptLst>
  <dgm:cxnLst>
    <dgm:cxn modelId="{05569CD4-D687-4C55-8EB9-EEE92DE5BC3C}" type="presOf" srcId="{3F2BCE40-83AE-4989-B228-A765AE2E42FE}" destId="{98E5E6B2-1386-410E-9413-BCAF77A52A00}" srcOrd="0" destOrd="0" presId="urn:microsoft.com/office/officeart/2005/8/layout/vList3"/>
    <dgm:cxn modelId="{408C7F72-3284-4D3D-9FD4-546CBC6DACAF}" srcId="{3F2BCE40-83AE-4989-B228-A765AE2E42FE}" destId="{0F679CB0-6971-4D57-B696-BDE72695CA9C}" srcOrd="1" destOrd="0" parTransId="{61F0FAD7-CEA5-45A8-AE4D-305CE456A792}" sibTransId="{38093FCC-DE90-4025-83C0-3453EABF0B19}"/>
    <dgm:cxn modelId="{8C729F44-5A63-43B7-880E-4273F21B1732}" type="presOf" srcId="{0F679CB0-6971-4D57-B696-BDE72695CA9C}" destId="{41EE79AB-2580-4AC8-91C8-9E54B3CD8D12}" srcOrd="0" destOrd="0" presId="urn:microsoft.com/office/officeart/2005/8/layout/vList3"/>
    <dgm:cxn modelId="{266C46F5-71C8-4248-A518-F64643E01190}" type="presOf" srcId="{D019615D-5E7F-4EBA-B5A0-75C645010020}" destId="{AD90F560-7BF3-4684-9DC9-825BF81015CC}" srcOrd="0" destOrd="0" presId="urn:microsoft.com/office/officeart/2005/8/layout/vList3"/>
    <dgm:cxn modelId="{01F9D1B6-6CD0-42AF-B64A-BE79BC11B098}" srcId="{3F2BCE40-83AE-4989-B228-A765AE2E42FE}" destId="{D019615D-5E7F-4EBA-B5A0-75C645010020}" srcOrd="0" destOrd="0" parTransId="{194C222A-FF80-43E3-9FA4-DF856A8D1575}" sibTransId="{6EB75313-7FA0-4883-A27B-66D75019BA5E}"/>
    <dgm:cxn modelId="{4B9D2183-B93E-46D2-A99E-20B0174BFEF1}" type="presParOf" srcId="{98E5E6B2-1386-410E-9413-BCAF77A52A00}" destId="{4F6AAB9E-0A4C-45C3-9815-980861D69ED7}" srcOrd="0" destOrd="0" presId="urn:microsoft.com/office/officeart/2005/8/layout/vList3"/>
    <dgm:cxn modelId="{6688C3EC-1C5A-42DE-A18F-5EE608768C23}" type="presParOf" srcId="{4F6AAB9E-0A4C-45C3-9815-980861D69ED7}" destId="{63B813AA-FD45-47D1-9E75-4DE178518378}" srcOrd="0" destOrd="0" presId="urn:microsoft.com/office/officeart/2005/8/layout/vList3"/>
    <dgm:cxn modelId="{E4D90BF2-443A-4CF1-AC0F-1845B96AAEF5}" type="presParOf" srcId="{4F6AAB9E-0A4C-45C3-9815-980861D69ED7}" destId="{AD90F560-7BF3-4684-9DC9-825BF81015CC}" srcOrd="1" destOrd="0" presId="urn:microsoft.com/office/officeart/2005/8/layout/vList3"/>
    <dgm:cxn modelId="{A0AFC874-8694-4A3F-9513-FCFC19FA1F71}" type="presParOf" srcId="{98E5E6B2-1386-410E-9413-BCAF77A52A00}" destId="{2BA4A6FD-905C-42C1-AB21-8791EAD25AE7}" srcOrd="1" destOrd="0" presId="urn:microsoft.com/office/officeart/2005/8/layout/vList3"/>
    <dgm:cxn modelId="{FF429233-F3F9-4794-9B21-8CF4CAD1A2CC}" type="presParOf" srcId="{98E5E6B2-1386-410E-9413-BCAF77A52A00}" destId="{9A4FC0E6-A1A8-475A-98EA-2DA741A37BD9}" srcOrd="2" destOrd="0" presId="urn:microsoft.com/office/officeart/2005/8/layout/vList3"/>
    <dgm:cxn modelId="{B8F3EA70-A91E-4E58-899A-A8FADD0FC032}" type="presParOf" srcId="{9A4FC0E6-A1A8-475A-98EA-2DA741A37BD9}" destId="{41A660E3-641E-4D6A-9FBA-8CD64AA1D1D3}" srcOrd="0" destOrd="0" presId="urn:microsoft.com/office/officeart/2005/8/layout/vList3"/>
    <dgm:cxn modelId="{3AF51778-4374-4045-9419-6ADB5C3AB36C}" type="presParOf" srcId="{9A4FC0E6-A1A8-475A-98EA-2DA741A37BD9}" destId="{41EE79AB-2580-4AC8-91C8-9E54B3CD8D12}"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04D5DFC-1221-4516-A176-E9B7A10FFF7B}" type="doc">
      <dgm:prSet loTypeId="urn:microsoft.com/office/officeart/2005/8/layout/matrix2" loCatId="matrix" qsTypeId="urn:microsoft.com/office/officeart/2005/8/quickstyle/simple1#2" qsCatId="simple" csTypeId="urn:microsoft.com/office/officeart/2005/8/colors/accent1_2#2" csCatId="accent1" phldr="1"/>
      <dgm:spPr/>
      <dgm:t>
        <a:bodyPr/>
        <a:lstStyle/>
        <a:p>
          <a:endParaRPr lang="it-IT"/>
        </a:p>
      </dgm:t>
    </dgm:pt>
    <dgm:pt modelId="{712762EF-19E1-4C0C-8D68-A9C073A903F4}">
      <dgm:prSet phldrT="[Testo]">
        <dgm:style>
          <a:lnRef idx="2">
            <a:schemeClr val="accent5">
              <a:shade val="50000"/>
            </a:schemeClr>
          </a:lnRef>
          <a:fillRef idx="1">
            <a:schemeClr val="accent5"/>
          </a:fillRef>
          <a:effectRef idx="0">
            <a:schemeClr val="accent5"/>
          </a:effectRef>
          <a:fontRef idx="minor">
            <a:schemeClr val="lt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it-IT" dirty="0" smtClean="0">
              <a:latin typeface="Calibri" pitchFamily="34" charset="0"/>
            </a:rPr>
            <a:t>Chi può richiederlo</a:t>
          </a:r>
          <a:endParaRPr lang="it-IT" dirty="0">
            <a:latin typeface="Calibri" pitchFamily="34" charset="0"/>
          </a:endParaRPr>
        </a:p>
      </dgm:t>
    </dgm:pt>
    <dgm:pt modelId="{7ADE3AB8-F428-4206-B3B4-33DDABBD7A7B}" type="parTrans" cxnId="{6C684D53-FD8E-4053-82CF-2737A9EC55BF}">
      <dgm:prSet/>
      <dgm:spPr/>
      <dgm:t>
        <a:bodyPr/>
        <a:lstStyle/>
        <a:p>
          <a:endParaRPr lang="it-IT">
            <a:latin typeface="Calibri" pitchFamily="34" charset="0"/>
          </a:endParaRPr>
        </a:p>
      </dgm:t>
    </dgm:pt>
    <dgm:pt modelId="{81E3C20A-7A8F-4D5E-9175-44D80F227209}" type="sibTrans" cxnId="{6C684D53-FD8E-4053-82CF-2737A9EC55BF}">
      <dgm:prSet/>
      <dgm:spPr/>
      <dgm:t>
        <a:bodyPr/>
        <a:lstStyle/>
        <a:p>
          <a:endParaRPr lang="it-IT">
            <a:latin typeface="Calibri" pitchFamily="34" charset="0"/>
          </a:endParaRPr>
        </a:p>
      </dgm:t>
    </dgm:pt>
    <dgm:pt modelId="{027FC304-61EB-48E7-A86A-FB2E8D94E285}">
      <dgm:prSet phldrT="[Testo]">
        <dgm:style>
          <a:lnRef idx="1">
            <a:schemeClr val="accent5"/>
          </a:lnRef>
          <a:fillRef idx="2">
            <a:schemeClr val="accent5"/>
          </a:fillRef>
          <a:effectRef idx="1">
            <a:schemeClr val="accent5"/>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it-IT" dirty="0" smtClean="0">
              <a:solidFill>
                <a:srgbClr val="3366FF"/>
              </a:solidFill>
              <a:latin typeface="Calibri" pitchFamily="34" charset="0"/>
            </a:rPr>
            <a:t>Il cittadino straniero in possesso di Permesso di </a:t>
          </a:r>
          <a:r>
            <a:rPr lang="it-IT" i="1" dirty="0" smtClean="0">
              <a:solidFill>
                <a:srgbClr val="3366FF"/>
              </a:solidFill>
              <a:latin typeface="Calibri" pitchFamily="34" charset="0"/>
            </a:rPr>
            <a:t>soggiorno  per lavoro </a:t>
          </a:r>
          <a:r>
            <a:rPr lang="it-IT" dirty="0" smtClean="0">
              <a:solidFill>
                <a:srgbClr val="3366FF"/>
              </a:solidFill>
              <a:latin typeface="Calibri" pitchFamily="34" charset="0"/>
            </a:rPr>
            <a:t>subordinato o autonomo, famiglia, asilo, studio, motivi religiosi, protezione sussidiaria e motivi umanitari di durata non inferiore a 1 anno o permesso CE-SLP </a:t>
          </a:r>
          <a:endParaRPr lang="it-IT" dirty="0">
            <a:solidFill>
              <a:srgbClr val="3366FF"/>
            </a:solidFill>
            <a:latin typeface="Calibri" pitchFamily="34" charset="0"/>
          </a:endParaRPr>
        </a:p>
      </dgm:t>
    </dgm:pt>
    <dgm:pt modelId="{5E0DFBF7-69A3-4018-B1A9-C7EC06FDF476}" type="parTrans" cxnId="{6B384868-BDE6-4594-B562-906AB22578B8}">
      <dgm:prSet/>
      <dgm:spPr/>
      <dgm:t>
        <a:bodyPr/>
        <a:lstStyle/>
        <a:p>
          <a:endParaRPr lang="it-IT">
            <a:latin typeface="Calibri" pitchFamily="34" charset="0"/>
          </a:endParaRPr>
        </a:p>
      </dgm:t>
    </dgm:pt>
    <dgm:pt modelId="{0B29C77C-11D5-4552-85B0-F74B747C3582}" type="sibTrans" cxnId="{6B384868-BDE6-4594-B562-906AB22578B8}">
      <dgm:prSet/>
      <dgm:spPr/>
      <dgm:t>
        <a:bodyPr/>
        <a:lstStyle/>
        <a:p>
          <a:endParaRPr lang="it-IT">
            <a:latin typeface="Calibri" pitchFamily="34" charset="0"/>
          </a:endParaRPr>
        </a:p>
      </dgm:t>
    </dgm:pt>
    <dgm:pt modelId="{D4FBDBCA-1799-4B65-9E97-467BB061DA55}">
      <dgm:prSet phldrT="[Testo]" custT="1">
        <dgm:style>
          <a:lnRef idx="2">
            <a:schemeClr val="accent5">
              <a:shade val="50000"/>
            </a:schemeClr>
          </a:lnRef>
          <a:fillRef idx="1">
            <a:schemeClr val="accent5"/>
          </a:fillRef>
          <a:effectRef idx="0">
            <a:schemeClr val="accent5"/>
          </a:effectRef>
          <a:fontRef idx="minor">
            <a:schemeClr val="lt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it-IT" sz="2200" dirty="0" smtClean="0">
              <a:latin typeface="Calibri" pitchFamily="34" charset="0"/>
            </a:rPr>
            <a:t>Quando</a:t>
          </a:r>
          <a:endParaRPr lang="it-IT" sz="2200" dirty="0">
            <a:latin typeface="Calibri" pitchFamily="34" charset="0"/>
          </a:endParaRPr>
        </a:p>
      </dgm:t>
    </dgm:pt>
    <dgm:pt modelId="{082F178D-3E41-4EFA-8BF6-ACD00E76590A}" type="parTrans" cxnId="{AA469E56-8B14-45E6-B652-621DED37048F}">
      <dgm:prSet/>
      <dgm:spPr/>
      <dgm:t>
        <a:bodyPr/>
        <a:lstStyle/>
        <a:p>
          <a:endParaRPr lang="it-IT">
            <a:latin typeface="Calibri" pitchFamily="34" charset="0"/>
          </a:endParaRPr>
        </a:p>
      </dgm:t>
    </dgm:pt>
    <dgm:pt modelId="{21C3BAB9-E236-4A32-AA97-AB7C524B4EDC}" type="sibTrans" cxnId="{AA469E56-8B14-45E6-B652-621DED37048F}">
      <dgm:prSet/>
      <dgm:spPr/>
      <dgm:t>
        <a:bodyPr/>
        <a:lstStyle/>
        <a:p>
          <a:endParaRPr lang="it-IT">
            <a:latin typeface="Calibri" pitchFamily="34" charset="0"/>
          </a:endParaRPr>
        </a:p>
      </dgm:t>
    </dgm:pt>
    <dgm:pt modelId="{F4BB4A0A-34AA-4B77-A639-DD5FAD2CBBCB}">
      <dgm:prSet phldrT="[Testo]">
        <dgm:style>
          <a:lnRef idx="1">
            <a:schemeClr val="accent5"/>
          </a:lnRef>
          <a:fillRef idx="2">
            <a:schemeClr val="accent5"/>
          </a:fillRef>
          <a:effectRef idx="1">
            <a:schemeClr val="accent5"/>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it-IT" dirty="0" smtClean="0">
              <a:solidFill>
                <a:srgbClr val="3366FF"/>
              </a:solidFill>
              <a:latin typeface="Calibri" pitchFamily="34" charset="0"/>
            </a:rPr>
            <a:t>Anche in fase di rilascio o rinnovo del permesso di soggiorno</a:t>
          </a:r>
          <a:endParaRPr lang="it-IT" dirty="0">
            <a:solidFill>
              <a:srgbClr val="3366FF"/>
            </a:solidFill>
            <a:latin typeface="Calibri" pitchFamily="34" charset="0"/>
          </a:endParaRPr>
        </a:p>
      </dgm:t>
    </dgm:pt>
    <dgm:pt modelId="{82F0B217-756B-4D36-9737-0FC12E7A354F}" type="parTrans" cxnId="{8776EE97-13DC-409C-A78D-53A7DC2E4A75}">
      <dgm:prSet/>
      <dgm:spPr/>
      <dgm:t>
        <a:bodyPr/>
        <a:lstStyle/>
        <a:p>
          <a:endParaRPr lang="it-IT">
            <a:latin typeface="Calibri" pitchFamily="34" charset="0"/>
          </a:endParaRPr>
        </a:p>
      </dgm:t>
    </dgm:pt>
    <dgm:pt modelId="{3949440B-55C8-4D3C-93F9-F58D3A7FE327}" type="sibTrans" cxnId="{8776EE97-13DC-409C-A78D-53A7DC2E4A75}">
      <dgm:prSet/>
      <dgm:spPr/>
      <dgm:t>
        <a:bodyPr/>
        <a:lstStyle/>
        <a:p>
          <a:endParaRPr lang="it-IT">
            <a:latin typeface="Calibri" pitchFamily="34" charset="0"/>
          </a:endParaRPr>
        </a:p>
      </dgm:t>
    </dgm:pt>
    <dgm:pt modelId="{C852AD00-2D76-4084-A015-2011840C9700}" type="pres">
      <dgm:prSet presAssocID="{C04D5DFC-1221-4516-A176-E9B7A10FFF7B}" presName="matrix" presStyleCnt="0">
        <dgm:presLayoutVars>
          <dgm:chMax val="1"/>
          <dgm:dir/>
          <dgm:resizeHandles val="exact"/>
        </dgm:presLayoutVars>
      </dgm:prSet>
      <dgm:spPr/>
      <dgm:t>
        <a:bodyPr/>
        <a:lstStyle/>
        <a:p>
          <a:endParaRPr lang="it-IT"/>
        </a:p>
      </dgm:t>
    </dgm:pt>
    <dgm:pt modelId="{DAD4CB6F-4839-46E0-A4A7-8D40EF1A5122}" type="pres">
      <dgm:prSet presAssocID="{C04D5DFC-1221-4516-A176-E9B7A10FFF7B}" presName="axisShape" presStyleLbl="bgShp" presStyleIdx="0" presStyleCnt="1" custFlipHor="1" custScaleX="3544"/>
      <dgm:spPr/>
    </dgm:pt>
    <dgm:pt modelId="{4BA63122-2FEC-49E6-8144-33057A0647B5}" type="pres">
      <dgm:prSet presAssocID="{C04D5DFC-1221-4516-A176-E9B7A10FFF7B}" presName="rect1" presStyleLbl="node1" presStyleIdx="0" presStyleCnt="4" custScaleY="117719" custLinFactNeighborX="-68435" custLinFactNeighborY="-6420">
        <dgm:presLayoutVars>
          <dgm:chMax val="0"/>
          <dgm:chPref val="0"/>
          <dgm:bulletEnabled val="1"/>
        </dgm:presLayoutVars>
      </dgm:prSet>
      <dgm:spPr/>
      <dgm:t>
        <a:bodyPr/>
        <a:lstStyle/>
        <a:p>
          <a:endParaRPr lang="it-IT"/>
        </a:p>
      </dgm:t>
    </dgm:pt>
    <dgm:pt modelId="{26A91674-E4DD-43DC-A5A6-1118F934719F}" type="pres">
      <dgm:prSet presAssocID="{C04D5DFC-1221-4516-A176-E9B7A10FFF7B}" presName="rect2" presStyleLbl="node1" presStyleIdx="1" presStyleCnt="4" custScaleX="376796" custScaleY="121482" custLinFactNeighborX="68798" custLinFactNeighborY="-5509">
        <dgm:presLayoutVars>
          <dgm:chMax val="0"/>
          <dgm:chPref val="0"/>
          <dgm:bulletEnabled val="1"/>
        </dgm:presLayoutVars>
      </dgm:prSet>
      <dgm:spPr/>
      <dgm:t>
        <a:bodyPr/>
        <a:lstStyle/>
        <a:p>
          <a:endParaRPr lang="it-IT"/>
        </a:p>
      </dgm:t>
    </dgm:pt>
    <dgm:pt modelId="{F340CB09-056A-4D2D-A220-0C005547D674}" type="pres">
      <dgm:prSet presAssocID="{C04D5DFC-1221-4516-A176-E9B7A10FFF7B}" presName="rect3" presStyleLbl="node1" presStyleIdx="2" presStyleCnt="4" custScaleY="121482" custLinFactNeighborX="-68435" custLinFactNeighborY="109">
        <dgm:presLayoutVars>
          <dgm:chMax val="0"/>
          <dgm:chPref val="0"/>
          <dgm:bulletEnabled val="1"/>
        </dgm:presLayoutVars>
      </dgm:prSet>
      <dgm:spPr/>
      <dgm:t>
        <a:bodyPr/>
        <a:lstStyle/>
        <a:p>
          <a:endParaRPr lang="it-IT"/>
        </a:p>
      </dgm:t>
    </dgm:pt>
    <dgm:pt modelId="{49BD38D5-6C8F-4D20-9048-3D60C5004350}" type="pres">
      <dgm:prSet presAssocID="{C04D5DFC-1221-4516-A176-E9B7A10FFF7B}" presName="rect4" presStyleLbl="node1" presStyleIdx="3" presStyleCnt="4" custScaleX="372091" custScaleY="121481" custLinFactNeighborX="70875" custLinFactNeighborY="1020">
        <dgm:presLayoutVars>
          <dgm:chMax val="0"/>
          <dgm:chPref val="0"/>
          <dgm:bulletEnabled val="1"/>
        </dgm:presLayoutVars>
      </dgm:prSet>
      <dgm:spPr/>
      <dgm:t>
        <a:bodyPr/>
        <a:lstStyle/>
        <a:p>
          <a:endParaRPr lang="it-IT"/>
        </a:p>
      </dgm:t>
    </dgm:pt>
  </dgm:ptLst>
  <dgm:cxnLst>
    <dgm:cxn modelId="{6C684D53-FD8E-4053-82CF-2737A9EC55BF}" srcId="{C04D5DFC-1221-4516-A176-E9B7A10FFF7B}" destId="{712762EF-19E1-4C0C-8D68-A9C073A903F4}" srcOrd="0" destOrd="0" parTransId="{7ADE3AB8-F428-4206-B3B4-33DDABBD7A7B}" sibTransId="{81E3C20A-7A8F-4D5E-9175-44D80F227209}"/>
    <dgm:cxn modelId="{B744767A-80BF-475A-B82C-9F5830926DEF}" type="presOf" srcId="{C04D5DFC-1221-4516-A176-E9B7A10FFF7B}" destId="{C852AD00-2D76-4084-A015-2011840C9700}" srcOrd="0" destOrd="0" presId="urn:microsoft.com/office/officeart/2005/8/layout/matrix2"/>
    <dgm:cxn modelId="{4382B085-4424-4022-B2B8-B50F067DC817}" type="presOf" srcId="{F4BB4A0A-34AA-4B77-A639-DD5FAD2CBBCB}" destId="{49BD38D5-6C8F-4D20-9048-3D60C5004350}" srcOrd="0" destOrd="0" presId="urn:microsoft.com/office/officeart/2005/8/layout/matrix2"/>
    <dgm:cxn modelId="{8776EE97-13DC-409C-A78D-53A7DC2E4A75}" srcId="{C04D5DFC-1221-4516-A176-E9B7A10FFF7B}" destId="{F4BB4A0A-34AA-4B77-A639-DD5FAD2CBBCB}" srcOrd="3" destOrd="0" parTransId="{82F0B217-756B-4D36-9737-0FC12E7A354F}" sibTransId="{3949440B-55C8-4D3C-93F9-F58D3A7FE327}"/>
    <dgm:cxn modelId="{AA469E56-8B14-45E6-B652-621DED37048F}" srcId="{C04D5DFC-1221-4516-A176-E9B7A10FFF7B}" destId="{D4FBDBCA-1799-4B65-9E97-467BB061DA55}" srcOrd="2" destOrd="0" parTransId="{082F178D-3E41-4EFA-8BF6-ACD00E76590A}" sibTransId="{21C3BAB9-E236-4A32-AA97-AB7C524B4EDC}"/>
    <dgm:cxn modelId="{8DA46146-AE1A-44B1-A2FA-91946C962EEA}" type="presOf" srcId="{712762EF-19E1-4C0C-8D68-A9C073A903F4}" destId="{4BA63122-2FEC-49E6-8144-33057A0647B5}" srcOrd="0" destOrd="0" presId="urn:microsoft.com/office/officeart/2005/8/layout/matrix2"/>
    <dgm:cxn modelId="{6B384868-BDE6-4594-B562-906AB22578B8}" srcId="{C04D5DFC-1221-4516-A176-E9B7A10FFF7B}" destId="{027FC304-61EB-48E7-A86A-FB2E8D94E285}" srcOrd="1" destOrd="0" parTransId="{5E0DFBF7-69A3-4018-B1A9-C7EC06FDF476}" sibTransId="{0B29C77C-11D5-4552-85B0-F74B747C3582}"/>
    <dgm:cxn modelId="{D1912165-B5F6-4BF3-BDDD-A768663A8C32}" type="presOf" srcId="{027FC304-61EB-48E7-A86A-FB2E8D94E285}" destId="{26A91674-E4DD-43DC-A5A6-1118F934719F}" srcOrd="0" destOrd="0" presId="urn:microsoft.com/office/officeart/2005/8/layout/matrix2"/>
    <dgm:cxn modelId="{74D5BA2F-141F-481F-BDB6-659913640ED0}" type="presOf" srcId="{D4FBDBCA-1799-4B65-9E97-467BB061DA55}" destId="{F340CB09-056A-4D2D-A220-0C005547D674}" srcOrd="0" destOrd="0" presId="urn:microsoft.com/office/officeart/2005/8/layout/matrix2"/>
    <dgm:cxn modelId="{BFE899F8-11B8-431A-88E3-BF1F54237C94}" type="presParOf" srcId="{C852AD00-2D76-4084-A015-2011840C9700}" destId="{DAD4CB6F-4839-46E0-A4A7-8D40EF1A5122}" srcOrd="0" destOrd="0" presId="urn:microsoft.com/office/officeart/2005/8/layout/matrix2"/>
    <dgm:cxn modelId="{06EF5DD1-2367-4841-8C12-E4937557D3BC}" type="presParOf" srcId="{C852AD00-2D76-4084-A015-2011840C9700}" destId="{4BA63122-2FEC-49E6-8144-33057A0647B5}" srcOrd="1" destOrd="0" presId="urn:microsoft.com/office/officeart/2005/8/layout/matrix2"/>
    <dgm:cxn modelId="{744EE2D2-5825-4915-980D-AF91F1F23D04}" type="presParOf" srcId="{C852AD00-2D76-4084-A015-2011840C9700}" destId="{26A91674-E4DD-43DC-A5A6-1118F934719F}" srcOrd="2" destOrd="0" presId="urn:microsoft.com/office/officeart/2005/8/layout/matrix2"/>
    <dgm:cxn modelId="{D4714E80-4E9D-4B0B-BA78-D4E60511C9D8}" type="presParOf" srcId="{C852AD00-2D76-4084-A015-2011840C9700}" destId="{F340CB09-056A-4D2D-A220-0C005547D674}" srcOrd="3" destOrd="0" presId="urn:microsoft.com/office/officeart/2005/8/layout/matrix2"/>
    <dgm:cxn modelId="{4EFED969-D28A-4580-88DD-566412F006A3}" type="presParOf" srcId="{C852AD00-2D76-4084-A015-2011840C9700}" destId="{49BD38D5-6C8F-4D20-9048-3D60C5004350}" srcOrd="4" destOrd="0" presId="urn:microsoft.com/office/officeart/2005/8/layout/matrix2"/>
  </dgm:cxnLst>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7B1EA4E-8C21-44AA-A7DD-15E8155839B2}" type="doc">
      <dgm:prSet loTypeId="urn:microsoft.com/office/officeart/2005/8/layout/vList3" loCatId="list" qsTypeId="urn:microsoft.com/office/officeart/2005/8/quickstyle/3d2" qsCatId="3D" csTypeId="urn:microsoft.com/office/officeart/2005/8/colors/accent1_1" csCatId="accent1" phldr="1"/>
      <dgm:spPr/>
      <dgm:t>
        <a:bodyPr/>
        <a:lstStyle/>
        <a:p>
          <a:endParaRPr lang="it-IT"/>
        </a:p>
      </dgm:t>
    </dgm:pt>
    <dgm:pt modelId="{F770F5D2-B60C-44A4-B0A2-E91718112540}">
      <dgm:prSet/>
      <dgm:spPr>
        <a:solidFill>
          <a:schemeClr val="bg2">
            <a:lumMod val="60000"/>
            <a:lumOff val="40000"/>
          </a:schemeClr>
        </a:solidFill>
      </dgm:spPr>
      <dgm:t>
        <a:bodyPr anchor="ctr"/>
        <a:lstStyle/>
        <a:p>
          <a:pPr rtl="0"/>
          <a:r>
            <a:rPr lang="it-IT" dirty="0" smtClean="0"/>
            <a:t>Andrà compilato esclusivamente il Mod. 1, salvo che il richiedente abbia una attività  lavorativa.</a:t>
          </a:r>
          <a:endParaRPr lang="it-IT" dirty="0"/>
        </a:p>
      </dgm:t>
    </dgm:pt>
    <dgm:pt modelId="{ABCD38E6-D41F-497E-831B-CA46950C15A7}" type="parTrans" cxnId="{9384FB93-5A8F-477E-B440-6E094986BE98}">
      <dgm:prSet/>
      <dgm:spPr/>
      <dgm:t>
        <a:bodyPr/>
        <a:lstStyle/>
        <a:p>
          <a:endParaRPr lang="it-IT"/>
        </a:p>
      </dgm:t>
    </dgm:pt>
    <dgm:pt modelId="{78E062DA-789F-491D-AF9E-72668E47A8DD}" type="sibTrans" cxnId="{9384FB93-5A8F-477E-B440-6E094986BE98}">
      <dgm:prSet/>
      <dgm:spPr/>
      <dgm:t>
        <a:bodyPr/>
        <a:lstStyle/>
        <a:p>
          <a:endParaRPr lang="it-IT"/>
        </a:p>
      </dgm:t>
    </dgm:pt>
    <dgm:pt modelId="{BF0AC0D8-9FFC-4E38-91DE-A8217002A450}">
      <dgm:prSet/>
      <dgm:spPr>
        <a:solidFill>
          <a:schemeClr val="bg2">
            <a:lumMod val="60000"/>
            <a:lumOff val="40000"/>
          </a:schemeClr>
        </a:solidFill>
      </dgm:spPr>
      <dgm:t>
        <a:bodyPr anchor="ctr"/>
        <a:lstStyle/>
        <a:p>
          <a:pPr rtl="0"/>
          <a:r>
            <a:rPr lang="it-IT" dirty="0" smtClean="0"/>
            <a:t>Va indicato nel mod. 1 (sez. 9) che la domanda è “correlata” a quella del coniuge. In questo caso non richiede obbligatoriamente la compilazione del Mod. 2.</a:t>
          </a:r>
          <a:endParaRPr lang="it-IT" dirty="0"/>
        </a:p>
      </dgm:t>
    </dgm:pt>
    <dgm:pt modelId="{6510C1C8-1F4B-44DE-9004-0C7CF0E23382}" type="parTrans" cxnId="{CFF14735-76EB-4C69-AE0F-62D7DEE7E051}">
      <dgm:prSet/>
      <dgm:spPr/>
      <dgm:t>
        <a:bodyPr/>
        <a:lstStyle/>
        <a:p>
          <a:endParaRPr lang="it-IT"/>
        </a:p>
      </dgm:t>
    </dgm:pt>
    <dgm:pt modelId="{600B5D25-7882-43E3-A093-66BFAA8E0885}" type="sibTrans" cxnId="{CFF14735-76EB-4C69-AE0F-62D7DEE7E051}">
      <dgm:prSet/>
      <dgm:spPr/>
      <dgm:t>
        <a:bodyPr/>
        <a:lstStyle/>
        <a:p>
          <a:endParaRPr lang="it-IT"/>
        </a:p>
      </dgm:t>
    </dgm:pt>
    <dgm:pt modelId="{ADC6D791-4C51-4CCA-AA34-7D8A52329FDC}">
      <dgm:prSet/>
      <dgm:spPr>
        <a:solidFill>
          <a:schemeClr val="bg2">
            <a:lumMod val="60000"/>
            <a:lumOff val="40000"/>
          </a:schemeClr>
        </a:solidFill>
      </dgm:spPr>
      <dgm:t>
        <a:bodyPr anchor="ctr"/>
        <a:lstStyle/>
        <a:p>
          <a:pPr rtl="0"/>
          <a:r>
            <a:rPr lang="it-IT" dirty="0" smtClean="0"/>
            <a:t>E’ opportuno inserire i figli minori di 14 anni (“non a carico” ) per poter uscire con i propri figli dal paese . Riportare  nella Sez. 1 il n. dei figli inseriti in Sez. 12</a:t>
          </a:r>
          <a:endParaRPr lang="it-IT" dirty="0"/>
        </a:p>
      </dgm:t>
    </dgm:pt>
    <dgm:pt modelId="{7D92A7D6-6438-4ACB-BD07-F119C0429BD5}" type="parTrans" cxnId="{240B4ECF-3B25-49F4-9E76-8DB38A929512}">
      <dgm:prSet/>
      <dgm:spPr/>
      <dgm:t>
        <a:bodyPr/>
        <a:lstStyle/>
        <a:p>
          <a:endParaRPr lang="it-IT"/>
        </a:p>
      </dgm:t>
    </dgm:pt>
    <dgm:pt modelId="{8DDA5DDC-FA9D-43A3-A2C7-5E2D3B6B0101}" type="sibTrans" cxnId="{240B4ECF-3B25-49F4-9E76-8DB38A929512}">
      <dgm:prSet/>
      <dgm:spPr/>
      <dgm:t>
        <a:bodyPr/>
        <a:lstStyle/>
        <a:p>
          <a:endParaRPr lang="it-IT"/>
        </a:p>
      </dgm:t>
    </dgm:pt>
    <dgm:pt modelId="{BA9FF47D-E105-470B-A9D4-A12CB73036A2}" type="pres">
      <dgm:prSet presAssocID="{17B1EA4E-8C21-44AA-A7DD-15E8155839B2}" presName="linearFlow" presStyleCnt="0">
        <dgm:presLayoutVars>
          <dgm:dir/>
          <dgm:resizeHandles val="exact"/>
        </dgm:presLayoutVars>
      </dgm:prSet>
      <dgm:spPr/>
      <dgm:t>
        <a:bodyPr/>
        <a:lstStyle/>
        <a:p>
          <a:endParaRPr lang="it-IT"/>
        </a:p>
      </dgm:t>
    </dgm:pt>
    <dgm:pt modelId="{B799779D-6F3A-4D9B-B186-9164B646C420}" type="pres">
      <dgm:prSet presAssocID="{F770F5D2-B60C-44A4-B0A2-E91718112540}" presName="composite" presStyleCnt="0"/>
      <dgm:spPr/>
    </dgm:pt>
    <dgm:pt modelId="{979A194C-7972-451E-B5C1-D988B28B70ED}" type="pres">
      <dgm:prSet presAssocID="{F770F5D2-B60C-44A4-B0A2-E91718112540}" presName="imgShp" presStyleLbl="fgImgPlace1" presStyleIdx="0" presStyleCnt="3" custLinFactNeighborX="-65318" custLinFactNeighborY="2881"/>
      <dgm:spPr>
        <a:blipFill rotWithShape="0">
          <a:blip xmlns:r="http://schemas.openxmlformats.org/officeDocument/2006/relationships" r:embed="rId1"/>
          <a:stretch>
            <a:fillRect/>
          </a:stretch>
        </a:blipFill>
      </dgm:spPr>
    </dgm:pt>
    <dgm:pt modelId="{88478063-78E1-41E7-8F1C-448C76B477AB}" type="pres">
      <dgm:prSet presAssocID="{F770F5D2-B60C-44A4-B0A2-E91718112540}" presName="txShp" presStyleLbl="node1" presStyleIdx="0" presStyleCnt="3" custScaleX="132101" custScaleY="98480" custLinFactNeighborX="10443" custLinFactNeighborY="-149">
        <dgm:presLayoutVars>
          <dgm:bulletEnabled val="1"/>
        </dgm:presLayoutVars>
      </dgm:prSet>
      <dgm:spPr/>
      <dgm:t>
        <a:bodyPr/>
        <a:lstStyle/>
        <a:p>
          <a:endParaRPr lang="it-IT"/>
        </a:p>
      </dgm:t>
    </dgm:pt>
    <dgm:pt modelId="{1EC669AD-74C9-47DC-A68D-41F8E4870A98}" type="pres">
      <dgm:prSet presAssocID="{78E062DA-789F-491D-AF9E-72668E47A8DD}" presName="spacing" presStyleCnt="0"/>
      <dgm:spPr/>
    </dgm:pt>
    <dgm:pt modelId="{69771CE2-8CEE-4CF0-9D70-DB5A8DF9B123}" type="pres">
      <dgm:prSet presAssocID="{BF0AC0D8-9FFC-4E38-91DE-A8217002A450}" presName="composite" presStyleCnt="0"/>
      <dgm:spPr/>
    </dgm:pt>
    <dgm:pt modelId="{75CEA827-CA57-4F88-A507-B756AA7548BB}" type="pres">
      <dgm:prSet presAssocID="{BF0AC0D8-9FFC-4E38-91DE-A8217002A450}" presName="imgShp" presStyleLbl="fgImgPlace1" presStyleIdx="1" presStyleCnt="3" custLinFactNeighborX="-65318" custLinFactNeighborY="2881"/>
      <dgm:spPr>
        <a:blipFill rotWithShape="0">
          <a:blip xmlns:r="http://schemas.openxmlformats.org/officeDocument/2006/relationships" r:embed="rId1"/>
          <a:stretch>
            <a:fillRect/>
          </a:stretch>
        </a:blipFill>
      </dgm:spPr>
    </dgm:pt>
    <dgm:pt modelId="{5C8655DB-9E6F-4B21-B8BF-0E9080CA4DA0}" type="pres">
      <dgm:prSet presAssocID="{BF0AC0D8-9FFC-4E38-91DE-A8217002A450}" presName="txShp" presStyleLbl="node1" presStyleIdx="1" presStyleCnt="3" custScaleX="132101" custScaleY="98480" custLinFactNeighborX="10443" custLinFactNeighborY="-149">
        <dgm:presLayoutVars>
          <dgm:bulletEnabled val="1"/>
        </dgm:presLayoutVars>
      </dgm:prSet>
      <dgm:spPr/>
      <dgm:t>
        <a:bodyPr/>
        <a:lstStyle/>
        <a:p>
          <a:endParaRPr lang="it-IT"/>
        </a:p>
      </dgm:t>
    </dgm:pt>
    <dgm:pt modelId="{DF4F5C0D-CEA7-4E4A-81B6-6A2054C5417B}" type="pres">
      <dgm:prSet presAssocID="{600B5D25-7882-43E3-A093-66BFAA8E0885}" presName="spacing" presStyleCnt="0"/>
      <dgm:spPr/>
    </dgm:pt>
    <dgm:pt modelId="{8EAEB612-5A2D-4F86-B600-286215CF6C8B}" type="pres">
      <dgm:prSet presAssocID="{ADC6D791-4C51-4CCA-AA34-7D8A52329FDC}" presName="composite" presStyleCnt="0"/>
      <dgm:spPr/>
    </dgm:pt>
    <dgm:pt modelId="{203BED4F-52B7-4231-9141-21174F121513}" type="pres">
      <dgm:prSet presAssocID="{ADC6D791-4C51-4CCA-AA34-7D8A52329FDC}" presName="imgShp" presStyleLbl="fgImgPlace1" presStyleIdx="2" presStyleCnt="3" custLinFactNeighborX="-65318" custLinFactNeighborY="1514"/>
      <dgm:spPr>
        <a:blipFill rotWithShape="0">
          <a:blip xmlns:r="http://schemas.openxmlformats.org/officeDocument/2006/relationships" r:embed="rId1"/>
          <a:stretch>
            <a:fillRect/>
          </a:stretch>
        </a:blipFill>
      </dgm:spPr>
    </dgm:pt>
    <dgm:pt modelId="{D0C9AE6D-D3BC-4B8C-8BFC-C9910CFBE2A1}" type="pres">
      <dgm:prSet presAssocID="{ADC6D791-4C51-4CCA-AA34-7D8A52329FDC}" presName="txShp" presStyleLbl="node1" presStyleIdx="2" presStyleCnt="3" custScaleX="132101" custScaleY="98480" custLinFactNeighborX="10443" custLinFactNeighborY="-149">
        <dgm:presLayoutVars>
          <dgm:bulletEnabled val="1"/>
        </dgm:presLayoutVars>
      </dgm:prSet>
      <dgm:spPr/>
      <dgm:t>
        <a:bodyPr/>
        <a:lstStyle/>
        <a:p>
          <a:endParaRPr lang="it-IT"/>
        </a:p>
      </dgm:t>
    </dgm:pt>
  </dgm:ptLst>
  <dgm:cxnLst>
    <dgm:cxn modelId="{D640D055-B436-4DD2-A59D-83E6F5A3AD2D}" type="presOf" srcId="{F770F5D2-B60C-44A4-B0A2-E91718112540}" destId="{88478063-78E1-41E7-8F1C-448C76B477AB}" srcOrd="0" destOrd="0" presId="urn:microsoft.com/office/officeart/2005/8/layout/vList3"/>
    <dgm:cxn modelId="{9384FB93-5A8F-477E-B440-6E094986BE98}" srcId="{17B1EA4E-8C21-44AA-A7DD-15E8155839B2}" destId="{F770F5D2-B60C-44A4-B0A2-E91718112540}" srcOrd="0" destOrd="0" parTransId="{ABCD38E6-D41F-497E-831B-CA46950C15A7}" sibTransId="{78E062DA-789F-491D-AF9E-72668E47A8DD}"/>
    <dgm:cxn modelId="{6933BA89-8338-4D60-86F0-2B86B2EDEBD8}" type="presOf" srcId="{17B1EA4E-8C21-44AA-A7DD-15E8155839B2}" destId="{BA9FF47D-E105-470B-A9D4-A12CB73036A2}" srcOrd="0" destOrd="0" presId="urn:microsoft.com/office/officeart/2005/8/layout/vList3"/>
    <dgm:cxn modelId="{6B67F400-CE64-44F7-8787-0F9DB33E7E52}" type="presOf" srcId="{BF0AC0D8-9FFC-4E38-91DE-A8217002A450}" destId="{5C8655DB-9E6F-4B21-B8BF-0E9080CA4DA0}" srcOrd="0" destOrd="0" presId="urn:microsoft.com/office/officeart/2005/8/layout/vList3"/>
    <dgm:cxn modelId="{240B4ECF-3B25-49F4-9E76-8DB38A929512}" srcId="{17B1EA4E-8C21-44AA-A7DD-15E8155839B2}" destId="{ADC6D791-4C51-4CCA-AA34-7D8A52329FDC}" srcOrd="2" destOrd="0" parTransId="{7D92A7D6-6438-4ACB-BD07-F119C0429BD5}" sibTransId="{8DDA5DDC-FA9D-43A3-A2C7-5E2D3B6B0101}"/>
    <dgm:cxn modelId="{CFF14735-76EB-4C69-AE0F-62D7DEE7E051}" srcId="{17B1EA4E-8C21-44AA-A7DD-15E8155839B2}" destId="{BF0AC0D8-9FFC-4E38-91DE-A8217002A450}" srcOrd="1" destOrd="0" parTransId="{6510C1C8-1F4B-44DE-9004-0C7CF0E23382}" sibTransId="{600B5D25-7882-43E3-A093-66BFAA8E0885}"/>
    <dgm:cxn modelId="{D5E2A641-82FE-4E0D-B2A4-73CDBE05DDF4}" type="presOf" srcId="{ADC6D791-4C51-4CCA-AA34-7D8A52329FDC}" destId="{D0C9AE6D-D3BC-4B8C-8BFC-C9910CFBE2A1}" srcOrd="0" destOrd="0" presId="urn:microsoft.com/office/officeart/2005/8/layout/vList3"/>
    <dgm:cxn modelId="{CD95F9BA-A0C3-4405-BD88-C90E021A21EC}" type="presParOf" srcId="{BA9FF47D-E105-470B-A9D4-A12CB73036A2}" destId="{B799779D-6F3A-4D9B-B186-9164B646C420}" srcOrd="0" destOrd="0" presId="urn:microsoft.com/office/officeart/2005/8/layout/vList3"/>
    <dgm:cxn modelId="{C7CA61EB-A3A5-44B5-827F-EA694DD13DFC}" type="presParOf" srcId="{B799779D-6F3A-4D9B-B186-9164B646C420}" destId="{979A194C-7972-451E-B5C1-D988B28B70ED}" srcOrd="0" destOrd="0" presId="urn:microsoft.com/office/officeart/2005/8/layout/vList3"/>
    <dgm:cxn modelId="{A02440B2-9488-4BE6-8317-82C0C0BD30AB}" type="presParOf" srcId="{B799779D-6F3A-4D9B-B186-9164B646C420}" destId="{88478063-78E1-41E7-8F1C-448C76B477AB}" srcOrd="1" destOrd="0" presId="urn:microsoft.com/office/officeart/2005/8/layout/vList3"/>
    <dgm:cxn modelId="{1F1F5657-61C0-4707-AC57-A0B457CB47C5}" type="presParOf" srcId="{BA9FF47D-E105-470B-A9D4-A12CB73036A2}" destId="{1EC669AD-74C9-47DC-A68D-41F8E4870A98}" srcOrd="1" destOrd="0" presId="urn:microsoft.com/office/officeart/2005/8/layout/vList3"/>
    <dgm:cxn modelId="{D4DC0F98-D18B-48F0-9875-1CA56D2B69A0}" type="presParOf" srcId="{BA9FF47D-E105-470B-A9D4-A12CB73036A2}" destId="{69771CE2-8CEE-4CF0-9D70-DB5A8DF9B123}" srcOrd="2" destOrd="0" presId="urn:microsoft.com/office/officeart/2005/8/layout/vList3"/>
    <dgm:cxn modelId="{3A1FBA04-9ABF-402F-A74F-0DC6489045F7}" type="presParOf" srcId="{69771CE2-8CEE-4CF0-9D70-DB5A8DF9B123}" destId="{75CEA827-CA57-4F88-A507-B756AA7548BB}" srcOrd="0" destOrd="0" presId="urn:microsoft.com/office/officeart/2005/8/layout/vList3"/>
    <dgm:cxn modelId="{C8FA02C3-8421-4B28-9729-E7BCA9ED57A1}" type="presParOf" srcId="{69771CE2-8CEE-4CF0-9D70-DB5A8DF9B123}" destId="{5C8655DB-9E6F-4B21-B8BF-0E9080CA4DA0}" srcOrd="1" destOrd="0" presId="urn:microsoft.com/office/officeart/2005/8/layout/vList3"/>
    <dgm:cxn modelId="{ED8E79AE-B914-478A-8267-CE30C55C245C}" type="presParOf" srcId="{BA9FF47D-E105-470B-A9D4-A12CB73036A2}" destId="{DF4F5C0D-CEA7-4E4A-81B6-6A2054C5417B}" srcOrd="3" destOrd="0" presId="urn:microsoft.com/office/officeart/2005/8/layout/vList3"/>
    <dgm:cxn modelId="{1F148759-CD38-4C01-A732-F9E5E9955823}" type="presParOf" srcId="{BA9FF47D-E105-470B-A9D4-A12CB73036A2}" destId="{8EAEB612-5A2D-4F86-B600-286215CF6C8B}" srcOrd="4" destOrd="0" presId="urn:microsoft.com/office/officeart/2005/8/layout/vList3"/>
    <dgm:cxn modelId="{FA4CA48E-BE63-4886-A675-7A80AA6A6503}" type="presParOf" srcId="{8EAEB612-5A2D-4F86-B600-286215CF6C8B}" destId="{203BED4F-52B7-4231-9141-21174F121513}" srcOrd="0" destOrd="0" presId="urn:microsoft.com/office/officeart/2005/8/layout/vList3"/>
    <dgm:cxn modelId="{92C6BBCD-F045-463B-8516-63A7F73AB2E9}" type="presParOf" srcId="{8EAEB612-5A2D-4F86-B600-286215CF6C8B}" destId="{D0C9AE6D-D3BC-4B8C-8BFC-C9910CFBE2A1}"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33EAA71-682D-4B22-BE13-DF74987FFA93}" type="doc">
      <dgm:prSet loTypeId="urn:microsoft.com/office/officeart/2005/8/layout/vList2" loCatId="list" qsTypeId="urn:microsoft.com/office/officeart/2005/8/quickstyle/simple5" qsCatId="simple" csTypeId="urn:microsoft.com/office/officeart/2005/8/colors/accent0_3" csCatId="mainScheme"/>
      <dgm:spPr/>
      <dgm:t>
        <a:bodyPr/>
        <a:lstStyle/>
        <a:p>
          <a:endParaRPr lang="it-IT"/>
        </a:p>
      </dgm:t>
    </dgm:pt>
    <dgm:pt modelId="{0D15973E-A616-47F0-BB59-5F178AF9CC41}">
      <dgm:prSet/>
      <dgm:spPr/>
      <dgm:t>
        <a:bodyPr/>
        <a:lstStyle/>
        <a:p>
          <a:pPr rtl="0"/>
          <a:r>
            <a:rPr lang="it-IT" b="1" smtClean="0">
              <a:latin typeface="Calibri" pitchFamily="34" charset="0"/>
            </a:rPr>
            <a:t>Se è stato acquisito fraudolentemente</a:t>
          </a:r>
          <a:endParaRPr lang="it-IT" b="1" dirty="0">
            <a:latin typeface="Calibri" pitchFamily="34" charset="0"/>
          </a:endParaRPr>
        </a:p>
      </dgm:t>
    </dgm:pt>
    <dgm:pt modelId="{FF007B69-EC41-4241-9780-AC4351F14942}" type="parTrans" cxnId="{E7C369DF-BC6D-43A4-81DB-533C22EF8C24}">
      <dgm:prSet/>
      <dgm:spPr/>
      <dgm:t>
        <a:bodyPr/>
        <a:lstStyle/>
        <a:p>
          <a:endParaRPr lang="it-IT">
            <a:solidFill>
              <a:schemeClr val="accent2">
                <a:lumMod val="20000"/>
                <a:lumOff val="80000"/>
              </a:schemeClr>
            </a:solidFill>
          </a:endParaRPr>
        </a:p>
      </dgm:t>
    </dgm:pt>
    <dgm:pt modelId="{9C3364C9-49C1-4EBD-9E8A-4753B5DB4DE0}" type="sibTrans" cxnId="{E7C369DF-BC6D-43A4-81DB-533C22EF8C24}">
      <dgm:prSet/>
      <dgm:spPr/>
      <dgm:t>
        <a:bodyPr/>
        <a:lstStyle/>
        <a:p>
          <a:endParaRPr lang="it-IT">
            <a:solidFill>
              <a:schemeClr val="accent2">
                <a:lumMod val="20000"/>
                <a:lumOff val="80000"/>
              </a:schemeClr>
            </a:solidFill>
          </a:endParaRPr>
        </a:p>
      </dgm:t>
    </dgm:pt>
    <dgm:pt modelId="{DCA7FB07-A152-4F88-9983-2B3165C711D6}">
      <dgm:prSet/>
      <dgm:spPr/>
      <dgm:t>
        <a:bodyPr/>
        <a:lstStyle/>
        <a:p>
          <a:pPr rtl="0"/>
          <a:r>
            <a:rPr lang="it-IT" b="1" smtClean="0">
              <a:latin typeface="Calibri" pitchFamily="34" charset="0"/>
            </a:rPr>
            <a:t>In caso di espulsione</a:t>
          </a:r>
          <a:endParaRPr lang="it-IT" b="1" dirty="0">
            <a:latin typeface="Calibri" pitchFamily="34" charset="0"/>
          </a:endParaRPr>
        </a:p>
      </dgm:t>
    </dgm:pt>
    <dgm:pt modelId="{E3DD7433-5B2C-43E3-ADED-D05DB908DC1B}" type="parTrans" cxnId="{F4CD61EB-68F7-42BB-A2E2-5451B04321D6}">
      <dgm:prSet/>
      <dgm:spPr/>
      <dgm:t>
        <a:bodyPr/>
        <a:lstStyle/>
        <a:p>
          <a:endParaRPr lang="it-IT">
            <a:solidFill>
              <a:schemeClr val="accent2">
                <a:lumMod val="20000"/>
                <a:lumOff val="80000"/>
              </a:schemeClr>
            </a:solidFill>
          </a:endParaRPr>
        </a:p>
      </dgm:t>
    </dgm:pt>
    <dgm:pt modelId="{66457A27-5AB3-462D-8C3C-697595E1A5F6}" type="sibTrans" cxnId="{F4CD61EB-68F7-42BB-A2E2-5451B04321D6}">
      <dgm:prSet/>
      <dgm:spPr/>
      <dgm:t>
        <a:bodyPr/>
        <a:lstStyle/>
        <a:p>
          <a:endParaRPr lang="it-IT">
            <a:solidFill>
              <a:schemeClr val="accent2">
                <a:lumMod val="20000"/>
                <a:lumOff val="80000"/>
              </a:schemeClr>
            </a:solidFill>
          </a:endParaRPr>
        </a:p>
      </dgm:t>
    </dgm:pt>
    <dgm:pt modelId="{AE4D994A-54E9-468D-A197-944243CB0DF8}">
      <dgm:prSet/>
      <dgm:spPr/>
      <dgm:t>
        <a:bodyPr/>
        <a:lstStyle/>
        <a:p>
          <a:pPr rtl="0"/>
          <a:r>
            <a:rPr lang="it-IT" b="1" smtClean="0">
              <a:latin typeface="Calibri" pitchFamily="34" charset="0"/>
            </a:rPr>
            <a:t>In caso di pericolosità per l’ordine pubblico e la sicurezza dello Stato</a:t>
          </a:r>
          <a:endParaRPr lang="it-IT" b="1" dirty="0">
            <a:latin typeface="Calibri" pitchFamily="34" charset="0"/>
          </a:endParaRPr>
        </a:p>
      </dgm:t>
    </dgm:pt>
    <dgm:pt modelId="{32066EB0-A7A3-43F0-9CC8-F797ADB33949}" type="parTrans" cxnId="{9F3D927D-FCA0-46ED-A9DF-AA60353BC7D4}">
      <dgm:prSet/>
      <dgm:spPr/>
      <dgm:t>
        <a:bodyPr/>
        <a:lstStyle/>
        <a:p>
          <a:endParaRPr lang="it-IT">
            <a:solidFill>
              <a:schemeClr val="accent2">
                <a:lumMod val="20000"/>
                <a:lumOff val="80000"/>
              </a:schemeClr>
            </a:solidFill>
          </a:endParaRPr>
        </a:p>
      </dgm:t>
    </dgm:pt>
    <dgm:pt modelId="{CC16D898-E545-4A55-B9BC-BCE4B8A1F695}" type="sibTrans" cxnId="{9F3D927D-FCA0-46ED-A9DF-AA60353BC7D4}">
      <dgm:prSet/>
      <dgm:spPr/>
      <dgm:t>
        <a:bodyPr/>
        <a:lstStyle/>
        <a:p>
          <a:endParaRPr lang="it-IT">
            <a:solidFill>
              <a:schemeClr val="accent2">
                <a:lumMod val="20000"/>
                <a:lumOff val="80000"/>
              </a:schemeClr>
            </a:solidFill>
          </a:endParaRPr>
        </a:p>
      </dgm:t>
    </dgm:pt>
    <dgm:pt modelId="{162393EE-FAE9-4EEF-B6A5-71C6CF2E8843}">
      <dgm:prSet/>
      <dgm:spPr/>
      <dgm:t>
        <a:bodyPr/>
        <a:lstStyle/>
        <a:p>
          <a:pPr rtl="0"/>
          <a:r>
            <a:rPr lang="it-IT" b="1" smtClean="0">
              <a:latin typeface="Calibri" pitchFamily="34" charset="0"/>
            </a:rPr>
            <a:t>In caso di assenza continuativa dal territorio dell’unione per più di 12 mesi consecutivi</a:t>
          </a:r>
          <a:endParaRPr lang="it-IT" b="1" dirty="0">
            <a:latin typeface="Calibri" pitchFamily="34" charset="0"/>
          </a:endParaRPr>
        </a:p>
      </dgm:t>
    </dgm:pt>
    <dgm:pt modelId="{6879960E-71B3-4CC8-BD15-38ADA591F658}" type="parTrans" cxnId="{B28470CA-468F-4561-8664-510115831387}">
      <dgm:prSet/>
      <dgm:spPr/>
      <dgm:t>
        <a:bodyPr/>
        <a:lstStyle/>
        <a:p>
          <a:endParaRPr lang="it-IT">
            <a:solidFill>
              <a:schemeClr val="accent2">
                <a:lumMod val="20000"/>
                <a:lumOff val="80000"/>
              </a:schemeClr>
            </a:solidFill>
          </a:endParaRPr>
        </a:p>
      </dgm:t>
    </dgm:pt>
    <dgm:pt modelId="{3BD87146-EA78-4CD7-912D-8EAE59C5018D}" type="sibTrans" cxnId="{B28470CA-468F-4561-8664-510115831387}">
      <dgm:prSet/>
      <dgm:spPr/>
      <dgm:t>
        <a:bodyPr/>
        <a:lstStyle/>
        <a:p>
          <a:endParaRPr lang="it-IT">
            <a:solidFill>
              <a:schemeClr val="accent2">
                <a:lumMod val="20000"/>
                <a:lumOff val="80000"/>
              </a:schemeClr>
            </a:solidFill>
          </a:endParaRPr>
        </a:p>
      </dgm:t>
    </dgm:pt>
    <dgm:pt modelId="{554D60EA-51A9-410C-8223-894B0EC928F3}">
      <dgm:prSet/>
      <dgm:spPr/>
      <dgm:t>
        <a:bodyPr/>
        <a:lstStyle/>
        <a:p>
          <a:pPr rtl="0"/>
          <a:r>
            <a:rPr lang="it-IT" b="1" smtClean="0">
              <a:latin typeface="Calibri" pitchFamily="34" charset="0"/>
            </a:rPr>
            <a:t>In caso in cui lo straniero consegua il permesso di soggiorno CE-SLP in altro Stato dell’Unione</a:t>
          </a:r>
          <a:endParaRPr lang="it-IT" b="1" dirty="0">
            <a:latin typeface="Calibri" pitchFamily="34" charset="0"/>
          </a:endParaRPr>
        </a:p>
      </dgm:t>
    </dgm:pt>
    <dgm:pt modelId="{6F870A13-2B7D-43FF-8CD2-51C1DA972DC3}" type="parTrans" cxnId="{3817985B-4B32-4895-A867-5C0BC77C90C2}">
      <dgm:prSet/>
      <dgm:spPr/>
      <dgm:t>
        <a:bodyPr/>
        <a:lstStyle/>
        <a:p>
          <a:endParaRPr lang="it-IT">
            <a:solidFill>
              <a:schemeClr val="accent2">
                <a:lumMod val="20000"/>
                <a:lumOff val="80000"/>
              </a:schemeClr>
            </a:solidFill>
          </a:endParaRPr>
        </a:p>
      </dgm:t>
    </dgm:pt>
    <dgm:pt modelId="{6E88A9CC-895B-4D17-8E07-A6F097EA0E6C}" type="sibTrans" cxnId="{3817985B-4B32-4895-A867-5C0BC77C90C2}">
      <dgm:prSet/>
      <dgm:spPr/>
      <dgm:t>
        <a:bodyPr/>
        <a:lstStyle/>
        <a:p>
          <a:endParaRPr lang="it-IT">
            <a:solidFill>
              <a:schemeClr val="accent2">
                <a:lumMod val="20000"/>
                <a:lumOff val="80000"/>
              </a:schemeClr>
            </a:solidFill>
          </a:endParaRPr>
        </a:p>
      </dgm:t>
    </dgm:pt>
    <dgm:pt modelId="{F0256912-11B7-4418-87AE-FAEB984F8E4C}" type="pres">
      <dgm:prSet presAssocID="{433EAA71-682D-4B22-BE13-DF74987FFA93}" presName="linear" presStyleCnt="0">
        <dgm:presLayoutVars>
          <dgm:animLvl val="lvl"/>
          <dgm:resizeHandles val="exact"/>
        </dgm:presLayoutVars>
      </dgm:prSet>
      <dgm:spPr/>
      <dgm:t>
        <a:bodyPr/>
        <a:lstStyle/>
        <a:p>
          <a:endParaRPr lang="it-IT"/>
        </a:p>
      </dgm:t>
    </dgm:pt>
    <dgm:pt modelId="{DE3D6F26-414B-4A29-AA48-01DC9492A2C7}" type="pres">
      <dgm:prSet presAssocID="{0D15973E-A616-47F0-BB59-5F178AF9CC41}" presName="parentText" presStyleLbl="node1" presStyleIdx="0" presStyleCnt="5">
        <dgm:presLayoutVars>
          <dgm:chMax val="0"/>
          <dgm:bulletEnabled val="1"/>
        </dgm:presLayoutVars>
      </dgm:prSet>
      <dgm:spPr/>
      <dgm:t>
        <a:bodyPr/>
        <a:lstStyle/>
        <a:p>
          <a:endParaRPr lang="it-IT"/>
        </a:p>
      </dgm:t>
    </dgm:pt>
    <dgm:pt modelId="{E5BE2584-0A70-410B-A1D4-98F0AF0681D4}" type="pres">
      <dgm:prSet presAssocID="{9C3364C9-49C1-4EBD-9E8A-4753B5DB4DE0}" presName="spacer" presStyleCnt="0"/>
      <dgm:spPr/>
      <dgm:t>
        <a:bodyPr/>
        <a:lstStyle/>
        <a:p>
          <a:endParaRPr lang="it-IT"/>
        </a:p>
      </dgm:t>
    </dgm:pt>
    <dgm:pt modelId="{AF833EC3-4971-4425-975C-FBD68EAED41E}" type="pres">
      <dgm:prSet presAssocID="{DCA7FB07-A152-4F88-9983-2B3165C711D6}" presName="parentText" presStyleLbl="node1" presStyleIdx="1" presStyleCnt="5">
        <dgm:presLayoutVars>
          <dgm:chMax val="0"/>
          <dgm:bulletEnabled val="1"/>
        </dgm:presLayoutVars>
      </dgm:prSet>
      <dgm:spPr/>
      <dgm:t>
        <a:bodyPr/>
        <a:lstStyle/>
        <a:p>
          <a:endParaRPr lang="it-IT"/>
        </a:p>
      </dgm:t>
    </dgm:pt>
    <dgm:pt modelId="{248FDB09-CC71-492C-A8E2-9252DF5F60D4}" type="pres">
      <dgm:prSet presAssocID="{66457A27-5AB3-462D-8C3C-697595E1A5F6}" presName="spacer" presStyleCnt="0"/>
      <dgm:spPr/>
      <dgm:t>
        <a:bodyPr/>
        <a:lstStyle/>
        <a:p>
          <a:endParaRPr lang="it-IT"/>
        </a:p>
      </dgm:t>
    </dgm:pt>
    <dgm:pt modelId="{C0D6B58B-C889-4F67-9BA4-0DC942DE85C5}" type="pres">
      <dgm:prSet presAssocID="{AE4D994A-54E9-468D-A197-944243CB0DF8}" presName="parentText" presStyleLbl="node1" presStyleIdx="2" presStyleCnt="5">
        <dgm:presLayoutVars>
          <dgm:chMax val="0"/>
          <dgm:bulletEnabled val="1"/>
        </dgm:presLayoutVars>
      </dgm:prSet>
      <dgm:spPr/>
      <dgm:t>
        <a:bodyPr/>
        <a:lstStyle/>
        <a:p>
          <a:endParaRPr lang="it-IT"/>
        </a:p>
      </dgm:t>
    </dgm:pt>
    <dgm:pt modelId="{7332471D-9A43-4AEC-BBAB-59C4C30D15A6}" type="pres">
      <dgm:prSet presAssocID="{CC16D898-E545-4A55-B9BC-BCE4B8A1F695}" presName="spacer" presStyleCnt="0"/>
      <dgm:spPr/>
      <dgm:t>
        <a:bodyPr/>
        <a:lstStyle/>
        <a:p>
          <a:endParaRPr lang="it-IT"/>
        </a:p>
      </dgm:t>
    </dgm:pt>
    <dgm:pt modelId="{739E3E4C-1010-469E-9543-7F4ADF023B08}" type="pres">
      <dgm:prSet presAssocID="{162393EE-FAE9-4EEF-B6A5-71C6CF2E8843}" presName="parentText" presStyleLbl="node1" presStyleIdx="3" presStyleCnt="5">
        <dgm:presLayoutVars>
          <dgm:chMax val="0"/>
          <dgm:bulletEnabled val="1"/>
        </dgm:presLayoutVars>
      </dgm:prSet>
      <dgm:spPr/>
      <dgm:t>
        <a:bodyPr/>
        <a:lstStyle/>
        <a:p>
          <a:endParaRPr lang="it-IT"/>
        </a:p>
      </dgm:t>
    </dgm:pt>
    <dgm:pt modelId="{FC156AAA-6F00-46CC-B284-EE68258DB1E8}" type="pres">
      <dgm:prSet presAssocID="{3BD87146-EA78-4CD7-912D-8EAE59C5018D}" presName="spacer" presStyleCnt="0"/>
      <dgm:spPr/>
      <dgm:t>
        <a:bodyPr/>
        <a:lstStyle/>
        <a:p>
          <a:endParaRPr lang="it-IT"/>
        </a:p>
      </dgm:t>
    </dgm:pt>
    <dgm:pt modelId="{4DC7727E-6066-40B3-A840-70982C307857}" type="pres">
      <dgm:prSet presAssocID="{554D60EA-51A9-410C-8223-894B0EC928F3}" presName="parentText" presStyleLbl="node1" presStyleIdx="4" presStyleCnt="5">
        <dgm:presLayoutVars>
          <dgm:chMax val="0"/>
          <dgm:bulletEnabled val="1"/>
        </dgm:presLayoutVars>
      </dgm:prSet>
      <dgm:spPr/>
      <dgm:t>
        <a:bodyPr/>
        <a:lstStyle/>
        <a:p>
          <a:endParaRPr lang="it-IT"/>
        </a:p>
      </dgm:t>
    </dgm:pt>
  </dgm:ptLst>
  <dgm:cxnLst>
    <dgm:cxn modelId="{B28470CA-468F-4561-8664-510115831387}" srcId="{433EAA71-682D-4B22-BE13-DF74987FFA93}" destId="{162393EE-FAE9-4EEF-B6A5-71C6CF2E8843}" srcOrd="3" destOrd="0" parTransId="{6879960E-71B3-4CC8-BD15-38ADA591F658}" sibTransId="{3BD87146-EA78-4CD7-912D-8EAE59C5018D}"/>
    <dgm:cxn modelId="{9F3D927D-FCA0-46ED-A9DF-AA60353BC7D4}" srcId="{433EAA71-682D-4B22-BE13-DF74987FFA93}" destId="{AE4D994A-54E9-468D-A197-944243CB0DF8}" srcOrd="2" destOrd="0" parTransId="{32066EB0-A7A3-43F0-9CC8-F797ADB33949}" sibTransId="{CC16D898-E545-4A55-B9BC-BCE4B8A1F695}"/>
    <dgm:cxn modelId="{5672BB77-AA0B-4139-AF66-3DD0B98549C8}" type="presOf" srcId="{554D60EA-51A9-410C-8223-894B0EC928F3}" destId="{4DC7727E-6066-40B3-A840-70982C307857}" srcOrd="0" destOrd="0" presId="urn:microsoft.com/office/officeart/2005/8/layout/vList2"/>
    <dgm:cxn modelId="{79ED0B89-4F3D-41A6-9628-FFA46399EDE8}" type="presOf" srcId="{AE4D994A-54E9-468D-A197-944243CB0DF8}" destId="{C0D6B58B-C889-4F67-9BA4-0DC942DE85C5}" srcOrd="0" destOrd="0" presId="urn:microsoft.com/office/officeart/2005/8/layout/vList2"/>
    <dgm:cxn modelId="{42CAE62D-95EC-4E4A-9045-DDA195782BCC}" type="presOf" srcId="{162393EE-FAE9-4EEF-B6A5-71C6CF2E8843}" destId="{739E3E4C-1010-469E-9543-7F4ADF023B08}" srcOrd="0" destOrd="0" presId="urn:microsoft.com/office/officeart/2005/8/layout/vList2"/>
    <dgm:cxn modelId="{F54D8D7C-9903-47FE-BEB0-43E3645CFA6C}" type="presOf" srcId="{0D15973E-A616-47F0-BB59-5F178AF9CC41}" destId="{DE3D6F26-414B-4A29-AA48-01DC9492A2C7}" srcOrd="0" destOrd="0" presId="urn:microsoft.com/office/officeart/2005/8/layout/vList2"/>
    <dgm:cxn modelId="{3817985B-4B32-4895-A867-5C0BC77C90C2}" srcId="{433EAA71-682D-4B22-BE13-DF74987FFA93}" destId="{554D60EA-51A9-410C-8223-894B0EC928F3}" srcOrd="4" destOrd="0" parTransId="{6F870A13-2B7D-43FF-8CD2-51C1DA972DC3}" sibTransId="{6E88A9CC-895B-4D17-8E07-A6F097EA0E6C}"/>
    <dgm:cxn modelId="{F4CD61EB-68F7-42BB-A2E2-5451B04321D6}" srcId="{433EAA71-682D-4B22-BE13-DF74987FFA93}" destId="{DCA7FB07-A152-4F88-9983-2B3165C711D6}" srcOrd="1" destOrd="0" parTransId="{E3DD7433-5B2C-43E3-ADED-D05DB908DC1B}" sibTransId="{66457A27-5AB3-462D-8C3C-697595E1A5F6}"/>
    <dgm:cxn modelId="{F78F6174-3708-4D42-A331-B2F875549606}" type="presOf" srcId="{433EAA71-682D-4B22-BE13-DF74987FFA93}" destId="{F0256912-11B7-4418-87AE-FAEB984F8E4C}" srcOrd="0" destOrd="0" presId="urn:microsoft.com/office/officeart/2005/8/layout/vList2"/>
    <dgm:cxn modelId="{F6BA9B87-4310-4902-8FA4-EB11268D03EF}" type="presOf" srcId="{DCA7FB07-A152-4F88-9983-2B3165C711D6}" destId="{AF833EC3-4971-4425-975C-FBD68EAED41E}" srcOrd="0" destOrd="0" presId="urn:microsoft.com/office/officeart/2005/8/layout/vList2"/>
    <dgm:cxn modelId="{E7C369DF-BC6D-43A4-81DB-533C22EF8C24}" srcId="{433EAA71-682D-4B22-BE13-DF74987FFA93}" destId="{0D15973E-A616-47F0-BB59-5F178AF9CC41}" srcOrd="0" destOrd="0" parTransId="{FF007B69-EC41-4241-9780-AC4351F14942}" sibTransId="{9C3364C9-49C1-4EBD-9E8A-4753B5DB4DE0}"/>
    <dgm:cxn modelId="{B54DD50B-281B-4E8D-A847-9D9034DD3051}" type="presParOf" srcId="{F0256912-11B7-4418-87AE-FAEB984F8E4C}" destId="{DE3D6F26-414B-4A29-AA48-01DC9492A2C7}" srcOrd="0" destOrd="0" presId="urn:microsoft.com/office/officeart/2005/8/layout/vList2"/>
    <dgm:cxn modelId="{380640E6-1F22-419A-9669-311808D89ADF}" type="presParOf" srcId="{F0256912-11B7-4418-87AE-FAEB984F8E4C}" destId="{E5BE2584-0A70-410B-A1D4-98F0AF0681D4}" srcOrd="1" destOrd="0" presId="urn:microsoft.com/office/officeart/2005/8/layout/vList2"/>
    <dgm:cxn modelId="{FCB2041A-9C52-4809-A203-7246F2E9B497}" type="presParOf" srcId="{F0256912-11B7-4418-87AE-FAEB984F8E4C}" destId="{AF833EC3-4971-4425-975C-FBD68EAED41E}" srcOrd="2" destOrd="0" presId="urn:microsoft.com/office/officeart/2005/8/layout/vList2"/>
    <dgm:cxn modelId="{C6A203E7-DA90-453B-AABE-240276162B26}" type="presParOf" srcId="{F0256912-11B7-4418-87AE-FAEB984F8E4C}" destId="{248FDB09-CC71-492C-A8E2-9252DF5F60D4}" srcOrd="3" destOrd="0" presId="urn:microsoft.com/office/officeart/2005/8/layout/vList2"/>
    <dgm:cxn modelId="{59DFA6AA-9D0F-4C96-90DE-62C9A398E508}" type="presParOf" srcId="{F0256912-11B7-4418-87AE-FAEB984F8E4C}" destId="{C0D6B58B-C889-4F67-9BA4-0DC942DE85C5}" srcOrd="4" destOrd="0" presId="urn:microsoft.com/office/officeart/2005/8/layout/vList2"/>
    <dgm:cxn modelId="{386A2CE3-19ED-4E90-9A66-6D4CD714F673}" type="presParOf" srcId="{F0256912-11B7-4418-87AE-FAEB984F8E4C}" destId="{7332471D-9A43-4AEC-BBAB-59C4C30D15A6}" srcOrd="5" destOrd="0" presId="urn:microsoft.com/office/officeart/2005/8/layout/vList2"/>
    <dgm:cxn modelId="{239C7AF7-EE5D-4CC8-BB54-84DEE41D0539}" type="presParOf" srcId="{F0256912-11B7-4418-87AE-FAEB984F8E4C}" destId="{739E3E4C-1010-469E-9543-7F4ADF023B08}" srcOrd="6" destOrd="0" presId="urn:microsoft.com/office/officeart/2005/8/layout/vList2"/>
    <dgm:cxn modelId="{919E4917-F6E5-4CFF-B644-4C4AF5C531A3}" type="presParOf" srcId="{F0256912-11B7-4418-87AE-FAEB984F8E4C}" destId="{FC156AAA-6F00-46CC-B284-EE68258DB1E8}" srcOrd="7" destOrd="0" presId="urn:microsoft.com/office/officeart/2005/8/layout/vList2"/>
    <dgm:cxn modelId="{874D009E-49DA-42BA-86BB-77F2CB84063C}" type="presParOf" srcId="{F0256912-11B7-4418-87AE-FAEB984F8E4C}" destId="{4DC7727E-6066-40B3-A840-70982C307857}" srcOrd="8"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9298" name="Rectangle 2"/>
          <p:cNvSpPr>
            <a:spLocks noGrp="1" noChangeArrowheads="1"/>
          </p:cNvSpPr>
          <p:nvPr>
            <p:ph type="hdr" sz="quarter"/>
          </p:nvPr>
        </p:nvSpPr>
        <p:spPr bwMode="auto">
          <a:xfrm>
            <a:off x="0" y="0"/>
            <a:ext cx="2887663"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it-IT"/>
          </a:p>
        </p:txBody>
      </p:sp>
      <p:sp>
        <p:nvSpPr>
          <p:cNvPr id="439299" name="Rectangle 3"/>
          <p:cNvSpPr>
            <a:spLocks noGrp="1" noChangeArrowheads="1"/>
          </p:cNvSpPr>
          <p:nvPr>
            <p:ph type="dt" sz="quarter" idx="1"/>
          </p:nvPr>
        </p:nvSpPr>
        <p:spPr bwMode="auto">
          <a:xfrm>
            <a:off x="3773488" y="0"/>
            <a:ext cx="2887662"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85CA15DB-521C-4625-A927-1771864F1158}" type="datetimeFigureOut">
              <a:rPr lang="it-IT"/>
              <a:pPr>
                <a:defRPr/>
              </a:pPr>
              <a:t>14/04/2013</a:t>
            </a:fld>
            <a:endParaRPr lang="it-IT"/>
          </a:p>
        </p:txBody>
      </p:sp>
      <p:sp>
        <p:nvSpPr>
          <p:cNvPr id="439300" name="Rectangle 4"/>
          <p:cNvSpPr>
            <a:spLocks noGrp="1" noChangeArrowheads="1"/>
          </p:cNvSpPr>
          <p:nvPr>
            <p:ph type="ftr" sz="quarter" idx="2"/>
          </p:nvPr>
        </p:nvSpPr>
        <p:spPr bwMode="auto">
          <a:xfrm>
            <a:off x="0" y="9339263"/>
            <a:ext cx="2887663"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it-IT"/>
          </a:p>
        </p:txBody>
      </p:sp>
      <p:sp>
        <p:nvSpPr>
          <p:cNvPr id="439301" name="Rectangle 5"/>
          <p:cNvSpPr>
            <a:spLocks noGrp="1" noChangeArrowheads="1"/>
          </p:cNvSpPr>
          <p:nvPr>
            <p:ph type="sldNum" sz="quarter" idx="3"/>
          </p:nvPr>
        </p:nvSpPr>
        <p:spPr bwMode="auto">
          <a:xfrm>
            <a:off x="3773488" y="9339263"/>
            <a:ext cx="2887662"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BD546E25-D20E-45E2-8983-B5B5C940BE93}" type="slidenum">
              <a:rPr lang="it-IT"/>
              <a:pPr>
                <a:defRPr/>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7663" cy="492125"/>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773488" y="0"/>
            <a:ext cx="2887662" cy="492125"/>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B8A6DF1-6741-40D1-8619-2375A5DCDD30}" type="datetimeFigureOut">
              <a:rPr lang="it-IT"/>
              <a:pPr>
                <a:defRPr/>
              </a:pPr>
              <a:t>14/04/2013</a:t>
            </a:fld>
            <a:endParaRPr lang="it-IT"/>
          </a:p>
        </p:txBody>
      </p:sp>
      <p:sp>
        <p:nvSpPr>
          <p:cNvPr id="4" name="Segnaposto immagine diapositiva 3"/>
          <p:cNvSpPr>
            <a:spLocks noGrp="1" noRot="1" noChangeAspect="1"/>
          </p:cNvSpPr>
          <p:nvPr>
            <p:ph type="sldImg" idx="2"/>
          </p:nvPr>
        </p:nvSpPr>
        <p:spPr>
          <a:xfrm>
            <a:off x="874713" y="738188"/>
            <a:ext cx="4914900" cy="3686175"/>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66750" y="4670425"/>
            <a:ext cx="5329238" cy="4424363"/>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9339263"/>
            <a:ext cx="2887663" cy="492125"/>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773488" y="9339263"/>
            <a:ext cx="2887662" cy="492125"/>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F729DF6-8226-41A7-949E-1C51DC49B708}"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Rot="1" noChangeAspect="1" noTextEdit="1"/>
          </p:cNvSpPr>
          <p:nvPr>
            <p:ph type="sldImg"/>
          </p:nvPr>
        </p:nvSpPr>
        <p:spPr bwMode="auto">
          <a:noFill/>
          <a:ln>
            <a:solidFill>
              <a:srgbClr val="000000"/>
            </a:solidFill>
            <a:miter lim="800000"/>
            <a:headEnd/>
            <a:tailEnd/>
          </a:ln>
        </p:spPr>
      </p:sp>
      <p:sp>
        <p:nvSpPr>
          <p:cNvPr id="1229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TextEdit="1"/>
          </p:cNvSpPr>
          <p:nvPr>
            <p:ph type="sldImg"/>
          </p:nvPr>
        </p:nvSpPr>
        <p:spPr bwMode="auto">
          <a:noFill/>
          <a:ln>
            <a:solidFill>
              <a:srgbClr val="000000"/>
            </a:solidFill>
            <a:miter lim="800000"/>
            <a:headEnd/>
            <a:tailEnd/>
          </a:ln>
        </p:spPr>
      </p:sp>
      <p:sp>
        <p:nvSpPr>
          <p:cNvPr id="31746" name="Rectangle 3"/>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z="1000" smtClean="0"/>
              <a:t>Nulla osta al lavoro è esclusa INCA per </a:t>
            </a:r>
            <a:r>
              <a:rPr lang="it-IT" sz="1000" u="sng" smtClean="0"/>
              <a:t>stagionali</a:t>
            </a:r>
            <a:r>
              <a:rPr lang="it-IT" sz="1000" smtClean="0"/>
              <a:t>, fatto protocollo con associazioni datoriali</a:t>
            </a:r>
          </a:p>
          <a:p>
            <a:pPr>
              <a:spcBef>
                <a:spcPct val="0"/>
              </a:spcBef>
            </a:pPr>
            <a:endParaRPr lang="it-IT" sz="1000" smtClean="0"/>
          </a:p>
          <a:p>
            <a:pPr>
              <a:spcBef>
                <a:spcPct val="0"/>
              </a:spcBef>
            </a:pPr>
            <a:r>
              <a:rPr lang="it-IT" sz="1000" smtClean="0"/>
              <a:t>I lavoratori </a:t>
            </a:r>
            <a:r>
              <a:rPr lang="it-IT" sz="1000" u="sng" smtClean="0">
                <a:solidFill>
                  <a:srgbClr val="FF0000"/>
                </a:solidFill>
              </a:rPr>
              <a:t>stagionali</a:t>
            </a:r>
            <a:r>
              <a:rPr lang="it-IT" sz="1000" smtClean="0"/>
              <a:t>, nell’ambito della validità del permesso di sogg. Possono cambiare datore di lavoro, purché si resti nell’ambito del lavoro stagionale. Alla scadenza del permesso devono rientrare al Paese di origine, con diritto di precedenza sugli altri lavoratori stranieri di quel paese che non hanno mai fatto ingresso in Italia per lavoro (art 24 TU)</a:t>
            </a:r>
          </a:p>
          <a:p>
            <a:pPr>
              <a:spcBef>
                <a:spcPct val="0"/>
              </a:spcBef>
            </a:pPr>
            <a:endParaRPr lang="it-IT" sz="1000" smtClean="0"/>
          </a:p>
          <a:p>
            <a:pPr>
              <a:spcBef>
                <a:spcPct val="0"/>
              </a:spcBef>
            </a:pPr>
            <a:r>
              <a:rPr lang="it-IT" sz="1000" smtClean="0"/>
              <a:t>Il permesso per </a:t>
            </a:r>
            <a:r>
              <a:rPr lang="it-IT" sz="1000" u="sng" smtClean="0"/>
              <a:t>studio</a:t>
            </a:r>
            <a:r>
              <a:rPr lang="it-IT" sz="1000" smtClean="0"/>
              <a:t> consente di prestare attività lavorativa di tipo subordinato per 20 ore sett. Max e 1040 annuali max</a:t>
            </a:r>
          </a:p>
          <a:p>
            <a:pPr>
              <a:spcBef>
                <a:spcPct val="0"/>
              </a:spcBef>
            </a:pPr>
            <a:endParaRPr lang="it-IT" sz="1000" smtClean="0"/>
          </a:p>
          <a:p>
            <a:pPr>
              <a:spcBef>
                <a:spcPct val="0"/>
              </a:spcBef>
            </a:pPr>
            <a:r>
              <a:rPr lang="it-IT" sz="1000" smtClean="0"/>
              <a:t>Il Decreto legislativo 154/2007 istituisce il permesso per </a:t>
            </a:r>
            <a:r>
              <a:rPr lang="it-IT" sz="1000" u="sng" smtClean="0"/>
              <a:t>volontariato</a:t>
            </a:r>
            <a:r>
              <a:rPr lang="it-IT" sz="1000" smtClean="0"/>
              <a:t> (art. 27bis TU), al quale si accede attraverso un decreto flussi. La durata è quella del periodo del programma di volontariato che non deve essere superiore ad 1 anno. Per casi eccezionali al max 18 mesi.  Il periodo non è computabile per i 5 anni necessari per CE-SLP  </a:t>
            </a:r>
          </a:p>
          <a:p>
            <a:pPr>
              <a:spcBef>
                <a:spcPct val="0"/>
              </a:spcBef>
            </a:pPr>
            <a:r>
              <a:rPr lang="it-IT" sz="1000" smtClean="0"/>
              <a:t>Il D. Lg.vo 154/2007 ha inoltre apportato modifiche per quanto riguarda la possibilità di rinnovare il permesso di soggiorno per motivi di </a:t>
            </a:r>
            <a:r>
              <a:rPr lang="it-IT" sz="1000" u="sng" smtClean="0"/>
              <a:t>studio</a:t>
            </a:r>
            <a:r>
              <a:rPr lang="it-IT" sz="1000" smtClean="0"/>
              <a:t> qualora si passi dal corso di laurea per il quale lo straniero aveva fatto ingresso in Italia ad altro corso di laurea (vedi anche Circ. Ministero Interno 21/2/2008)</a:t>
            </a:r>
          </a:p>
          <a:p>
            <a:pPr>
              <a:spcBef>
                <a:spcPct val="0"/>
              </a:spcBef>
            </a:pPr>
            <a:endParaRPr lang="it-IT" sz="1000" smtClean="0"/>
          </a:p>
          <a:p>
            <a:pPr>
              <a:spcBef>
                <a:spcPct val="0"/>
              </a:spcBef>
            </a:pPr>
            <a:r>
              <a:rPr lang="it-IT" sz="1000" smtClean="0"/>
              <a:t>Il permesso di soggiorno per attesa occupazione è una conseguenza del permesso per lavoro dipendente. Si presenta tramite Poste.</a:t>
            </a:r>
          </a:p>
          <a:p>
            <a:pPr>
              <a:spcBef>
                <a:spcPct val="0"/>
              </a:spcBef>
            </a:pPr>
            <a:endParaRPr lang="it-IT" sz="1000" smtClean="0"/>
          </a:p>
          <a:p>
            <a:pPr>
              <a:spcBef>
                <a:spcPct val="0"/>
              </a:spcBef>
            </a:pPr>
            <a:r>
              <a:rPr lang="it-IT" sz="1000" smtClean="0"/>
              <a:t>Per quanto riguarda i familiari di cittadini Italiani la competenza è della Questura</a:t>
            </a:r>
          </a:p>
          <a:p>
            <a:endParaRPr lang="it-IT" sz="10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TextEdit="1"/>
          </p:cNvSpPr>
          <p:nvPr>
            <p:ph type="sldImg"/>
          </p:nvPr>
        </p:nvSpPr>
        <p:spPr bwMode="auto">
          <a:noFill/>
          <a:ln>
            <a:solidFill>
              <a:srgbClr val="000000"/>
            </a:solidFill>
            <a:miter lim="800000"/>
            <a:headEnd/>
            <a:tailEnd/>
          </a:ln>
        </p:spPr>
      </p:sp>
      <p:sp>
        <p:nvSpPr>
          <p:cNvPr id="33794"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TextEdit="1"/>
          </p:cNvSpPr>
          <p:nvPr>
            <p:ph type="sldImg"/>
          </p:nvPr>
        </p:nvSpPr>
        <p:spPr bwMode="auto">
          <a:noFill/>
          <a:ln>
            <a:solidFill>
              <a:srgbClr val="000000"/>
            </a:solidFill>
            <a:miter lim="800000"/>
            <a:headEnd/>
            <a:tailEnd/>
          </a:ln>
        </p:spPr>
      </p:sp>
      <p:sp>
        <p:nvSpPr>
          <p:cNvPr id="35842"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Rectangle 2"/>
          <p:cNvSpPr>
            <a:spLocks noGrp="1" noRot="1" noChangeAspect="1" noTextEdit="1"/>
          </p:cNvSpPr>
          <p:nvPr>
            <p:ph type="sldImg"/>
          </p:nvPr>
        </p:nvSpPr>
        <p:spPr bwMode="auto">
          <a:noFill/>
          <a:ln>
            <a:solidFill>
              <a:srgbClr val="000000"/>
            </a:solidFill>
            <a:miter lim="800000"/>
            <a:headEnd/>
            <a:tailEnd/>
          </a:ln>
        </p:spPr>
      </p:sp>
      <p:sp>
        <p:nvSpPr>
          <p:cNvPr id="27853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7" name="Rectangle 2"/>
          <p:cNvSpPr>
            <a:spLocks noGrp="1" noRot="1" noChangeAspect="1" noTextEdit="1"/>
          </p:cNvSpPr>
          <p:nvPr>
            <p:ph type="sldImg"/>
          </p:nvPr>
        </p:nvSpPr>
        <p:spPr bwMode="auto">
          <a:noFill/>
          <a:ln>
            <a:solidFill>
              <a:srgbClr val="000000"/>
            </a:solidFill>
            <a:miter lim="800000"/>
            <a:headEnd/>
            <a:tailEnd/>
          </a:ln>
        </p:spPr>
      </p:sp>
      <p:sp>
        <p:nvSpPr>
          <p:cNvPr id="28057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5" name="Rectangle 2"/>
          <p:cNvSpPr>
            <a:spLocks noGrp="1" noRot="1" noChangeAspect="1" noTextEdit="1"/>
          </p:cNvSpPr>
          <p:nvPr>
            <p:ph type="sldImg"/>
          </p:nvPr>
        </p:nvSpPr>
        <p:spPr bwMode="auto">
          <a:noFill/>
          <a:ln>
            <a:solidFill>
              <a:srgbClr val="000000"/>
            </a:solidFill>
            <a:miter lim="800000"/>
            <a:headEnd/>
            <a:tailEnd/>
          </a:ln>
        </p:spPr>
      </p:sp>
      <p:sp>
        <p:nvSpPr>
          <p:cNvPr id="28262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Rectangle 2"/>
          <p:cNvSpPr>
            <a:spLocks noGrp="1" noRot="1" noChangeAspect="1" noTextEdit="1"/>
          </p:cNvSpPr>
          <p:nvPr>
            <p:ph type="sldImg"/>
          </p:nvPr>
        </p:nvSpPr>
        <p:spPr bwMode="auto">
          <a:noFill/>
          <a:ln>
            <a:solidFill>
              <a:srgbClr val="000000"/>
            </a:solidFill>
            <a:miter lim="800000"/>
            <a:headEnd/>
            <a:tailEnd/>
          </a:ln>
        </p:spPr>
      </p:sp>
      <p:sp>
        <p:nvSpPr>
          <p:cNvPr id="284674"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Rectangle 2"/>
          <p:cNvSpPr>
            <a:spLocks noGrp="1" noRot="1" noChangeAspect="1" noTextEdit="1"/>
          </p:cNvSpPr>
          <p:nvPr>
            <p:ph type="sldImg"/>
          </p:nvPr>
        </p:nvSpPr>
        <p:spPr bwMode="auto">
          <a:noFill/>
          <a:ln>
            <a:solidFill>
              <a:srgbClr val="000000"/>
            </a:solidFill>
            <a:miter lim="800000"/>
            <a:headEnd/>
            <a:tailEnd/>
          </a:ln>
        </p:spPr>
      </p:sp>
      <p:sp>
        <p:nvSpPr>
          <p:cNvPr id="286722"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89"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9389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710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FD2C4A-BC58-4A3B-804F-10DBC1061AA4}" type="slidenum">
              <a:rPr lang="it-IT">
                <a:cs typeface="Arial" pitchFamily="34" charset="0"/>
              </a:rPr>
              <a:pPr fontAlgn="base">
                <a:spcBef>
                  <a:spcPct val="0"/>
                </a:spcBef>
                <a:spcAft>
                  <a:spcPct val="0"/>
                </a:spcAft>
                <a:defRPr/>
              </a:pPr>
              <a:t>24</a:t>
            </a:fld>
            <a:endParaRPr lang="it-IT">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Rot="1" noChangeAspect="1" noTextEdit="1"/>
          </p:cNvSpPr>
          <p:nvPr>
            <p:ph type="sldImg"/>
          </p:nvPr>
        </p:nvSpPr>
        <p:spPr bwMode="auto">
          <a:noFill/>
          <a:ln>
            <a:solidFill>
              <a:srgbClr val="000000"/>
            </a:solidFill>
            <a:miter lim="800000"/>
            <a:headEnd/>
            <a:tailEnd/>
          </a:ln>
        </p:spPr>
      </p:sp>
      <p:sp>
        <p:nvSpPr>
          <p:cNvPr id="29593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Rectangle 2"/>
          <p:cNvSpPr>
            <a:spLocks noGrp="1" noRot="1" noChangeAspect="1" noTextEdit="1"/>
          </p:cNvSpPr>
          <p:nvPr>
            <p:ph type="sldImg"/>
          </p:nvPr>
        </p:nvSpPr>
        <p:spPr bwMode="auto">
          <a:noFill/>
          <a:ln>
            <a:solidFill>
              <a:srgbClr val="000000"/>
            </a:solidFill>
            <a:miter lim="800000"/>
            <a:headEnd/>
            <a:tailEnd/>
          </a:ln>
        </p:spPr>
      </p:sp>
      <p:sp>
        <p:nvSpPr>
          <p:cNvPr id="29901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7" name="Rectangle 2"/>
          <p:cNvSpPr>
            <a:spLocks noGrp="1" noRot="1" noChangeAspect="1" noTextEdit="1"/>
          </p:cNvSpPr>
          <p:nvPr>
            <p:ph type="sldImg"/>
          </p:nvPr>
        </p:nvSpPr>
        <p:spPr bwMode="auto">
          <a:noFill/>
          <a:ln>
            <a:solidFill>
              <a:srgbClr val="000000"/>
            </a:solidFill>
            <a:miter lim="800000"/>
            <a:headEnd/>
            <a:tailEnd/>
          </a:ln>
        </p:spPr>
      </p:sp>
      <p:sp>
        <p:nvSpPr>
          <p:cNvPr id="30105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29"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0413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867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6E499C-A539-4DE4-8E9D-BE82EBE77CE5}" type="slidenum">
              <a:rPr lang="it-IT">
                <a:cs typeface="Arial" pitchFamily="34" charset="0"/>
              </a:rPr>
              <a:pPr fontAlgn="base">
                <a:spcBef>
                  <a:spcPct val="0"/>
                </a:spcBef>
                <a:spcAft>
                  <a:spcPct val="0"/>
                </a:spcAft>
                <a:defRPr/>
              </a:pPr>
              <a:t>30</a:t>
            </a:fld>
            <a:endParaRPr lang="it-IT">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7" name="Rectangle 2"/>
          <p:cNvSpPr>
            <a:spLocks noGrp="1" noRot="1" noChangeAspect="1" noTextEdit="1"/>
          </p:cNvSpPr>
          <p:nvPr>
            <p:ph type="sldImg"/>
          </p:nvPr>
        </p:nvSpPr>
        <p:spPr bwMode="auto">
          <a:noFill/>
          <a:ln>
            <a:solidFill>
              <a:srgbClr val="000000"/>
            </a:solidFill>
            <a:miter lim="800000"/>
            <a:headEnd/>
            <a:tailEnd/>
          </a:ln>
        </p:spPr>
      </p:sp>
      <p:sp>
        <p:nvSpPr>
          <p:cNvPr id="30617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5" name="Rectangle 2"/>
          <p:cNvSpPr>
            <a:spLocks noGrp="1" noRot="1" noChangeAspect="1" noTextEdit="1"/>
          </p:cNvSpPr>
          <p:nvPr>
            <p:ph type="sldImg"/>
          </p:nvPr>
        </p:nvSpPr>
        <p:spPr bwMode="auto">
          <a:noFill/>
          <a:ln>
            <a:solidFill>
              <a:srgbClr val="000000"/>
            </a:solidFill>
            <a:miter lim="800000"/>
            <a:headEnd/>
            <a:tailEnd/>
          </a:ln>
        </p:spPr>
      </p:sp>
      <p:sp>
        <p:nvSpPr>
          <p:cNvPr id="30822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3" name="Rectangle 2"/>
          <p:cNvSpPr>
            <a:spLocks noGrp="1" noRot="1" noChangeAspect="1" noTextEdit="1"/>
          </p:cNvSpPr>
          <p:nvPr>
            <p:ph type="sldImg"/>
          </p:nvPr>
        </p:nvSpPr>
        <p:spPr bwMode="auto">
          <a:noFill/>
          <a:ln>
            <a:solidFill>
              <a:srgbClr val="000000"/>
            </a:solidFill>
            <a:miter lim="800000"/>
            <a:headEnd/>
            <a:tailEnd/>
          </a:ln>
        </p:spPr>
      </p:sp>
      <p:sp>
        <p:nvSpPr>
          <p:cNvPr id="310274"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1"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1232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174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3A0AFF-93F2-4077-9E6C-6000934AEECE}" type="slidenum">
              <a:rPr lang="it-IT">
                <a:cs typeface="Arial" pitchFamily="34" charset="0"/>
              </a:rPr>
              <a:pPr fontAlgn="base">
                <a:spcBef>
                  <a:spcPct val="0"/>
                </a:spcBef>
                <a:spcAft>
                  <a:spcPct val="0"/>
                </a:spcAft>
                <a:defRPr/>
              </a:pPr>
              <a:t>34</a:t>
            </a:fld>
            <a:endParaRPr lang="it-IT">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Rectangle 2"/>
          <p:cNvSpPr>
            <a:spLocks noGrp="1" noRot="1" noChangeAspect="1" noTextEdit="1"/>
          </p:cNvSpPr>
          <p:nvPr>
            <p:ph type="sldImg"/>
          </p:nvPr>
        </p:nvSpPr>
        <p:spPr bwMode="auto">
          <a:noFill/>
          <a:ln>
            <a:solidFill>
              <a:srgbClr val="000000"/>
            </a:solidFill>
            <a:miter lim="800000"/>
            <a:headEnd/>
            <a:tailEnd/>
          </a:ln>
        </p:spPr>
      </p:sp>
      <p:sp>
        <p:nvSpPr>
          <p:cNvPr id="31437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5" name="Rectangle 2"/>
          <p:cNvSpPr>
            <a:spLocks noGrp="1" noRot="1" noChangeAspect="1" noTextEdit="1"/>
          </p:cNvSpPr>
          <p:nvPr>
            <p:ph type="sldImg"/>
          </p:nvPr>
        </p:nvSpPr>
        <p:spPr bwMode="auto">
          <a:noFill/>
          <a:ln>
            <a:solidFill>
              <a:srgbClr val="000000"/>
            </a:solidFill>
            <a:miter lim="800000"/>
            <a:headEnd/>
            <a:tailEnd/>
          </a:ln>
        </p:spPr>
      </p:sp>
      <p:sp>
        <p:nvSpPr>
          <p:cNvPr id="31846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3" name="Rectangle 2"/>
          <p:cNvSpPr>
            <a:spLocks noGrp="1" noRot="1" noChangeAspect="1" noTextEdit="1"/>
          </p:cNvSpPr>
          <p:nvPr>
            <p:ph type="sldImg"/>
          </p:nvPr>
        </p:nvSpPr>
        <p:spPr bwMode="auto">
          <a:noFill/>
          <a:ln>
            <a:solidFill>
              <a:srgbClr val="000000"/>
            </a:solidFill>
            <a:miter lim="800000"/>
            <a:headEnd/>
            <a:tailEnd/>
          </a:ln>
        </p:spPr>
      </p:sp>
      <p:sp>
        <p:nvSpPr>
          <p:cNvPr id="320514"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2256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it-IT" smtClean="0"/>
          </a:p>
        </p:txBody>
      </p:sp>
      <p:sp>
        <p:nvSpPr>
          <p:cNvPr id="4" name="Segnaposto numero diapositiva 3"/>
          <p:cNvSpPr>
            <a:spLocks noGrp="1"/>
          </p:cNvSpPr>
          <p:nvPr>
            <p:ph type="sldNum" sz="quarter" idx="5"/>
          </p:nvPr>
        </p:nvSpPr>
        <p:spPr/>
        <p:txBody>
          <a:bodyPr/>
          <a:lstStyle/>
          <a:p>
            <a:pPr>
              <a:defRPr/>
            </a:pPr>
            <a:fld id="{CFCF9163-53DD-4FE8-BC8D-895BF6B20317}" type="slidenum">
              <a:rPr lang="it-IT" smtClean="0"/>
              <a:pPr>
                <a:defRPr/>
              </a:pPr>
              <a:t>38</a:t>
            </a:fld>
            <a:endParaRPr lang="it-IT"/>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09" name="Rectangle 2"/>
          <p:cNvSpPr>
            <a:spLocks noGrp="1" noRot="1" noChangeAspect="1" noTextEdit="1"/>
          </p:cNvSpPr>
          <p:nvPr>
            <p:ph type="sldImg"/>
          </p:nvPr>
        </p:nvSpPr>
        <p:spPr bwMode="auto">
          <a:noFill/>
          <a:ln>
            <a:solidFill>
              <a:srgbClr val="000000"/>
            </a:solidFill>
            <a:miter lim="800000"/>
            <a:headEnd/>
            <a:tailEnd/>
          </a:ln>
        </p:spPr>
      </p:sp>
      <p:sp>
        <p:nvSpPr>
          <p:cNvPr id="32461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7"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2665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144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AA10B31-502B-4B01-A56E-222CC484BDA7}" type="slidenum">
              <a:rPr lang="it-IT">
                <a:cs typeface="Arial" pitchFamily="34" charset="0"/>
              </a:rPr>
              <a:pPr fontAlgn="base">
                <a:spcBef>
                  <a:spcPct val="0"/>
                </a:spcBef>
                <a:spcAft>
                  <a:spcPct val="0"/>
                </a:spcAft>
                <a:defRPr/>
              </a:pPr>
              <a:t>40</a:t>
            </a:fld>
            <a:endParaRPr lang="it-IT">
              <a:cs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5" name="Rectangle 2"/>
          <p:cNvSpPr>
            <a:spLocks noGrp="1" noRot="1" noChangeAspect="1" noTextEdit="1"/>
          </p:cNvSpPr>
          <p:nvPr>
            <p:ph type="sldImg"/>
          </p:nvPr>
        </p:nvSpPr>
        <p:spPr bwMode="auto">
          <a:noFill/>
          <a:ln>
            <a:solidFill>
              <a:srgbClr val="000000"/>
            </a:solidFill>
            <a:miter lim="800000"/>
            <a:headEnd/>
            <a:tailEnd/>
          </a:ln>
        </p:spPr>
      </p:sp>
      <p:sp>
        <p:nvSpPr>
          <p:cNvPr id="32870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7" name="Rectangle 2"/>
          <p:cNvSpPr>
            <a:spLocks noGrp="1" noRot="1" noChangeAspect="1" noTextEdit="1"/>
          </p:cNvSpPr>
          <p:nvPr>
            <p:ph type="sldImg"/>
          </p:nvPr>
        </p:nvSpPr>
        <p:spPr bwMode="auto">
          <a:noFill/>
          <a:ln>
            <a:solidFill>
              <a:srgbClr val="000000"/>
            </a:solidFill>
            <a:miter lim="800000"/>
            <a:headEnd/>
            <a:tailEnd/>
          </a:ln>
        </p:spPr>
      </p:sp>
      <p:sp>
        <p:nvSpPr>
          <p:cNvPr id="33177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5" name="Rectangle 2"/>
          <p:cNvSpPr>
            <a:spLocks noGrp="1" noRot="1" noChangeAspect="1" noTextEdit="1"/>
          </p:cNvSpPr>
          <p:nvPr>
            <p:ph type="sldImg"/>
          </p:nvPr>
        </p:nvSpPr>
        <p:spPr bwMode="auto">
          <a:noFill/>
          <a:ln>
            <a:solidFill>
              <a:srgbClr val="000000"/>
            </a:solidFill>
            <a:miter lim="800000"/>
            <a:headEnd/>
            <a:tailEnd/>
          </a:ln>
        </p:spPr>
      </p:sp>
      <p:sp>
        <p:nvSpPr>
          <p:cNvPr id="33382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7" name="Segnaposto immagine diapositiva 1"/>
          <p:cNvSpPr>
            <a:spLocks noGrp="1" noRot="1" noChangeAspect="1"/>
          </p:cNvSpPr>
          <p:nvPr>
            <p:ph type="sldImg"/>
          </p:nvPr>
        </p:nvSpPr>
        <p:spPr bwMode="auto">
          <a:noFill/>
          <a:ln>
            <a:solidFill>
              <a:srgbClr val="000000"/>
            </a:solidFill>
            <a:miter lim="800000"/>
            <a:headEnd/>
            <a:tailEnd/>
          </a:ln>
        </p:spPr>
      </p:sp>
      <p:sp>
        <p:nvSpPr>
          <p:cNvPr id="336898" name="Segnaposto note 2"/>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
        <p:nvSpPr>
          <p:cNvPr id="4" name="Segnaposto numero diapositiva 3"/>
          <p:cNvSpPr>
            <a:spLocks noGrp="1"/>
          </p:cNvSpPr>
          <p:nvPr>
            <p:ph type="sldNum" sz="quarter" idx="5"/>
          </p:nvPr>
        </p:nvSpPr>
        <p:spPr/>
        <p:txBody>
          <a:bodyPr/>
          <a:lstStyle/>
          <a:p>
            <a:pPr>
              <a:defRPr/>
            </a:pPr>
            <a:fld id="{A95F6903-8EB3-4FAC-B1E7-1EEF8579CC60}" type="slidenum">
              <a:rPr lang="it-IT" smtClean="0"/>
              <a:pPr>
                <a:defRPr/>
              </a:pPr>
              <a:t>46</a:t>
            </a:fld>
            <a:endParaRPr lang="it-IT"/>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5" name="Rectangle 2"/>
          <p:cNvSpPr>
            <a:spLocks noGrp="1" noRot="1" noChangeAspect="1" noTextEdit="1"/>
          </p:cNvSpPr>
          <p:nvPr>
            <p:ph type="sldImg"/>
          </p:nvPr>
        </p:nvSpPr>
        <p:spPr bwMode="auto">
          <a:noFill/>
          <a:ln>
            <a:solidFill>
              <a:srgbClr val="000000"/>
            </a:solidFill>
            <a:miter lim="800000"/>
            <a:headEnd/>
            <a:tailEnd/>
          </a:ln>
        </p:spPr>
      </p:sp>
      <p:sp>
        <p:nvSpPr>
          <p:cNvPr id="33894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89" name="Rectangle 2"/>
          <p:cNvSpPr>
            <a:spLocks noGrp="1" noRot="1" noChangeAspect="1" noTextEdit="1"/>
          </p:cNvSpPr>
          <p:nvPr>
            <p:ph type="sldImg"/>
          </p:nvPr>
        </p:nvSpPr>
        <p:spPr bwMode="auto">
          <a:noFill/>
          <a:ln>
            <a:solidFill>
              <a:srgbClr val="000000"/>
            </a:solidFill>
            <a:miter lim="800000"/>
            <a:headEnd/>
            <a:tailEnd/>
          </a:ln>
        </p:spPr>
      </p:sp>
      <p:sp>
        <p:nvSpPr>
          <p:cNvPr id="34509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7" name="Rectangle 2"/>
          <p:cNvSpPr>
            <a:spLocks noGrp="1" noRot="1" noChangeAspect="1" noTextEdit="1"/>
          </p:cNvSpPr>
          <p:nvPr>
            <p:ph type="sldImg"/>
          </p:nvPr>
        </p:nvSpPr>
        <p:spPr bwMode="auto">
          <a:noFill/>
          <a:ln>
            <a:solidFill>
              <a:srgbClr val="000000"/>
            </a:solidFill>
            <a:miter lim="800000"/>
            <a:headEnd/>
            <a:tailEnd/>
          </a:ln>
        </p:spPr>
      </p:sp>
      <p:sp>
        <p:nvSpPr>
          <p:cNvPr id="34713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43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836ABC-52E8-44FF-8F40-CFB31EE4DF2D}" type="slidenum">
              <a:rPr lang="it-IT">
                <a:cs typeface="Arial" pitchFamily="34" charset="0"/>
              </a:rPr>
              <a:pPr fontAlgn="base">
                <a:spcBef>
                  <a:spcPct val="0"/>
                </a:spcBef>
                <a:spcAft>
                  <a:spcPct val="0"/>
                </a:spcAft>
                <a:defRPr/>
              </a:pPr>
              <a:t>4</a:t>
            </a:fld>
            <a:endParaRPr lang="it-IT">
              <a:cs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5"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4918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686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35CCAA-E381-4870-800C-C055363E0DC8}" type="slidenum">
              <a:rPr lang="it-IT">
                <a:cs typeface="Arial" pitchFamily="34" charset="0"/>
              </a:rPr>
              <a:pPr fontAlgn="base">
                <a:spcBef>
                  <a:spcPct val="0"/>
                </a:spcBef>
                <a:spcAft>
                  <a:spcPct val="0"/>
                </a:spcAft>
                <a:defRPr/>
              </a:pPr>
              <a:t>54</a:t>
            </a:fld>
            <a:endParaRPr lang="it-IT">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3"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5123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891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E2D828-B6D6-41A2-8754-43238980B909}" type="slidenum">
              <a:rPr lang="it-IT">
                <a:cs typeface="Arial" pitchFamily="34" charset="0"/>
              </a:rPr>
              <a:pPr fontAlgn="base">
                <a:spcBef>
                  <a:spcPct val="0"/>
                </a:spcBef>
                <a:spcAft>
                  <a:spcPct val="0"/>
                </a:spcAft>
                <a:defRPr/>
              </a:pPr>
              <a:t>55</a:t>
            </a:fld>
            <a:endParaRPr lang="it-IT">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1"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5328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891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38F1CB-8599-4B45-B094-933EBDDA7601}" type="slidenum">
              <a:rPr lang="it-IT">
                <a:cs typeface="Arial" pitchFamily="34" charset="0"/>
              </a:rPr>
              <a:pPr fontAlgn="base">
                <a:spcBef>
                  <a:spcPct val="0"/>
                </a:spcBef>
                <a:spcAft>
                  <a:spcPct val="0"/>
                </a:spcAft>
                <a:defRPr/>
              </a:pPr>
              <a:t>56</a:t>
            </a:fld>
            <a:endParaRPr lang="it-IT">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29" name="Rectangle 2"/>
          <p:cNvSpPr>
            <a:spLocks noGrp="1" noRot="1" noChangeAspect="1" noTextEdit="1"/>
          </p:cNvSpPr>
          <p:nvPr>
            <p:ph type="sldImg"/>
          </p:nvPr>
        </p:nvSpPr>
        <p:spPr bwMode="auto">
          <a:noFill/>
          <a:ln>
            <a:solidFill>
              <a:srgbClr val="000000"/>
            </a:solidFill>
            <a:miter lim="800000"/>
            <a:headEnd/>
            <a:tailEnd/>
          </a:ln>
        </p:spPr>
      </p:sp>
      <p:sp>
        <p:nvSpPr>
          <p:cNvPr id="35533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1"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58402"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Nel caso di figlio minore, per il quale l’altro genitore rimane al paese d’origine, occorre il consenso del genitore medesimo</a:t>
            </a:r>
          </a:p>
        </p:txBody>
      </p:sp>
      <p:sp>
        <p:nvSpPr>
          <p:cNvPr id="44035" name="Segnaposto numero diapositiva 3"/>
          <p:cNvSpPr txBox="1">
            <a:spLocks noGrp="1"/>
          </p:cNvSpPr>
          <p:nvPr/>
        </p:nvSpPr>
        <p:spPr bwMode="auto">
          <a:xfrm>
            <a:off x="3773488" y="9339263"/>
            <a:ext cx="2887662" cy="492125"/>
          </a:xfrm>
          <a:prstGeom prst="rect">
            <a:avLst/>
          </a:prstGeom>
          <a:noFill/>
          <a:ln>
            <a:miter lim="800000"/>
            <a:headEnd/>
            <a:tailEnd/>
          </a:ln>
        </p:spPr>
        <p:txBody>
          <a:bodyPr anchor="b"/>
          <a:lstStyle/>
          <a:p>
            <a:pPr algn="r">
              <a:defRPr/>
            </a:pPr>
            <a:fld id="{4665762B-BCB5-45D2-90DE-DC609D074C65}" type="slidenum">
              <a:rPr lang="it-IT" sz="1200">
                <a:latin typeface="+mn-lt"/>
                <a:cs typeface="Arial" pitchFamily="34" charset="0"/>
              </a:rPr>
              <a:pPr algn="r">
                <a:defRPr/>
              </a:pPr>
              <a:t>59</a:t>
            </a:fld>
            <a:endParaRPr lang="it-IT" sz="1200">
              <a:latin typeface="+mn-lt"/>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3" name="Rectangle 2"/>
          <p:cNvSpPr>
            <a:spLocks noGrp="1" noRot="1" noChangeAspect="1" noTextEdit="1"/>
          </p:cNvSpPr>
          <p:nvPr>
            <p:ph type="sldImg"/>
          </p:nvPr>
        </p:nvSpPr>
        <p:spPr bwMode="auto">
          <a:noFill/>
          <a:ln>
            <a:solidFill>
              <a:srgbClr val="000000"/>
            </a:solidFill>
            <a:miter lim="800000"/>
            <a:headEnd/>
            <a:tailEnd/>
          </a:ln>
        </p:spPr>
      </p:sp>
      <p:sp>
        <p:nvSpPr>
          <p:cNvPr id="361474"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1" name="Rectangle 2"/>
          <p:cNvSpPr>
            <a:spLocks noGrp="1" noRot="1" noChangeAspect="1" noTextEdit="1"/>
          </p:cNvSpPr>
          <p:nvPr>
            <p:ph type="sldImg"/>
          </p:nvPr>
        </p:nvSpPr>
        <p:spPr bwMode="auto">
          <a:noFill/>
          <a:ln>
            <a:solidFill>
              <a:srgbClr val="000000"/>
            </a:solidFill>
            <a:miter lim="800000"/>
            <a:headEnd/>
            <a:tailEnd/>
          </a:ln>
        </p:spPr>
      </p:sp>
      <p:sp>
        <p:nvSpPr>
          <p:cNvPr id="363522"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69" name="Rectangle 2"/>
          <p:cNvSpPr>
            <a:spLocks noGrp="1" noRot="1" noChangeAspect="1" noTextEdit="1"/>
          </p:cNvSpPr>
          <p:nvPr>
            <p:ph type="sldImg"/>
          </p:nvPr>
        </p:nvSpPr>
        <p:spPr bwMode="auto">
          <a:noFill/>
          <a:ln>
            <a:solidFill>
              <a:srgbClr val="000000"/>
            </a:solidFill>
            <a:miter lim="800000"/>
            <a:headEnd/>
            <a:tailEnd/>
          </a:ln>
        </p:spPr>
      </p:sp>
      <p:sp>
        <p:nvSpPr>
          <p:cNvPr id="36557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7" name="Rectangle 2"/>
          <p:cNvSpPr>
            <a:spLocks noGrp="1" noRot="1" noChangeAspect="1" noTextEdit="1"/>
          </p:cNvSpPr>
          <p:nvPr>
            <p:ph type="sldImg"/>
          </p:nvPr>
        </p:nvSpPr>
        <p:spPr bwMode="auto">
          <a:noFill/>
          <a:ln>
            <a:solidFill>
              <a:srgbClr val="000000"/>
            </a:solidFill>
            <a:miter lim="800000"/>
            <a:headEnd/>
            <a:tailEnd/>
          </a:ln>
        </p:spPr>
      </p:sp>
      <p:sp>
        <p:nvSpPr>
          <p:cNvPr id="36761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5"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6966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it-IT" smtClean="0"/>
          </a:p>
        </p:txBody>
      </p:sp>
      <p:sp>
        <p:nvSpPr>
          <p:cNvPr id="4" name="Segnaposto numero diapositiva 3"/>
          <p:cNvSpPr>
            <a:spLocks noGrp="1"/>
          </p:cNvSpPr>
          <p:nvPr>
            <p:ph type="sldNum" sz="quarter" idx="5"/>
          </p:nvPr>
        </p:nvSpPr>
        <p:spPr/>
        <p:txBody>
          <a:bodyPr/>
          <a:lstStyle/>
          <a:p>
            <a:pPr>
              <a:defRPr/>
            </a:pPr>
            <a:fld id="{34601EB5-CE2A-4058-A9DB-522217A67373}" type="slidenum">
              <a:rPr lang="it-IT" smtClean="0"/>
              <a:pPr>
                <a:defRPr/>
              </a:pPr>
              <a:t>65</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TextEdit="1"/>
          </p:cNvSpPr>
          <p:nvPr>
            <p:ph type="sldImg"/>
          </p:nvPr>
        </p:nvSpPr>
        <p:spPr bwMode="auto">
          <a:noFill/>
          <a:ln>
            <a:solidFill>
              <a:srgbClr val="000000"/>
            </a:solidFill>
            <a:miter lim="800000"/>
            <a:headEnd/>
            <a:tailEnd/>
          </a:ln>
        </p:spPr>
      </p:sp>
      <p:sp>
        <p:nvSpPr>
          <p:cNvPr id="20482"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3" name="Rectangle 2"/>
          <p:cNvSpPr>
            <a:spLocks noGrp="1" noRot="1" noChangeAspect="1" noTextEdit="1"/>
          </p:cNvSpPr>
          <p:nvPr>
            <p:ph type="sldImg"/>
          </p:nvPr>
        </p:nvSpPr>
        <p:spPr bwMode="auto">
          <a:noFill/>
          <a:ln>
            <a:solidFill>
              <a:srgbClr val="000000"/>
            </a:solidFill>
            <a:miter lim="800000"/>
            <a:headEnd/>
            <a:tailEnd/>
          </a:ln>
        </p:spPr>
      </p:sp>
      <p:sp>
        <p:nvSpPr>
          <p:cNvPr id="371714"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1" name="Rectangle 2"/>
          <p:cNvSpPr>
            <a:spLocks noGrp="1" noRot="1" noChangeAspect="1" noTextEdit="1"/>
          </p:cNvSpPr>
          <p:nvPr>
            <p:ph type="sldImg"/>
          </p:nvPr>
        </p:nvSpPr>
        <p:spPr bwMode="auto">
          <a:noFill/>
          <a:ln>
            <a:solidFill>
              <a:srgbClr val="000000"/>
            </a:solidFill>
            <a:miter lim="800000"/>
            <a:headEnd/>
            <a:tailEnd/>
          </a:ln>
        </p:spPr>
      </p:sp>
      <p:sp>
        <p:nvSpPr>
          <p:cNvPr id="373762"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09" name="Rectangle 2"/>
          <p:cNvSpPr>
            <a:spLocks noGrp="1" noRot="1" noChangeAspect="1" noTextEdit="1"/>
          </p:cNvSpPr>
          <p:nvPr>
            <p:ph type="sldImg"/>
          </p:nvPr>
        </p:nvSpPr>
        <p:spPr bwMode="auto">
          <a:noFill/>
          <a:ln>
            <a:solidFill>
              <a:srgbClr val="000000"/>
            </a:solidFill>
            <a:miter lim="800000"/>
            <a:headEnd/>
            <a:tailEnd/>
          </a:ln>
        </p:spPr>
      </p:sp>
      <p:sp>
        <p:nvSpPr>
          <p:cNvPr id="37581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5" name="Rectangle 2"/>
          <p:cNvSpPr>
            <a:spLocks noGrp="1" noRot="1" noChangeAspect="1" noTextEdit="1"/>
          </p:cNvSpPr>
          <p:nvPr>
            <p:ph type="sldImg"/>
          </p:nvPr>
        </p:nvSpPr>
        <p:spPr bwMode="auto">
          <a:noFill/>
          <a:ln>
            <a:solidFill>
              <a:srgbClr val="000000"/>
            </a:solidFill>
            <a:miter lim="800000"/>
            <a:headEnd/>
            <a:tailEnd/>
          </a:ln>
        </p:spPr>
      </p:sp>
      <p:sp>
        <p:nvSpPr>
          <p:cNvPr id="37990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7"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8297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a:p>
            <a:pPr eaLnBrk="1" hangingPunct="1">
              <a:spcBef>
                <a:spcPct val="0"/>
              </a:spcBef>
            </a:pPr>
            <a:endParaRPr lang="it-IT" smtClean="0"/>
          </a:p>
        </p:txBody>
      </p:sp>
      <p:sp>
        <p:nvSpPr>
          <p:cNvPr id="675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CDD10A-DD80-4A7B-BE22-34B67CD02516}" type="slidenum">
              <a:rPr lang="it-IT">
                <a:cs typeface="Arial" pitchFamily="34" charset="0"/>
              </a:rPr>
              <a:pPr fontAlgn="base">
                <a:spcBef>
                  <a:spcPct val="0"/>
                </a:spcBef>
                <a:spcAft>
                  <a:spcPct val="0"/>
                </a:spcAft>
                <a:defRPr/>
              </a:pPr>
              <a:t>73</a:t>
            </a:fld>
            <a:endParaRPr lang="it-IT">
              <a:cs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5"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8502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349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9EC668-248C-4316-84A2-7DEF397FBDA2}" type="slidenum">
              <a:rPr lang="it-IT">
                <a:cs typeface="Arial" pitchFamily="34" charset="0"/>
              </a:rPr>
              <a:pPr fontAlgn="base">
                <a:spcBef>
                  <a:spcPct val="0"/>
                </a:spcBef>
                <a:spcAft>
                  <a:spcPct val="0"/>
                </a:spcAft>
                <a:defRPr/>
              </a:pPr>
              <a:t>74</a:t>
            </a:fld>
            <a:endParaRPr lang="it-IT">
              <a:cs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3"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8707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5539"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3E3F7F-8F30-4B48-B1A4-042800E7BF2E}" type="slidenum">
              <a:rPr lang="it-IT">
                <a:cs typeface="Arial" pitchFamily="34" charset="0"/>
              </a:rPr>
              <a:pPr fontAlgn="base">
                <a:spcBef>
                  <a:spcPct val="0"/>
                </a:spcBef>
                <a:spcAft>
                  <a:spcPct val="0"/>
                </a:spcAft>
                <a:defRPr/>
              </a:pPr>
              <a:t>75</a:t>
            </a:fld>
            <a:endParaRPr lang="it-IT">
              <a:cs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1" name="Rectangle 2"/>
          <p:cNvSpPr>
            <a:spLocks noGrp="1" noRot="1" noChangeAspect="1" noTextEdit="1"/>
          </p:cNvSpPr>
          <p:nvPr>
            <p:ph type="sldImg"/>
          </p:nvPr>
        </p:nvSpPr>
        <p:spPr bwMode="auto">
          <a:noFill/>
          <a:ln>
            <a:solidFill>
              <a:srgbClr val="000000"/>
            </a:solidFill>
            <a:miter lim="800000"/>
            <a:headEnd/>
            <a:tailEnd/>
          </a:ln>
        </p:spPr>
      </p:sp>
      <p:sp>
        <p:nvSpPr>
          <p:cNvPr id="389122"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1"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0448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427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469DF9-40C3-4E29-A0A1-3ABABED7F3A7}" type="slidenum">
              <a:rPr lang="it-IT">
                <a:cs typeface="Arial" pitchFamily="34" charset="0"/>
              </a:rPr>
              <a:pPr fontAlgn="base">
                <a:spcBef>
                  <a:spcPct val="0"/>
                </a:spcBef>
                <a:spcAft>
                  <a:spcPct val="0"/>
                </a:spcAft>
                <a:defRPr/>
              </a:pPr>
              <a:t>90</a:t>
            </a:fld>
            <a:endParaRPr lang="it-IT">
              <a:cs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29" name="Rectangle 2"/>
          <p:cNvSpPr>
            <a:spLocks noGrp="1" noRot="1" noChangeAspect="1" noTextEdit="1"/>
          </p:cNvSpPr>
          <p:nvPr>
            <p:ph type="sldImg"/>
          </p:nvPr>
        </p:nvSpPr>
        <p:spPr bwMode="auto">
          <a:noFill/>
          <a:ln>
            <a:solidFill>
              <a:srgbClr val="000000"/>
            </a:solidFill>
            <a:miter lim="800000"/>
            <a:headEnd/>
            <a:tailEnd/>
          </a:ln>
        </p:spPr>
      </p:sp>
      <p:sp>
        <p:nvSpPr>
          <p:cNvPr id="40653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noFill/>
          <a:ln>
            <a:solidFill>
              <a:srgbClr val="000000"/>
            </a:solidFill>
            <a:miter lim="800000"/>
            <a:headEnd/>
            <a:tailEnd/>
          </a:ln>
        </p:spPr>
      </p:sp>
      <p:sp>
        <p:nvSpPr>
          <p:cNvPr id="22530"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headEnd/>
            <a:tailEnd/>
          </a:ln>
        </p:spPr>
      </p:sp>
      <p:sp>
        <p:nvSpPr>
          <p:cNvPr id="24578"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headEnd/>
            <a:tailEnd/>
          </a:ln>
        </p:spPr>
      </p:sp>
      <p:sp>
        <p:nvSpPr>
          <p:cNvPr id="26626" name="Rectangle 3"/>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TextEdit="1"/>
          </p:cNvSpPr>
          <p:nvPr>
            <p:ph type="sldImg"/>
          </p:nvPr>
        </p:nvSpPr>
        <p:spPr bwMode="auto">
          <a:noFill/>
          <a:ln>
            <a:solidFill>
              <a:srgbClr val="000000"/>
            </a:solidFill>
            <a:miter lim="800000"/>
            <a:headEnd/>
            <a:tailEnd/>
          </a:ln>
        </p:spPr>
      </p:sp>
      <p:sp>
        <p:nvSpPr>
          <p:cNvPr id="2969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z="10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4" name="Arrotonda angolo diagonale rettangolo 3"/>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Titolo 7"/>
          <p:cNvSpPr>
            <a:spLocks noGrp="1"/>
          </p:cNvSpPr>
          <p:nvPr>
            <p:ph type="ctrTitle"/>
          </p:nvPr>
        </p:nvSpPr>
        <p:spPr>
          <a:xfrm>
            <a:off x="464234" y="381001"/>
            <a:ext cx="8229600" cy="2209800"/>
          </a:xfrm>
        </p:spPr>
        <p:txBody>
          <a:bodyPr lIns="45720" rIns="228600"/>
          <a:lstStyle>
            <a:lvl1pPr marL="0" algn="r">
              <a:defRPr sz="4800"/>
            </a:lvl1pPr>
            <a:extLst/>
          </a:lstStyle>
          <a:p>
            <a:r>
              <a:rPr lang="it-IT" smtClean="0"/>
              <a:t>Fare clic per modificare lo stile del titolo</a:t>
            </a:r>
            <a:endParaRPr lang="en-US"/>
          </a:p>
        </p:txBody>
      </p:sp>
      <p:sp>
        <p:nvSpPr>
          <p:cNvPr id="9" name="Sottotitolo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it-IT" smtClean="0"/>
              <a:t>Fare clic per modificare lo stile del sottotitolo dello schema</a:t>
            </a:r>
            <a:endParaRPr lang="en-US"/>
          </a:p>
        </p:txBody>
      </p:sp>
      <p:sp>
        <p:nvSpPr>
          <p:cNvPr id="5" name="Segnaposto data 9"/>
          <p:cNvSpPr>
            <a:spLocks noGrp="1"/>
          </p:cNvSpPr>
          <p:nvPr>
            <p:ph type="dt" sz="half" idx="10"/>
          </p:nvPr>
        </p:nvSpPr>
        <p:spPr/>
        <p:txBody>
          <a:bodyPr/>
          <a:lstStyle>
            <a:lvl1pPr>
              <a:defRPr/>
            </a:lvl1pPr>
            <a:extLst/>
          </a:lstStyle>
          <a:p>
            <a:pPr>
              <a:defRPr/>
            </a:pPr>
            <a:fld id="{009EE966-CBB2-42BB-B069-1E52069DDEEA}" type="datetime1">
              <a:rPr lang="it-IT"/>
              <a:pPr>
                <a:defRPr/>
              </a:pPr>
              <a:t>14/04/2013</a:t>
            </a:fld>
            <a:endParaRPr lang="it-IT"/>
          </a:p>
        </p:txBody>
      </p:sp>
      <p:sp>
        <p:nvSpPr>
          <p:cNvPr id="6" name="Segnaposto numero diapositiva 10"/>
          <p:cNvSpPr>
            <a:spLocks noGrp="1"/>
          </p:cNvSpPr>
          <p:nvPr>
            <p:ph type="sldNum" sz="quarter" idx="11"/>
          </p:nvPr>
        </p:nvSpPr>
        <p:spPr/>
        <p:txBody>
          <a:bodyPr/>
          <a:lstStyle>
            <a:lvl1pPr>
              <a:defRPr>
                <a:solidFill>
                  <a:schemeClr val="tx2">
                    <a:shade val="90000"/>
                  </a:schemeClr>
                </a:solidFill>
              </a:defRPr>
            </a:lvl1pPr>
            <a:extLst/>
          </a:lstStyle>
          <a:p>
            <a:pPr>
              <a:defRPr/>
            </a:pPr>
            <a:fld id="{9A9D5578-406C-4921-B71E-E464B4989132}" type="slidenum">
              <a:rPr lang="it-IT"/>
              <a:pPr>
                <a:defRPr/>
              </a:pPr>
              <a:t>‹N›</a:t>
            </a:fld>
            <a:endParaRPr lang="it-IT"/>
          </a:p>
        </p:txBody>
      </p:sp>
      <p:sp>
        <p:nvSpPr>
          <p:cNvPr id="7" name="Segnaposto piè di pagina 11"/>
          <p:cNvSpPr>
            <a:spLocks noGrp="1"/>
          </p:cNvSpPr>
          <p:nvPr>
            <p:ph type="ftr" sz="quarter" idx="12"/>
          </p:nvPr>
        </p:nvSpPr>
        <p:spPr/>
        <p:txBody>
          <a:bodyPr/>
          <a:lstStyle>
            <a:lvl1pPr>
              <a:defRPr/>
            </a:lvl1pPr>
          </a:lstStyle>
          <a:p>
            <a:pPr>
              <a:defRPr/>
            </a:pPr>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4" name="Arrotonda angolo diagonale rettangolo 3"/>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ttangolo 4"/>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contenuto 2"/>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data 3"/>
          <p:cNvSpPr>
            <a:spLocks noGrp="1"/>
          </p:cNvSpPr>
          <p:nvPr>
            <p:ph type="dt" sz="half" idx="10"/>
          </p:nvPr>
        </p:nvSpPr>
        <p:spPr>
          <a:xfrm>
            <a:off x="5562600" y="6400800"/>
            <a:ext cx="3001963" cy="274638"/>
          </a:xfrm>
        </p:spPr>
        <p:txBody>
          <a:bodyPr/>
          <a:lstStyle>
            <a:lvl1pPr>
              <a:defRPr/>
            </a:lvl1pPr>
            <a:extLst/>
          </a:lstStyle>
          <a:p>
            <a:pPr>
              <a:defRPr/>
            </a:pPr>
            <a:fld id="{8159A7C6-828F-4421-9903-B9C07C4228BD}" type="datetime1">
              <a:rPr lang="it-IT"/>
              <a:pPr>
                <a:defRPr/>
              </a:pPr>
              <a:t>14/04/2013</a:t>
            </a:fld>
            <a:endParaRPr lang="it-IT"/>
          </a:p>
        </p:txBody>
      </p:sp>
      <p:sp>
        <p:nvSpPr>
          <p:cNvPr id="7" name="Segnaposto piè di pagina 4"/>
          <p:cNvSpPr>
            <a:spLocks noGrp="1"/>
          </p:cNvSpPr>
          <p:nvPr>
            <p:ph type="ftr" sz="quarter" idx="11"/>
          </p:nvPr>
        </p:nvSpPr>
        <p:spPr>
          <a:xfrm>
            <a:off x="1295400" y="6400800"/>
            <a:ext cx="4211638" cy="274638"/>
          </a:xfrm>
        </p:spPr>
        <p:txBody>
          <a:bodyPr/>
          <a:lstStyle>
            <a:lvl1pPr>
              <a:defRPr/>
            </a:lvl1pPr>
          </a:lstStyle>
          <a:p>
            <a:pPr>
              <a:defRPr/>
            </a:pPr>
            <a:endParaRPr lang="it-IT"/>
          </a:p>
        </p:txBody>
      </p:sp>
      <p:sp>
        <p:nvSpPr>
          <p:cNvPr id="8" name="Segnaposto numero diapositiva 5"/>
          <p:cNvSpPr>
            <a:spLocks noGrp="1"/>
          </p:cNvSpPr>
          <p:nvPr>
            <p:ph type="sldNum" sz="quarter" idx="12"/>
          </p:nvPr>
        </p:nvSpPr>
        <p:spPr>
          <a:xfrm>
            <a:off x="8639175" y="6515100"/>
            <a:ext cx="463550" cy="273050"/>
          </a:xfrm>
        </p:spPr>
        <p:txBody>
          <a:bodyPr/>
          <a:lstStyle>
            <a:lvl1pPr>
              <a:defRPr/>
            </a:lvl1pPr>
            <a:extLst/>
          </a:lstStyle>
          <a:p>
            <a:pPr>
              <a:defRPr/>
            </a:pPr>
            <a:fld id="{A6644C4E-A255-48BC-B36E-AB160FF85988}"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1">
        <a:schemeClr val="bg2"/>
      </p:bgRef>
    </p:bg>
    <p:spTree>
      <p:nvGrpSpPr>
        <p:cNvPr id="1" name=""/>
        <p:cNvGrpSpPr/>
        <p:nvPr/>
      </p:nvGrpSpPr>
      <p:grpSpPr>
        <a:xfrm>
          <a:off x="0" y="0"/>
          <a:ext cx="0" cy="0"/>
          <a:chOff x="0" y="0"/>
          <a:chExt cx="0" cy="0"/>
        </a:xfrm>
      </p:grpSpPr>
      <p:sp>
        <p:nvSpPr>
          <p:cNvPr id="4" name="Rettangolo 3"/>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olo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it-IT" smtClean="0"/>
              <a:t>Fare clic per modificare stili del testo dello schema</a:t>
            </a:r>
          </a:p>
        </p:txBody>
      </p:sp>
      <p:sp>
        <p:nvSpPr>
          <p:cNvPr id="5" name="Segnaposto data 7"/>
          <p:cNvSpPr>
            <a:spLocks noGrp="1"/>
          </p:cNvSpPr>
          <p:nvPr>
            <p:ph type="dt" sz="half" idx="10"/>
          </p:nvPr>
        </p:nvSpPr>
        <p:spPr>
          <a:xfrm>
            <a:off x="5562600" y="6513513"/>
            <a:ext cx="3001963" cy="274637"/>
          </a:xfrm>
        </p:spPr>
        <p:txBody>
          <a:bodyPr/>
          <a:lstStyle>
            <a:lvl1pPr>
              <a:defRPr/>
            </a:lvl1pPr>
            <a:extLst/>
          </a:lstStyle>
          <a:p>
            <a:pPr>
              <a:defRPr/>
            </a:pPr>
            <a:fld id="{ED6752B0-424D-4550-AAC2-4F425BEBA0D9}" type="datetime1">
              <a:rPr lang="it-IT"/>
              <a:pPr>
                <a:defRPr/>
              </a:pPr>
              <a:t>14/04/2013</a:t>
            </a:fld>
            <a:endParaRPr lang="it-IT"/>
          </a:p>
        </p:txBody>
      </p:sp>
      <p:sp>
        <p:nvSpPr>
          <p:cNvPr id="6" name="Segnaposto numero diapositiva 8"/>
          <p:cNvSpPr>
            <a:spLocks noGrp="1"/>
          </p:cNvSpPr>
          <p:nvPr>
            <p:ph type="sldNum" sz="quarter" idx="11"/>
          </p:nvPr>
        </p:nvSpPr>
        <p:spPr>
          <a:xfrm>
            <a:off x="8639175" y="6513513"/>
            <a:ext cx="463550" cy="274637"/>
          </a:xfrm>
        </p:spPr>
        <p:txBody>
          <a:bodyPr/>
          <a:lstStyle>
            <a:lvl1pPr>
              <a:defRPr>
                <a:solidFill>
                  <a:schemeClr val="tx2">
                    <a:shade val="90000"/>
                  </a:schemeClr>
                </a:solidFill>
              </a:defRPr>
            </a:lvl1pPr>
            <a:extLst/>
          </a:lstStyle>
          <a:p>
            <a:pPr>
              <a:defRPr/>
            </a:pPr>
            <a:fld id="{C2A2EFBE-A396-464C-910A-A70AD622152E}" type="slidenum">
              <a:rPr lang="it-IT"/>
              <a:pPr>
                <a:defRPr/>
              </a:pPr>
              <a:t>‹N›</a:t>
            </a:fld>
            <a:endParaRPr lang="it-IT"/>
          </a:p>
        </p:txBody>
      </p:sp>
      <p:sp>
        <p:nvSpPr>
          <p:cNvPr id="7" name="Segnaposto piè di pagina 9"/>
          <p:cNvSpPr>
            <a:spLocks noGrp="1"/>
          </p:cNvSpPr>
          <p:nvPr>
            <p:ph type="ftr" sz="quarter" idx="12"/>
          </p:nvPr>
        </p:nvSpPr>
        <p:spPr>
          <a:xfrm>
            <a:off x="1600200" y="6513513"/>
            <a:ext cx="3906838" cy="274637"/>
          </a:xfrm>
        </p:spPr>
        <p:txBody>
          <a:bodyPr/>
          <a:lstStyle>
            <a:lvl1pPr>
              <a:defRPr/>
            </a:lvl1pPr>
          </a:lstStyle>
          <a:p>
            <a:pPr>
              <a:defRPr/>
            </a:pPr>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Arrotonda angolo diagonale rettangolo 4"/>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Rettangolo 5"/>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contenuto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4"/>
          <p:cNvSpPr>
            <a:spLocks noGrp="1"/>
          </p:cNvSpPr>
          <p:nvPr>
            <p:ph type="dt" sz="half" idx="10"/>
          </p:nvPr>
        </p:nvSpPr>
        <p:spPr>
          <a:xfrm>
            <a:off x="5562600" y="6400800"/>
            <a:ext cx="3001963" cy="274638"/>
          </a:xfrm>
        </p:spPr>
        <p:txBody>
          <a:bodyPr/>
          <a:lstStyle>
            <a:lvl1pPr>
              <a:defRPr/>
            </a:lvl1pPr>
            <a:extLst/>
          </a:lstStyle>
          <a:p>
            <a:pPr>
              <a:defRPr/>
            </a:pPr>
            <a:fld id="{AFCFD4A2-351B-46A5-A5E0-9A6AB1A6721E}" type="datetime1">
              <a:rPr lang="it-IT"/>
              <a:pPr>
                <a:defRPr/>
              </a:pPr>
              <a:t>14/04/2013</a:t>
            </a:fld>
            <a:endParaRPr lang="it-IT"/>
          </a:p>
        </p:txBody>
      </p:sp>
      <p:sp>
        <p:nvSpPr>
          <p:cNvPr id="8" name="Segnaposto piè di pagina 5"/>
          <p:cNvSpPr>
            <a:spLocks noGrp="1"/>
          </p:cNvSpPr>
          <p:nvPr>
            <p:ph type="ftr" sz="quarter" idx="11"/>
          </p:nvPr>
        </p:nvSpPr>
        <p:spPr>
          <a:xfrm>
            <a:off x="1295400" y="6400800"/>
            <a:ext cx="4211638" cy="274638"/>
          </a:xfrm>
        </p:spPr>
        <p:txBody>
          <a:bodyPr/>
          <a:lstStyle>
            <a:lvl1pPr>
              <a:defRPr/>
            </a:lvl1pPr>
          </a:lstStyle>
          <a:p>
            <a:pPr>
              <a:defRPr/>
            </a:pPr>
            <a:endParaRPr lang="it-IT"/>
          </a:p>
        </p:txBody>
      </p:sp>
      <p:sp>
        <p:nvSpPr>
          <p:cNvPr id="9" name="Segnaposto numero diapositiva 6"/>
          <p:cNvSpPr>
            <a:spLocks noGrp="1"/>
          </p:cNvSpPr>
          <p:nvPr>
            <p:ph type="sldNum" sz="quarter" idx="12"/>
          </p:nvPr>
        </p:nvSpPr>
        <p:spPr>
          <a:xfrm>
            <a:off x="8640763" y="6515100"/>
            <a:ext cx="465137" cy="273050"/>
          </a:xfrm>
        </p:spPr>
        <p:txBody>
          <a:bodyPr/>
          <a:lstStyle>
            <a:lvl1pPr>
              <a:defRPr/>
            </a:lvl1pPr>
            <a:extLst/>
          </a:lstStyle>
          <a:p>
            <a:pPr>
              <a:defRPr/>
            </a:pPr>
            <a:fld id="{DD55FBFC-9774-42D1-A1E1-A5A1C919A022}"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7" name="Arrotonda angolo diagonale rettangolo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ttangolo 7"/>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defRPr/>
            </a:pPr>
            <a:endParaRPr lang="en-US"/>
          </a:p>
        </p:txBody>
      </p:sp>
      <p:sp>
        <p:nvSpPr>
          <p:cNvPr id="9" name="Rettangolo 8"/>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defRPr/>
            </a:pPr>
            <a:endParaRPr lang="en-US"/>
          </a:p>
        </p:txBody>
      </p:sp>
      <p:sp>
        <p:nvSpPr>
          <p:cNvPr id="2" name="Titolo 1"/>
          <p:cNvSpPr>
            <a:spLocks noGrp="1"/>
          </p:cNvSpPr>
          <p:nvPr>
            <p:ph type="title"/>
          </p:nvPr>
        </p:nvSpPr>
        <p:spPr>
          <a:xfrm>
            <a:off x="457200" y="251948"/>
            <a:ext cx="8229600" cy="1143000"/>
          </a:xfrm>
        </p:spPr>
        <p:txBody>
          <a:bodyPr/>
          <a:lstStyle>
            <a:lvl1pPr>
              <a:defRPr/>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4" name="Segnaposto testo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5" name="Segnaposto contenuto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contenuto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10" name="Segnaposto data 6"/>
          <p:cNvSpPr>
            <a:spLocks noGrp="1"/>
          </p:cNvSpPr>
          <p:nvPr>
            <p:ph type="dt" sz="half" idx="10"/>
          </p:nvPr>
        </p:nvSpPr>
        <p:spPr>
          <a:xfrm>
            <a:off x="5562600" y="6400800"/>
            <a:ext cx="3001963" cy="274638"/>
          </a:xfrm>
        </p:spPr>
        <p:txBody>
          <a:bodyPr/>
          <a:lstStyle>
            <a:lvl1pPr>
              <a:defRPr/>
            </a:lvl1pPr>
            <a:extLst/>
          </a:lstStyle>
          <a:p>
            <a:pPr>
              <a:defRPr/>
            </a:pPr>
            <a:fld id="{C6894ABB-6FCE-4C1A-AC21-9CA13288D5F3}" type="datetime1">
              <a:rPr lang="it-IT"/>
              <a:pPr>
                <a:defRPr/>
              </a:pPr>
              <a:t>14/04/2013</a:t>
            </a:fld>
            <a:endParaRPr lang="it-IT"/>
          </a:p>
        </p:txBody>
      </p:sp>
      <p:sp>
        <p:nvSpPr>
          <p:cNvPr id="11" name="Segnaposto piè di pagina 7"/>
          <p:cNvSpPr>
            <a:spLocks noGrp="1"/>
          </p:cNvSpPr>
          <p:nvPr>
            <p:ph type="ftr" sz="quarter" idx="11"/>
          </p:nvPr>
        </p:nvSpPr>
        <p:spPr>
          <a:xfrm>
            <a:off x="1295400" y="6400800"/>
            <a:ext cx="4211638" cy="274638"/>
          </a:xfrm>
        </p:spPr>
        <p:txBody>
          <a:bodyPr/>
          <a:lstStyle>
            <a:lvl1pPr>
              <a:defRPr/>
            </a:lvl1pPr>
          </a:lstStyle>
          <a:p>
            <a:pPr>
              <a:defRPr/>
            </a:pPr>
            <a:endParaRPr lang="it-IT"/>
          </a:p>
        </p:txBody>
      </p:sp>
      <p:sp>
        <p:nvSpPr>
          <p:cNvPr id="12" name="Segnaposto numero diapositiva 8"/>
          <p:cNvSpPr>
            <a:spLocks noGrp="1"/>
          </p:cNvSpPr>
          <p:nvPr>
            <p:ph type="sldNum" sz="quarter" idx="12"/>
          </p:nvPr>
        </p:nvSpPr>
        <p:spPr>
          <a:xfrm>
            <a:off x="8640763" y="6515100"/>
            <a:ext cx="465137" cy="273050"/>
          </a:xfrm>
        </p:spPr>
        <p:txBody>
          <a:bodyPr/>
          <a:lstStyle>
            <a:lvl1pPr>
              <a:defRPr/>
            </a:lvl1pPr>
            <a:extLst/>
          </a:lstStyle>
          <a:p>
            <a:pPr>
              <a:defRPr/>
            </a:pPr>
            <a:fld id="{120AA52F-24AC-4583-999D-A10EF8205BF5}"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Arrotonda angolo diagonale rettangolo 2"/>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Rettangolo 3"/>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olo 1"/>
          <p:cNvSpPr>
            <a:spLocks noGrp="1"/>
          </p:cNvSpPr>
          <p:nvPr>
            <p:ph type="title"/>
          </p:nvPr>
        </p:nvSpPr>
        <p:spPr>
          <a:xfrm>
            <a:off x="457200" y="253218"/>
            <a:ext cx="8229600" cy="1143000"/>
          </a:xfrm>
        </p:spPr>
        <p:txBody>
          <a:bodyPr/>
          <a:lstStyle>
            <a:extLst/>
          </a:lstStyle>
          <a:p>
            <a:r>
              <a:rPr lang="it-IT" smtClean="0"/>
              <a:t>Fare clic per modificare lo stile del titolo</a:t>
            </a:r>
            <a:endParaRPr lang="en-US"/>
          </a:p>
        </p:txBody>
      </p:sp>
      <p:sp>
        <p:nvSpPr>
          <p:cNvPr id="5" name="Segnaposto data 2"/>
          <p:cNvSpPr>
            <a:spLocks noGrp="1"/>
          </p:cNvSpPr>
          <p:nvPr>
            <p:ph type="dt" sz="half" idx="10"/>
          </p:nvPr>
        </p:nvSpPr>
        <p:spPr>
          <a:xfrm>
            <a:off x="5562600" y="6400800"/>
            <a:ext cx="3001963" cy="274638"/>
          </a:xfrm>
        </p:spPr>
        <p:txBody>
          <a:bodyPr/>
          <a:lstStyle>
            <a:lvl1pPr>
              <a:defRPr/>
            </a:lvl1pPr>
            <a:extLst/>
          </a:lstStyle>
          <a:p>
            <a:pPr>
              <a:defRPr/>
            </a:pPr>
            <a:fld id="{B8FC3867-94D8-443B-BFA9-0B19DD91D31E}" type="datetime1">
              <a:rPr lang="it-IT"/>
              <a:pPr>
                <a:defRPr/>
              </a:pPr>
              <a:t>14/04/2013</a:t>
            </a:fld>
            <a:endParaRPr lang="it-IT"/>
          </a:p>
        </p:txBody>
      </p:sp>
      <p:sp>
        <p:nvSpPr>
          <p:cNvPr id="6" name="Segnaposto piè di pagina 3"/>
          <p:cNvSpPr>
            <a:spLocks noGrp="1"/>
          </p:cNvSpPr>
          <p:nvPr>
            <p:ph type="ftr" sz="quarter" idx="11"/>
          </p:nvPr>
        </p:nvSpPr>
        <p:spPr>
          <a:xfrm>
            <a:off x="1295400" y="6400800"/>
            <a:ext cx="4211638" cy="274638"/>
          </a:xfrm>
        </p:spPr>
        <p:txBody>
          <a:bodyPr/>
          <a:lstStyle>
            <a:lvl1pPr>
              <a:defRPr/>
            </a:lvl1pPr>
          </a:lstStyle>
          <a:p>
            <a:pPr>
              <a:defRPr/>
            </a:pPr>
            <a:endParaRPr lang="it-IT"/>
          </a:p>
        </p:txBody>
      </p:sp>
      <p:sp>
        <p:nvSpPr>
          <p:cNvPr id="7" name="Segnaposto numero diapositiva 4"/>
          <p:cNvSpPr>
            <a:spLocks noGrp="1"/>
          </p:cNvSpPr>
          <p:nvPr>
            <p:ph type="sldNum" sz="quarter" idx="12"/>
          </p:nvPr>
        </p:nvSpPr>
        <p:spPr>
          <a:xfrm>
            <a:off x="8639175" y="6515100"/>
            <a:ext cx="463550" cy="273050"/>
          </a:xfrm>
        </p:spPr>
        <p:txBody>
          <a:bodyPr/>
          <a:lstStyle>
            <a:lvl1pPr>
              <a:defRPr/>
            </a:lvl1pPr>
            <a:extLst/>
          </a:lstStyle>
          <a:p>
            <a:pPr>
              <a:defRPr/>
            </a:pPr>
            <a:fld id="{2B12783A-461E-4E87-BAF6-037405AEB14E}"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3040443" y="4724400"/>
            <a:ext cx="5486400" cy="664536"/>
          </a:xfrm>
        </p:spPr>
        <p:txBody>
          <a:bodyPr/>
          <a:lstStyle>
            <a:lvl1pPr marL="0" algn="r">
              <a:buNone/>
              <a:defRPr sz="2000" b="1"/>
            </a:lvl1pPr>
            <a:extLst/>
          </a:lstStyle>
          <a:p>
            <a:r>
              <a:rPr lang="it-IT" smtClean="0"/>
              <a:t>Fare clic per modificare lo stile del titolo</a:t>
            </a:r>
            <a:endParaRPr lang="en-US"/>
          </a:p>
        </p:txBody>
      </p:sp>
      <p:sp>
        <p:nvSpPr>
          <p:cNvPr id="4" name="Segnaposto testo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it-IT" smtClean="0"/>
              <a:t>Fare clic per modificare stili del testo dello schema</a:t>
            </a:r>
          </a:p>
        </p:txBody>
      </p:sp>
      <p:sp>
        <p:nvSpPr>
          <p:cNvPr id="13" name="Segnaposto immagin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it-IT" noProof="0" smtClean="0"/>
              <a:t>Fare clic sull'icona per inserire un'immagine</a:t>
            </a:r>
            <a:endParaRPr lang="en-US" noProof="0" dirty="0"/>
          </a:p>
        </p:txBody>
      </p:sp>
      <p:sp>
        <p:nvSpPr>
          <p:cNvPr id="5" name="Segnaposto data 7"/>
          <p:cNvSpPr>
            <a:spLocks noGrp="1"/>
          </p:cNvSpPr>
          <p:nvPr>
            <p:ph type="dt" sz="half" idx="10"/>
          </p:nvPr>
        </p:nvSpPr>
        <p:spPr/>
        <p:txBody>
          <a:bodyPr/>
          <a:lstStyle>
            <a:lvl1pPr>
              <a:defRPr/>
            </a:lvl1pPr>
          </a:lstStyle>
          <a:p>
            <a:pPr>
              <a:defRPr/>
            </a:pPr>
            <a:fld id="{E3E0F60D-9C19-4A4C-BE77-46333F493AF2}" type="datetime1">
              <a:rPr lang="it-IT"/>
              <a:pPr>
                <a:defRPr/>
              </a:pPr>
              <a:t>14/04/2013</a:t>
            </a:fld>
            <a:endParaRPr lang="it-IT"/>
          </a:p>
        </p:txBody>
      </p:sp>
      <p:sp>
        <p:nvSpPr>
          <p:cNvPr id="6" name="Segnaposto numero diapositiva 8"/>
          <p:cNvSpPr>
            <a:spLocks noGrp="1"/>
          </p:cNvSpPr>
          <p:nvPr>
            <p:ph type="sldNum" sz="quarter" idx="11"/>
          </p:nvPr>
        </p:nvSpPr>
        <p:spPr/>
        <p:txBody>
          <a:bodyPr/>
          <a:lstStyle>
            <a:lvl1pPr>
              <a:defRPr/>
            </a:lvl1pPr>
          </a:lstStyle>
          <a:p>
            <a:pPr>
              <a:defRPr/>
            </a:pPr>
            <a:fld id="{5C9278DF-B15A-4480-81DC-EEC9FA14A485}" type="slidenum">
              <a:rPr lang="it-IT"/>
              <a:pPr>
                <a:defRPr/>
              </a:pPr>
              <a:t>‹N›</a:t>
            </a:fld>
            <a:endParaRPr lang="it-IT"/>
          </a:p>
        </p:txBody>
      </p:sp>
      <p:sp>
        <p:nvSpPr>
          <p:cNvPr id="7" name="Segnaposto piè di pagina 9"/>
          <p:cNvSpPr>
            <a:spLocks noGrp="1"/>
          </p:cNvSpPr>
          <p:nvPr>
            <p:ph type="ftr" sz="quarter" idx="12"/>
          </p:nvPr>
        </p:nvSpPr>
        <p:spPr/>
        <p:txBody>
          <a:bodyPr/>
          <a:lstStyle>
            <a:lvl1pPr>
              <a:defRPr/>
            </a:lvl1pPr>
          </a:lstStyle>
          <a:p>
            <a:pPr>
              <a:defRPr/>
            </a:pPr>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Segnaposto titolo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it-IT" smtClean="0"/>
              <a:t>Fare clic per modificare lo stile del titolo</a:t>
            </a:r>
            <a:endParaRPr lang="en-US"/>
          </a:p>
        </p:txBody>
      </p:sp>
      <p:sp>
        <p:nvSpPr>
          <p:cNvPr id="1027" name="Segnaposto testo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8" name="Segnaposto data 7"/>
          <p:cNvSpPr>
            <a:spLocks noGrp="1"/>
          </p:cNvSpPr>
          <p:nvPr>
            <p:ph type="dt" sz="half" idx="2"/>
          </p:nvPr>
        </p:nvSpPr>
        <p:spPr>
          <a:xfrm>
            <a:off x="5562600" y="6508750"/>
            <a:ext cx="3001963" cy="274638"/>
          </a:xfrm>
          <a:prstGeom prst="rect">
            <a:avLst/>
          </a:prstGeom>
        </p:spPr>
        <p:txBody>
          <a:bodyPr vert="horz" rtlCol="0"/>
          <a:lstStyle>
            <a:lvl1pPr>
              <a:defRPr sz="1300">
                <a:solidFill>
                  <a:schemeClr val="bg2">
                    <a:tint val="60000"/>
                    <a:satMod val="155000"/>
                  </a:schemeClr>
                </a:solidFill>
                <a:latin typeface="Arial" pitchFamily="34" charset="0"/>
                <a:cs typeface="Arial" pitchFamily="34" charset="0"/>
              </a:defRPr>
            </a:lvl1pPr>
            <a:extLst/>
          </a:lstStyle>
          <a:p>
            <a:pPr>
              <a:defRPr/>
            </a:pPr>
            <a:fld id="{54F5F257-7A23-4E1D-AD36-7520E162BA06}" type="datetime1">
              <a:rPr lang="it-IT"/>
              <a:pPr>
                <a:defRPr/>
              </a:pPr>
              <a:t>14/04/2013</a:t>
            </a:fld>
            <a:endParaRPr lang="it-IT"/>
          </a:p>
        </p:txBody>
      </p:sp>
      <p:sp>
        <p:nvSpPr>
          <p:cNvPr id="9" name="Segnaposto numero diapositiva 8"/>
          <p:cNvSpPr>
            <a:spLocks noGrp="1"/>
          </p:cNvSpPr>
          <p:nvPr>
            <p:ph type="sldNum" sz="quarter" idx="4"/>
          </p:nvPr>
        </p:nvSpPr>
        <p:spPr>
          <a:xfrm>
            <a:off x="8639175" y="6508750"/>
            <a:ext cx="463550" cy="274638"/>
          </a:xfrm>
          <a:prstGeom prst="rect">
            <a:avLst/>
          </a:prstGeom>
        </p:spPr>
        <p:txBody>
          <a:bodyPr vert="horz" rtlCol="0" anchor="ctr"/>
          <a:lstStyle>
            <a:lvl1pPr algn="r">
              <a:defRPr sz="1600">
                <a:solidFill>
                  <a:schemeClr val="tx2">
                    <a:shade val="90000"/>
                  </a:schemeClr>
                </a:solidFill>
                <a:latin typeface="Arial" pitchFamily="34" charset="0"/>
                <a:cs typeface="Arial" pitchFamily="34" charset="0"/>
              </a:defRPr>
            </a:lvl1pPr>
            <a:extLst/>
          </a:lstStyle>
          <a:p>
            <a:pPr>
              <a:defRPr/>
            </a:pPr>
            <a:fld id="{B76BFCF7-AD6C-47A3-8C4B-2F31D63F0ECF}" type="slidenum">
              <a:rPr lang="it-IT"/>
              <a:pPr>
                <a:defRPr/>
              </a:pPr>
              <a:t>‹N›</a:t>
            </a:fld>
            <a:endParaRPr lang="it-IT"/>
          </a:p>
        </p:txBody>
      </p:sp>
      <p:sp>
        <p:nvSpPr>
          <p:cNvPr id="10" name="Segnaposto piè di pagina 9"/>
          <p:cNvSpPr>
            <a:spLocks noGrp="1"/>
          </p:cNvSpPr>
          <p:nvPr>
            <p:ph type="ftr" sz="quarter" idx="3"/>
          </p:nvPr>
        </p:nvSpPr>
        <p:spPr>
          <a:xfrm>
            <a:off x="1600200" y="6508750"/>
            <a:ext cx="3906838" cy="274638"/>
          </a:xfrm>
          <a:prstGeom prst="rect">
            <a:avLst/>
          </a:prstGeom>
        </p:spPr>
        <p:txBody>
          <a:bodyPr vert="horz" wrap="square" lIns="91440" tIns="45720" rIns="91440" bIns="45720" numCol="1" anchor="t" anchorCtr="0" compatLnSpc="1">
            <a:prstTxWarp prst="textNoShape">
              <a:avLst/>
            </a:prstTxWarp>
          </a:bodyPr>
          <a:lstStyle>
            <a:lvl1pPr algn="r">
              <a:defRPr sz="1300">
                <a:solidFill>
                  <a:srgbClr val="FFEA92"/>
                </a:solidFill>
              </a:defRPr>
            </a:lvl1pPr>
          </a:lstStyle>
          <a:p>
            <a:pPr>
              <a:defRPr/>
            </a:pPr>
            <a:endParaRPr lang="it-IT"/>
          </a:p>
        </p:txBody>
      </p:sp>
    </p:spTree>
  </p:cSld>
  <p:clrMap bg1="dk1" tx1="lt1" bg2="dk2" tx2="lt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2" r:id="rId7"/>
  </p:sldLayoutIdLst>
  <p:hf hdr="0" ftr="0" dt="0"/>
  <p:txStyles>
    <p:titleStyle>
      <a:lvl1pPr marL="53975" indent="-53975" algn="r" rtl="0" eaLnBrk="0" fontAlgn="base" hangingPunct="0">
        <a:spcBef>
          <a:spcPct val="0"/>
        </a:spcBef>
        <a:spcAft>
          <a:spcPct val="0"/>
        </a:spcAft>
        <a:defRPr sz="4600" kern="1200">
          <a:solidFill>
            <a:srgbClr val="6AFC00"/>
          </a:solidFill>
          <a:effectLst>
            <a:outerShdw blurRad="38100" dist="25500" dir="5400000" algn="tl" rotWithShape="0">
              <a:srgbClr val="000000">
                <a:satMod val="180000"/>
                <a:alpha val="75000"/>
              </a:srgbClr>
            </a:outerShdw>
          </a:effectLst>
          <a:latin typeface="Arial" charset="0"/>
          <a:ea typeface="+mj-ea"/>
          <a:cs typeface="+mj-cs"/>
        </a:defRPr>
      </a:lvl1pPr>
      <a:lvl2pPr marL="53975" indent="-53975" algn="r" rtl="0" eaLnBrk="0" fontAlgn="base" hangingPunct="0">
        <a:spcBef>
          <a:spcPct val="0"/>
        </a:spcBef>
        <a:spcAft>
          <a:spcPct val="0"/>
        </a:spcAft>
        <a:defRPr sz="4600">
          <a:solidFill>
            <a:srgbClr val="6AFC00"/>
          </a:solidFill>
          <a:latin typeface="Arial" charset="0"/>
        </a:defRPr>
      </a:lvl2pPr>
      <a:lvl3pPr marL="53975" indent="-53975" algn="r" rtl="0" eaLnBrk="0" fontAlgn="base" hangingPunct="0">
        <a:spcBef>
          <a:spcPct val="0"/>
        </a:spcBef>
        <a:spcAft>
          <a:spcPct val="0"/>
        </a:spcAft>
        <a:defRPr sz="4600">
          <a:solidFill>
            <a:srgbClr val="6AFC00"/>
          </a:solidFill>
          <a:latin typeface="Arial" charset="0"/>
        </a:defRPr>
      </a:lvl3pPr>
      <a:lvl4pPr marL="53975" indent="-53975" algn="r" rtl="0" eaLnBrk="0" fontAlgn="base" hangingPunct="0">
        <a:spcBef>
          <a:spcPct val="0"/>
        </a:spcBef>
        <a:spcAft>
          <a:spcPct val="0"/>
        </a:spcAft>
        <a:defRPr sz="4600">
          <a:solidFill>
            <a:srgbClr val="6AFC00"/>
          </a:solidFill>
          <a:latin typeface="Arial" charset="0"/>
        </a:defRPr>
      </a:lvl4pPr>
      <a:lvl5pPr marL="53975" indent="-53975" algn="r" rtl="0" eaLnBrk="0" fontAlgn="base" hangingPunct="0">
        <a:spcBef>
          <a:spcPct val="0"/>
        </a:spcBef>
        <a:spcAft>
          <a:spcPct val="0"/>
        </a:spcAft>
        <a:defRPr sz="4600">
          <a:solidFill>
            <a:srgbClr val="6AFC00"/>
          </a:solidFill>
          <a:latin typeface="Arial" charset="0"/>
        </a:defRPr>
      </a:lvl5pPr>
      <a:lvl6pPr marL="511175" indent="-53975" algn="r" rtl="0" fontAlgn="base">
        <a:spcBef>
          <a:spcPct val="0"/>
        </a:spcBef>
        <a:spcAft>
          <a:spcPct val="0"/>
        </a:spcAft>
        <a:defRPr sz="4600">
          <a:solidFill>
            <a:srgbClr val="6AFC00"/>
          </a:solidFill>
          <a:latin typeface="Rockwell" pitchFamily="18" charset="0"/>
        </a:defRPr>
      </a:lvl6pPr>
      <a:lvl7pPr marL="968375" indent="-53975" algn="r" rtl="0" fontAlgn="base">
        <a:spcBef>
          <a:spcPct val="0"/>
        </a:spcBef>
        <a:spcAft>
          <a:spcPct val="0"/>
        </a:spcAft>
        <a:defRPr sz="4600">
          <a:solidFill>
            <a:srgbClr val="6AFC00"/>
          </a:solidFill>
          <a:latin typeface="Rockwell" pitchFamily="18" charset="0"/>
        </a:defRPr>
      </a:lvl7pPr>
      <a:lvl8pPr marL="1425575" indent="-53975" algn="r" rtl="0" fontAlgn="base">
        <a:spcBef>
          <a:spcPct val="0"/>
        </a:spcBef>
        <a:spcAft>
          <a:spcPct val="0"/>
        </a:spcAft>
        <a:defRPr sz="4600">
          <a:solidFill>
            <a:srgbClr val="6AFC00"/>
          </a:solidFill>
          <a:latin typeface="Rockwell" pitchFamily="18" charset="0"/>
        </a:defRPr>
      </a:lvl8pPr>
      <a:lvl9pPr marL="1882775" indent="-53975" algn="r" rtl="0" fontAlgn="base">
        <a:spcBef>
          <a:spcPct val="0"/>
        </a:spcBef>
        <a:spcAft>
          <a:spcPct val="0"/>
        </a:spcAft>
        <a:defRPr sz="4600">
          <a:solidFill>
            <a:srgbClr val="6AFC00"/>
          </a:solidFill>
          <a:latin typeface="Rockwell" pitchFamily="18" charset="0"/>
        </a:defRPr>
      </a:lvl9pPr>
      <a:extLst/>
    </p:titleStyle>
    <p:bodyStyle>
      <a:lvl1pPr marL="292100" indent="-292100" algn="l" rtl="0" eaLnBrk="0" fontAlgn="base" hangingPunct="0">
        <a:spcBef>
          <a:spcPct val="0"/>
        </a:spcBef>
        <a:spcAft>
          <a:spcPct val="0"/>
        </a:spcAft>
        <a:buClr>
          <a:schemeClr val="accent1"/>
        </a:buClr>
        <a:buSzPct val="70000"/>
        <a:buFont typeface="Wingdings 2" pitchFamily="18" charset="2"/>
        <a:buChar char=""/>
        <a:defRPr sz="3200" kern="1200">
          <a:solidFill>
            <a:schemeClr val="tx1"/>
          </a:solidFill>
          <a:latin typeface="Arial" charset="0"/>
          <a:ea typeface="+mn-ea"/>
          <a:cs typeface="+mn-cs"/>
        </a:defRPr>
      </a:lvl1pPr>
      <a:lvl2pPr marL="639763" indent="-228600" algn="l" rtl="0" eaLnBrk="0" fontAlgn="base" hangingPunct="0">
        <a:spcBef>
          <a:spcPts val="400"/>
        </a:spcBef>
        <a:spcAft>
          <a:spcPct val="0"/>
        </a:spcAft>
        <a:buClr>
          <a:schemeClr val="accent2"/>
        </a:buClr>
        <a:buSzPct val="90000"/>
        <a:buChar char="•"/>
        <a:defRPr sz="2600" kern="1200">
          <a:solidFill>
            <a:schemeClr val="tx1"/>
          </a:solidFill>
          <a:latin typeface="Arial" charset="0"/>
          <a:ea typeface="+mn-ea"/>
          <a:cs typeface="+mn-cs"/>
        </a:defRPr>
      </a:lvl2pPr>
      <a:lvl3pPr marL="822325" indent="-190500" algn="l" rtl="0" eaLnBrk="0" fontAlgn="base" hangingPunct="0">
        <a:spcBef>
          <a:spcPts val="400"/>
        </a:spcBef>
        <a:spcAft>
          <a:spcPct val="0"/>
        </a:spcAft>
        <a:buClr>
          <a:srgbClr val="9C007F"/>
        </a:buClr>
        <a:buSzPct val="100000"/>
        <a:buFont typeface="Wingdings 2" pitchFamily="18" charset="2"/>
        <a:buChar char=""/>
        <a:defRPr sz="2300" kern="1200">
          <a:solidFill>
            <a:schemeClr val="tx1"/>
          </a:solidFill>
          <a:latin typeface="Arial" charset="0"/>
          <a:ea typeface="+mn-ea"/>
          <a:cs typeface="+mn-cs"/>
        </a:defRPr>
      </a:lvl3pPr>
      <a:lvl4pPr marL="1004888" indent="-182563" algn="l" rtl="0" eaLnBrk="0" fontAlgn="base" hangingPunct="0">
        <a:spcBef>
          <a:spcPts val="400"/>
        </a:spcBef>
        <a:spcAft>
          <a:spcPct val="0"/>
        </a:spcAft>
        <a:buClr>
          <a:srgbClr val="9C007F"/>
        </a:buClr>
        <a:buSzPct val="100000"/>
        <a:buFont typeface="Wingdings 2" pitchFamily="18" charset="2"/>
        <a:buChar char=""/>
        <a:defRPr sz="2000" kern="1200">
          <a:solidFill>
            <a:schemeClr val="tx1"/>
          </a:solidFill>
          <a:latin typeface="Arial" charset="0"/>
          <a:ea typeface="+mn-ea"/>
          <a:cs typeface="+mn-cs"/>
        </a:defRPr>
      </a:lvl4pPr>
      <a:lvl5pPr marL="1187450" indent="-182563" algn="l" rtl="0" eaLnBrk="0" fontAlgn="base" hangingPunct="0">
        <a:spcBef>
          <a:spcPts val="400"/>
        </a:spcBef>
        <a:spcAft>
          <a:spcPct val="0"/>
        </a:spcAft>
        <a:buClr>
          <a:srgbClr val="9C007F"/>
        </a:buClr>
        <a:buSzPct val="100000"/>
        <a:buFont typeface="Wingdings 2" pitchFamily="18" charset="2"/>
        <a:buChar char=""/>
        <a:defRPr sz="1900" kern="1200">
          <a:solidFill>
            <a:schemeClr val="tx1"/>
          </a:solidFill>
          <a:latin typeface="Arial" charset="0"/>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documenti%20per%20corso/Regolamento%20CE%20380-2008%20-modello%20PSE.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documenti%20per%20corso/M_I_%20Circ.%202653%20del%203.07.2008%20nelle%20more%20pse%20figli%20minori%20nati.pdf"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wmf"/><Relationship Id="rId12"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emf"/><Relationship Id="rId9"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documenti%20per%20corso/M_I_%20Circ.%202506%20del%2016.04.2010%20uscita%20e%20reingresso%20stranieri.pdf" TargetMode="External"/><Relationship Id="rId3" Type="http://schemas.openxmlformats.org/officeDocument/2006/relationships/hyperlink" Target="documenti%20per%20corso/M_I_%20direttiva%20749%20del%20%2023.2.2007%20nelle%20more%20I%20permesso.pdf" TargetMode="External"/><Relationship Id="rId7" Type="http://schemas.openxmlformats.org/officeDocument/2006/relationships/hyperlink" Target="documenti%20per%20corso/Regolamento%20CE%20265-2010%20circolazione%20titolari%20visto%20soggiorni%20%20lunga%20durata.pdf" TargetMode="External"/><Relationship Id="rId12" Type="http://schemas.openxmlformats.org/officeDocument/2006/relationships/hyperlink" Target="documenti%20per%20corso/M_I_%20Circ.%2043%20del%202.8.2007%20iscr.%20anagrafica%20nelle%20more%20primo%20rilascio%20famiglia.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documenti%20per%20corso/M_I_%20Circ.%201439%20del%2011.03.2009%20con%20cedolino%20entrata%20e%20uscita%20paese%20frontiere%20diverse.pdf" TargetMode="External"/><Relationship Id="rId11" Type="http://schemas.openxmlformats.org/officeDocument/2006/relationships/hyperlink" Target="documenti%20per%20corso/M_I_%20Circ.%2016%20del%202.4.2007%20iscr.%20anagrafica%20nelle%20more%20primo%20permesso.pdf" TargetMode="External"/><Relationship Id="rId5" Type="http://schemas.openxmlformats.org/officeDocument/2006/relationships/hyperlink" Target="documenti%20per%20corso/INPS%20Mess.%207742%20del%2023.3.2007%20nelle%20more.doc" TargetMode="External"/><Relationship Id="rId10" Type="http://schemas.openxmlformats.org/officeDocument/2006/relationships/hyperlink" Target="documenti%20per%20corso/M_Trasporti%20circ.%2084647%20del%2014.9.2007%20patente%20nelle%20more%20ril-rinn..pdf" TargetMode="External"/><Relationship Id="rId4" Type="http://schemas.openxmlformats.org/officeDocument/2006/relationships/hyperlink" Target="documenti%20per%20corso/INPS%20Mess.%202226%20del%2029.01.2008%20nelle%20more%20rilascio-rinnovo.pdf" TargetMode="External"/><Relationship Id="rId9" Type="http://schemas.openxmlformats.org/officeDocument/2006/relationships/hyperlink" Target="documenti%20per%20corso/M_Salute%20Circ.%20del%2017-4-2007%20diritti%20sanitari%20nelle%20more%20ril-rinn%20ps.doc" TargetMode="Externa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hyperlink" Target="definitivo%20corso%20e%20altri%20corsi/documenti%20per%20corso/DPR%20179%20del%2014%20settembre%202011%20accordo%20di%20integrazione.pdf" TargetMode="External"/><Relationship Id="rId2" Type="http://schemas.openxmlformats.org/officeDocument/2006/relationships/hyperlink" Target="documenti%20per%20corso/Testo%20Unico%20Immigrazione%20ottobre%202012.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comuntari.pptx"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hyperlink" Target="definitivo%20corso%20e%20altri%20corsi/documenti%20per%20corso/DPR%20179%20del%2014%20settembre%202011%20accordo%20di%20integrazione.pdf" TargetMode="External"/><Relationship Id="rId1" Type="http://schemas.openxmlformats.org/officeDocument/2006/relationships/slideLayout" Target="../slideLayouts/slideLayout2.xml"/><Relationship Id="rId5" Type="http://schemas.openxmlformats.org/officeDocument/2006/relationships/image" Target="../media/image21.gif"/><Relationship Id="rId4" Type="http://schemas.openxmlformats.org/officeDocument/2006/relationships/hyperlink" Target="definitivo%20corso%20e%20altri%20corsi/documenti%20per%20corso/Circ.%20M.I.%20M.Coop%201542%20del%2002.03.12%20accordo%20integrazione.pdf"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definitivo%20corso%20e%20altri%20corsi/documenti%20per%20corso/Decreto%20M.Economia%206%20ottobre%202011%20contributo%20permesso.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documenti%20per%20corso/Testo%20Unico%20Immigrazione%20ottobre%202012.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documenti%20per%20corso/M_I_%20Direttiva%20Amato%205.8.06%20present.%20rinn.%20ps.%2060gg.scadenza.doc"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hyperlink" Target="documenti%20per%20corso/Testo%20Unico%20Immigrazione%20ottobre%202012.docx" TargetMode="Externa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documenti%20per%20corso/M_I_%20Circ.%202896%20del%2001.07.2008%20competenza%20inoltro%20domande%20convers.%20studio-lavoro.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8.emf"/></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documenti%20per%20corso/M_I_%20Circ.%2020.08.2007%20indisp.datore.doc" TargetMode="External"/><Relationship Id="rId4" Type="http://schemas.openxmlformats.org/officeDocument/2006/relationships/hyperlink" Target="documenti%20per%20corso/M_I_%20Circ.%202570%20del%207.7.2006%20subentro%20datore%20x%20decesso%20o%20cessata%20attivit&#224;.doc"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documenti%20per%20corso/INPS_Circ.%20n.%2020%20del%2017.2.2009%20nuovi%20adempimenti%20datori%20domestici.pdf"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hyperlink" Target="documenti%20per%20corso/INPS%20Mess.%208737%20del%2015.4.2008%20differim.data%20assunz.e%20contr.sogg..doc" TargetMode="External"/><Relationship Id="rId4" Type="http://schemas.openxmlformats.org/officeDocument/2006/relationships/hyperlink" Target="documenti%20per%20corso/Decreto%20interm.%2030.10.2007%20comunicazione%20obbligatoria.pdf"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documenti%20per%20corso/Decreto%20interm.%2030.10.2007%20comunicazione%20obbligatoria.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hyperlink" Target="documenti%20per%20corso/M_I_%20Circ.%20n.%202826%20del%206.5.2009%20ps%20attesa%20occupazione%20-%20durata.pdf"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documenti%20per%20corso/Testo%20Unico%20Immigrazione%20ottobre%202012.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documenti%20per%20corso/M_I_%20Circ.%202198%20del%2013.05.2008%20per%20procedura%20art.%20%2027.pdf"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documenti%20per%20corso/Testo%20Unico%20Immigrazione%20ottobre%202012.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documenti%20per%20corso/Testo%20Unico%20Immigrazione%20ottobre%202012.docx" TargetMode="External"/><Relationship Id="rId2" Type="http://schemas.openxmlformats.org/officeDocument/2006/relationships/hyperlink" Target="documenti%20per%20corso/M_I_%20Telegramma%20del%2021.2.2008%20rinnovo%20ps%20studio%20corso%20diverso%20-%20tirocinio.pdf"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documenti%20per%20corso/M_I_%20Circ.1280%20del%2011.03.2009%20titoli%20laurea%20che%20consentono%20conversione%20in%20lav.sub.pdf" TargetMode="External"/><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hyperlink" Target="documenti%20per%20corso/M_I_%20Circ.n.%205920%20del%2012-10-2009%20titoli%20laurea%20conversione%20studio-lavoro.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2.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hyperlink" Target="documenti%20per%20corso/Testo%20Unico%20Immigrazione%20ottobre%202012.docx" TargetMode="External"/><Relationship Id="rId7" Type="http://schemas.openxmlformats.org/officeDocument/2006/relationships/diagramLayout" Target="../diagrams/layout7.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Data" Target="../diagrams/data7.xml"/><Relationship Id="rId5" Type="http://schemas.openxmlformats.org/officeDocument/2006/relationships/hyperlink" Target="documenti%20per%20corso/Direttiva%20Europea%202003_86_CE%20del%2022.9.2003%20ricongiungimenti.doc" TargetMode="External"/><Relationship Id="rId10" Type="http://schemas.microsoft.com/office/2007/relationships/diagramDrawing" Target="../diagrams/drawing7.xml"/><Relationship Id="rId4" Type="http://schemas.openxmlformats.org/officeDocument/2006/relationships/hyperlink" Target="documenti%20per%20corso/Decreto%20Legislativo%20n.%20160%203%20ottobre%202008%20ricongiungimenti.doc" TargetMode="External"/><Relationship Id="rId9" Type="http://schemas.openxmlformats.org/officeDocument/2006/relationships/diagramColors" Target="../diagrams/colors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documenti%20per%20corso/M_I_%20Circ.%20677%20del%2020.02.2007%20ricong.idoneit&#224;%20allogg.minore%2014.pdf"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documenti%20per%20corso/M_I_%20Circ.%201575%20del%2004.04.08%20ricongiung.%20nuova%20procedura%20telematica.pdf"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documenti%20per%20corso/M_I_%20Circ.%201575%20del%2004.04.08%20ricongiung.%20nuova%20procedura%20telematica.pdf"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corso%20extracomunitari.ppt#-1,6,Diapositiva 6"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corso%20extracomunitari.ppt#-1,6,Diapositiva 6"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47.xml"/><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15.jpeg"/><Relationship Id="rId4" Type="http://schemas.openxmlformats.org/officeDocument/2006/relationships/image" Target="../media/image8.em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documenti%20per%20corso/M_I_%20Circ.%20Amato%2028%2003%202008%20minori%20e%20convers.ps%20famiglia%2018enni.doc"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hyperlink" Target="documenti%20per%20corso/Testo%20Unico%20Immigrazione%20ottobre%202012.docx" TargetMode="External"/></Relationships>
</file>

<file path=ppt/slides/_rels/slide6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hyperlink" Target="documenti%20per%20corso/M_I_%20Circ.%205987%20del%2024.9.2009%20conversione%20ps%20assistenza%20minori%20in%20famiglia.pdf" TargetMode="External"/><Relationship Id="rId4" Type="http://schemas.openxmlformats.org/officeDocument/2006/relationships/hyperlink" Target="documenti%20per%20corso/M_I_%20Circ.%20400%20del%205.2.2009%20conversione%20permesso%20cure%20mediche%20in%20famiglia.pdf"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Impostazioni%20locali/Temporary%20Internet%20Files/Content.IE5/5OXND6CN/documenti%20per%20corso/decreto%20M_%20Affari%20Esteri%2012.7.2000.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corso%20extracomunitari.ppt#-1,6,Diapositiva 6" TargetMode="External"/><Relationship Id="rId5" Type="http://schemas.openxmlformats.org/officeDocument/2006/relationships/slide" Target="slide48.xml"/><Relationship Id="rId4" Type="http://schemas.openxmlformats.org/officeDocument/2006/relationships/slide" Target="slide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documenti%20per%20corso/Testo%20Unico%20Immigrazione%20ottobre%202012.docx"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documenti%20per%20corso/Decreto%20Legislativo%20n.%203%20dell'8.1.2007%20CE-SLP.doc"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hyperlink" Target="documenti%20per%20corso/Direttiva%20Europea%202003-109-CE%20del%2025.11.2003%20Permesso%20sogg.%20CE-SLP.doc" TargetMode="Externa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documenti%20per%20corso/Tabella%20di%20sintesi%20sui%20visti-%20Min.%20Esteri.doc"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hyperlink" Target="http://testitaliano.interno.it/"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hyperlink" Target="documenti%20per%20corso/Sent.%20C.C.%20245_2011%20incostituzionale%20negare%20matrimonio%20irregolari.pdf" TargetMode="External"/><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hyperlink" Target="documenti%20per%20corso/M_I_%20Circ.%2019%20del%207.8.2009%20su%20l_94_2009%20anagrafe%20e%20stato%20civile.pdf" TargetMode="External"/></Relationships>
</file>

<file path=ppt/slides/_rels/slide93.xml.rels><?xml version="1.0" encoding="UTF-8" standalone="yes"?>
<Relationships xmlns="http://schemas.openxmlformats.org/package/2006/relationships"><Relationship Id="rId2" Type="http://schemas.openxmlformats.org/officeDocument/2006/relationships/hyperlink" Target="documenti%20per%20corso/Testo%20Unico%20Immigrazione%20ottobre%202012.docx" TargetMode="Externa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hyperlink" Target="documenti%20per%20corso/M_I_%20Circ.%205715%20del%2015.9.2009%20convers.%20ps%20famiglia%20art.%2019%20in%20ps%20lavoro.pdf"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documenti%20per%20corso/Decreto%20Legislativo%20n.%2030-2007%20aggiornato%20a%20novembre%202012.docx"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10"/>
          <p:cNvSpPr>
            <a:spLocks noGrp="1"/>
          </p:cNvSpPr>
          <p:nvPr>
            <p:ph type="sldNum" sz="quarter" idx="11"/>
          </p:nvPr>
        </p:nvSpPr>
        <p:spPr/>
        <p:txBody>
          <a:bodyPr/>
          <a:lstStyle/>
          <a:p>
            <a:pPr>
              <a:defRPr/>
            </a:pPr>
            <a:fld id="{2F63B812-166E-470A-BEEF-F120ABC6BE9F}" type="slidenum">
              <a:rPr lang="it-IT"/>
              <a:pPr>
                <a:defRPr/>
              </a:pPr>
              <a:t>1</a:t>
            </a:fld>
            <a:endParaRPr lang="it-IT"/>
          </a:p>
        </p:txBody>
      </p:sp>
      <p:sp>
        <p:nvSpPr>
          <p:cNvPr id="14338" name="CasellaDiTesto 4"/>
          <p:cNvSpPr txBox="1">
            <a:spLocks noChangeArrowheads="1"/>
          </p:cNvSpPr>
          <p:nvPr/>
        </p:nvSpPr>
        <p:spPr bwMode="auto">
          <a:xfrm>
            <a:off x="2339975" y="3068638"/>
            <a:ext cx="4464050" cy="641350"/>
          </a:xfrm>
          <a:prstGeom prst="rect">
            <a:avLst/>
          </a:prstGeom>
          <a:noFill/>
          <a:ln w="9525">
            <a:noFill/>
            <a:miter lim="800000"/>
            <a:headEnd/>
            <a:tailEnd/>
          </a:ln>
        </p:spPr>
        <p:txBody>
          <a:bodyPr>
            <a:spAutoFit/>
          </a:bodyPr>
          <a:lstStyle/>
          <a:p>
            <a:pPr algn="ctr"/>
            <a:r>
              <a:rPr lang="it-IT"/>
              <a:t>CITTADINI EXTRACOMUNITARI</a:t>
            </a:r>
          </a:p>
          <a:p>
            <a:pPr algn="ctr"/>
            <a:r>
              <a:rPr lang="it-IT"/>
              <a:t>slides aggiornate al 30.03.2013</a:t>
            </a:r>
          </a:p>
        </p:txBody>
      </p:sp>
      <p:pic>
        <p:nvPicPr>
          <p:cNvPr id="14339" name="Picture 6" descr="http://www.inca.lombardia.it/consulenza/immagini/incalogo.gif"/>
          <p:cNvPicPr>
            <a:picLocks noChangeAspect="1" noChangeArrowheads="1"/>
          </p:cNvPicPr>
          <p:nvPr/>
        </p:nvPicPr>
        <p:blipFill>
          <a:blip r:embed="rId3"/>
          <a:srcRect/>
          <a:stretch>
            <a:fillRect/>
          </a:stretch>
        </p:blipFill>
        <p:spPr bwMode="auto">
          <a:xfrm>
            <a:off x="3929063" y="4214813"/>
            <a:ext cx="1371600" cy="1390650"/>
          </a:xfrm>
          <a:prstGeom prst="rect">
            <a:avLst/>
          </a:prstGeom>
          <a:noFill/>
          <a:ln w="9525">
            <a:noFill/>
            <a:miter lim="800000"/>
            <a:headEnd/>
            <a:tailEnd/>
          </a:ln>
        </p:spPr>
      </p:pic>
      <p:sp>
        <p:nvSpPr>
          <p:cNvPr id="10249" name="Rectangle 9"/>
          <p:cNvSpPr>
            <a:spLocks/>
          </p:cNvSpPr>
          <p:nvPr/>
        </p:nvSpPr>
        <p:spPr bwMode="auto">
          <a:xfrm>
            <a:off x="468313" y="404813"/>
            <a:ext cx="8229600" cy="1143000"/>
          </a:xfrm>
          <a:prstGeom prst="rect">
            <a:avLst/>
          </a:prstGeom>
          <a:gradFill rotWithShape="1">
            <a:gsLst>
              <a:gs pos="0">
                <a:schemeClr val="accent1">
                  <a:alpha val="0"/>
                </a:schemeClr>
              </a:gs>
              <a:gs pos="100000">
                <a:schemeClr val="accent1">
                  <a:gamma/>
                  <a:shade val="46275"/>
                  <a:invGamma/>
                  <a:alpha val="0"/>
                </a:schemeClr>
              </a:gs>
            </a:gsLst>
            <a:lin ang="5400000" scaled="1"/>
          </a:gradFill>
          <a:ln w="9525">
            <a:noFill/>
            <a:miter lim="800000"/>
            <a:headEnd/>
            <a:tailEnd/>
          </a:ln>
        </p:spPr>
        <p:txBody>
          <a:bodyPr anchor="b"/>
          <a:lstStyle/>
          <a:p>
            <a:pPr algn="r">
              <a:defRPr/>
            </a:pPr>
            <a:r>
              <a:rPr lang="it-IT" sz="4600">
                <a:solidFill>
                  <a:srgbClr val="BB9803"/>
                </a:solidFill>
                <a:latin typeface="Rockwell" pitchFamily="18" charset="0"/>
              </a:rPr>
              <a:t>proviamo</a:t>
            </a:r>
          </a:p>
        </p:txBody>
      </p:sp>
      <p:sp>
        <p:nvSpPr>
          <p:cNvPr id="10250" name="Rectangle 10"/>
          <p:cNvSpPr>
            <a:spLocks noGrp="1"/>
          </p:cNvSpPr>
          <p:nvPr>
            <p:ph type="title" idx="4294967295"/>
          </p:nvPr>
        </p:nvSpPr>
        <p:spPr bwMode="auto">
          <a:xfrm>
            <a:off x="468313" y="620713"/>
            <a:ext cx="8229600" cy="1143000"/>
          </a:xfrm>
        </p:spPr>
        <p:txBody>
          <a:bodyPr vert="horz" wrap="square" lIns="91440" tIns="45720" bIns="45720" numCol="1" anchorCtr="0" compatLnSpc="1">
            <a:prstTxWarp prst="textNoShape">
              <a:avLst/>
            </a:prstTxWarp>
            <a:normAutofit fontScale="90000"/>
          </a:bodyPr>
          <a:lstStyle/>
          <a:p>
            <a:pPr eaLnBrk="1" hangingPunct="1">
              <a:defRPr/>
            </a:pPr>
            <a:r>
              <a:rPr lang="it-IT" dirty="0" smtClean="0">
                <a:effectLst/>
                <a:latin typeface="Rockwell" pitchFamily="18" charset="0"/>
              </a:rPr>
              <a:t>Inca senza frontiere per gli immigrati extracomunitari</a:t>
            </a:r>
          </a:p>
        </p:txBody>
      </p:sp>
      <p:pic>
        <p:nvPicPr>
          <p:cNvPr id="2" name="Titolo 1"/>
          <p:cNvPicPr>
            <a:picLocks noGrp="1" noChangeArrowheads="1"/>
          </p:cNvPicPr>
          <p:nvPr>
            <p:ph type="title"/>
          </p:nvPr>
        </p:nvPicPr>
        <p:blipFill>
          <a:blip r:embed="rId4"/>
          <a:srcRect/>
          <a:stretch>
            <a:fillRect/>
          </a:stretch>
        </p:blipFill>
        <p:spPr bwMode="auto">
          <a:xfrm>
            <a:off x="971550" y="404813"/>
            <a:ext cx="7848600" cy="1590675"/>
          </a:xfrm>
          <a:solidFill>
            <a:srgbClr val="C1A41D"/>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9" presetClass="entr" presetSubtype="10" fill="hold" nodeType="withEffect">
                                  <p:stCondLst>
                                    <p:cond delay="0"/>
                                  </p:stCondLst>
                                  <p:childTnLst>
                                    <p:set>
                                      <p:cBhvr>
                                        <p:cTn id="9" dur="1" fill="hold">
                                          <p:stCondLst>
                                            <p:cond delay="0"/>
                                          </p:stCondLst>
                                        </p:cTn>
                                        <p:tgtEl>
                                          <p:spTgt spid="14339"/>
                                        </p:tgtEl>
                                        <p:attrNameLst>
                                          <p:attrName>style.visibility</p:attrName>
                                        </p:attrNameLst>
                                      </p:cBhvr>
                                      <p:to>
                                        <p:strVal val="visible"/>
                                      </p:to>
                                    </p:set>
                                    <p:anim calcmode="lin" valueType="num">
                                      <p:cBhvr>
                                        <p:cTn id="10" dur="5000" fill="hold"/>
                                        <p:tgtEl>
                                          <p:spTgt spid="14339"/>
                                        </p:tgtEl>
                                        <p:attrNameLst>
                                          <p:attrName>ppt_w</p:attrName>
                                        </p:attrNameLst>
                                      </p:cBhvr>
                                      <p:tavLst>
                                        <p:tav tm="0" fmla="#ppt_w*sin(2.5*pi*$)">
                                          <p:val>
                                            <p:fltVal val="0"/>
                                          </p:val>
                                        </p:tav>
                                        <p:tav tm="100000">
                                          <p:val>
                                            <p:fltVal val="1"/>
                                          </p:val>
                                        </p:tav>
                                      </p:tavLst>
                                    </p:anim>
                                    <p:anim calcmode="lin" valueType="num">
                                      <p:cBhvr>
                                        <p:cTn id="11" dur="5000" fill="hold"/>
                                        <p:tgtEl>
                                          <p:spTgt spid="14339"/>
                                        </p:tgtEl>
                                        <p:attrNameLst>
                                          <p:attrName>ppt_h</p:attrName>
                                        </p:attrNameLst>
                                      </p:cBhvr>
                                      <p:tavLst>
                                        <p:tav tm="0">
                                          <p:val>
                                            <p:strVal val="#ppt_h"/>
                                          </p:val>
                                        </p:tav>
                                        <p:tav tm="100000">
                                          <p:val>
                                            <p:strVal val="#ppt_h"/>
                                          </p:val>
                                        </p:tav>
                                      </p:tavLst>
                                    </p:anim>
                                  </p:childTnLst>
                                </p:cTn>
                              </p:par>
                            </p:childTnLst>
                          </p:cTn>
                        </p:par>
                        <p:par>
                          <p:cTn id="12" fill="hold">
                            <p:stCondLst>
                              <p:cond delay="5000"/>
                            </p:stCondLst>
                            <p:childTnLst>
                              <p:par>
                                <p:cTn id="13" presetID="23" presetClass="entr" presetSubtype="16" fill="hold" grpId="0" nodeType="afterEffect">
                                  <p:stCondLst>
                                    <p:cond delay="0"/>
                                  </p:stCondLst>
                                  <p:childTnLst>
                                    <p:set>
                                      <p:cBhvr>
                                        <p:cTn id="14" dur="1" fill="hold">
                                          <p:stCondLst>
                                            <p:cond delay="0"/>
                                          </p:stCondLst>
                                        </p:cTn>
                                        <p:tgtEl>
                                          <p:spTgt spid="14338"/>
                                        </p:tgtEl>
                                        <p:attrNameLst>
                                          <p:attrName>style.visibility</p:attrName>
                                        </p:attrNameLst>
                                      </p:cBhvr>
                                      <p:to>
                                        <p:strVal val="visible"/>
                                      </p:to>
                                    </p:set>
                                    <p:anim calcmode="lin" valueType="num">
                                      <p:cBhvr>
                                        <p:cTn id="15" dur="1000" fill="hold"/>
                                        <p:tgtEl>
                                          <p:spTgt spid="14338"/>
                                        </p:tgtEl>
                                        <p:attrNameLst>
                                          <p:attrName>ppt_w</p:attrName>
                                        </p:attrNameLst>
                                      </p:cBhvr>
                                      <p:tavLst>
                                        <p:tav tm="0">
                                          <p:val>
                                            <p:fltVal val="0"/>
                                          </p:val>
                                        </p:tav>
                                        <p:tav tm="100000">
                                          <p:val>
                                            <p:strVal val="#ppt_w"/>
                                          </p:val>
                                        </p:tav>
                                      </p:tavLst>
                                    </p:anim>
                                    <p:anim calcmode="lin" valueType="num">
                                      <p:cBhvr>
                                        <p:cTn id="16" dur="1000" fill="hold"/>
                                        <p:tgtEl>
                                          <p:spTgt spid="143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egnaposto numero diapositiva 5"/>
          <p:cNvSpPr>
            <a:spLocks noGrp="1"/>
          </p:cNvSpPr>
          <p:nvPr>
            <p:ph type="sldNum" sz="quarter" idx="12"/>
          </p:nvPr>
        </p:nvSpPr>
        <p:spPr/>
        <p:txBody>
          <a:bodyPr/>
          <a:lstStyle/>
          <a:p>
            <a:pPr>
              <a:defRPr/>
            </a:pPr>
            <a:fld id="{2F0F6A99-2CBC-4940-8AD7-1EE21FF2FD37}" type="slidenum">
              <a:rPr lang="it-IT"/>
              <a:pPr>
                <a:defRPr/>
              </a:pPr>
              <a:t>10</a:t>
            </a:fld>
            <a:endParaRPr lang="it-IT"/>
          </a:p>
        </p:txBody>
      </p:sp>
      <p:sp>
        <p:nvSpPr>
          <p:cNvPr id="223414" name="Rectangle 182"/>
          <p:cNvSpPr>
            <a:spLocks noGrp="1"/>
          </p:cNvSpPr>
          <p:nvPr>
            <p:ph type="title" idx="4294967295"/>
          </p:nvPr>
        </p:nvSpPr>
        <p:spPr bwMode="auto"/>
        <p:txBody>
          <a:bodyPr vert="horz" wrap="square" lIns="91440" tIns="45720" bIns="45720" numCol="1" anchorCtr="0" compatLnSpc="1">
            <a:prstTxWarp prst="textNoShape">
              <a:avLst/>
            </a:prstTxWarp>
          </a:bodyPr>
          <a:lstStyle/>
          <a:p>
            <a:pPr eaLnBrk="1" hangingPunct="1">
              <a:defRPr/>
            </a:pPr>
            <a:r>
              <a:rPr lang="it-IT" sz="1000" dirty="0" smtClean="0">
                <a:effectLst/>
                <a:latin typeface="Rockwell" pitchFamily="18" charset="0"/>
              </a:rPr>
              <a:t>La permanenza per oltre 3 mesi: le tipologie di permesso e la presentazione della domanda</a:t>
            </a:r>
          </a:p>
        </p:txBody>
      </p:sp>
      <p:graphicFrame>
        <p:nvGraphicFramePr>
          <p:cNvPr id="24647" name="Group 71"/>
          <p:cNvGraphicFramePr>
            <a:graphicFrameLocks noGrp="1"/>
          </p:cNvGraphicFramePr>
          <p:nvPr>
            <p:ph sz="half" idx="4294967295"/>
          </p:nvPr>
        </p:nvGraphicFramePr>
        <p:xfrm>
          <a:off x="250825" y="1066800"/>
          <a:ext cx="8648700" cy="5175250"/>
        </p:xfrm>
        <a:graphic>
          <a:graphicData uri="http://schemas.openxmlformats.org/drawingml/2006/table">
            <a:tbl>
              <a:tblPr/>
              <a:tblGrid>
                <a:gridCol w="4470400"/>
                <a:gridCol w="2062163"/>
                <a:gridCol w="2116137"/>
              </a:tblGrid>
              <a:tr h="5032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FFFFFF"/>
                          </a:solidFill>
                          <a:effectLst/>
                          <a:latin typeface="Verdana" pitchFamily="34" charset="0"/>
                          <a:cs typeface="Arial" charset="0"/>
                        </a:rPr>
                        <a:t>I permessi</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rgbClr val="4C771F"/>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FFFFFF"/>
                          </a:solidFill>
                          <a:effectLst/>
                          <a:latin typeface="Verdana" pitchFamily="34" charset="0"/>
                          <a:cs typeface="Arial" charset="0"/>
                        </a:rPr>
                        <a:t>Presentazione prima domanda</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rgbClr val="4C771F"/>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FFFFFF"/>
                          </a:solidFill>
                          <a:effectLst/>
                          <a:latin typeface="Verdana" pitchFamily="34" charset="0"/>
                          <a:cs typeface="Arial" charset="0"/>
                        </a:rPr>
                        <a:t>Presentazione rinnovo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rgbClr val="4C771F"/>
                        </a:gs>
                      </a:gsLst>
                      <a:lin ang="0" scaled="1"/>
                    </a:gra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Affidamento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33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Attesa riacquisto cittadinanza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Rifugiato, Apolide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QUESTURA</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33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Missione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Motivi religiosi</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33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Residenza elettiva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Studio (superiore a 3 mesi)</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Tirocinio, formazione prof.le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33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Lavoro/attesa occupazione  e Famiglia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SUI/POSTE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Cure mediche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QUESTURA</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QUESTURA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33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Gara sportiva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QUESTURA</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QUESTURA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Protezione sussidiaria, motivi umanitari, giustizia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QUESTURA</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QUESTURA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33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Premesso soggiorno CE-SLP (ex Carta soggiorno)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DBDB8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CACA79"/>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BABA70"/>
                        </a:gs>
                      </a:gsLst>
                      <a:lin ang="0" scaled="1"/>
                    </a:gra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Nulla osta lavoro e ricongiungimento familiare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A5D3D2"/>
                        </a:gs>
                        <a:gs pos="100000">
                          <a:srgbClr val="73939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Verdana" pitchFamily="34" charset="0"/>
                          <a:cs typeface="Arial" charset="0"/>
                        </a:rPr>
                        <a:t>INCA/SUI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A5D3D2"/>
                        </a:gs>
                        <a:gs pos="100000">
                          <a:srgbClr val="739393"/>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endParaRPr kumimoji="0" lang="it-IT" sz="1200" b="1" i="0" u="none" strike="noStrike" cap="none" normalizeH="0" baseline="0" smtClean="0">
                        <a:ln>
                          <a:noFill/>
                        </a:ln>
                        <a:solidFill>
                          <a:schemeClr val="tx1"/>
                        </a:solidFill>
                        <a:effectLst/>
                        <a:latin typeface="Verdana" pitchFamily="34" charset="0"/>
                        <a:cs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A5D3D2"/>
                        </a:gs>
                        <a:gs pos="100000">
                          <a:srgbClr val="739393"/>
                        </a:gs>
                      </a:gsLst>
                      <a:lin ang="0" scaled="1"/>
                    </a:gradFill>
                  </a:tcPr>
                </a:tc>
              </a:tr>
            </a:tbl>
          </a:graphicData>
        </a:graphic>
      </p:graphicFrame>
      <p:sp>
        <p:nvSpPr>
          <p:cNvPr id="28741" name="Rectangle 188"/>
          <p:cNvSpPr>
            <a:spLocks/>
          </p:cNvSpPr>
          <p:nvPr/>
        </p:nvSpPr>
        <p:spPr bwMode="auto">
          <a:xfrm>
            <a:off x="673100" y="188913"/>
            <a:ext cx="8229600" cy="647700"/>
          </a:xfrm>
          <a:prstGeom prst="rect">
            <a:avLst/>
          </a:prstGeom>
          <a:noFill/>
          <a:ln w="9525">
            <a:noFill/>
            <a:miter lim="800000"/>
            <a:headEnd/>
            <a:tailEnd/>
          </a:ln>
        </p:spPr>
        <p:txBody>
          <a:bodyPr anchor="b"/>
          <a:lstStyle/>
          <a:p>
            <a:pPr marL="53975" indent="-53975" algn="r"/>
            <a:r>
              <a:rPr lang="it-IT" sz="3200" b="1">
                <a:solidFill>
                  <a:srgbClr val="6AFC00"/>
                </a:solidFill>
                <a:latin typeface="Calibri" pitchFamily="34" charset="0"/>
              </a:rPr>
              <a:t>La permanenza per oltre 3 mesi</a:t>
            </a:r>
            <a:endParaRPr lang="it-IT" sz="3600" b="1">
              <a:solidFill>
                <a:srgbClr val="6AFC00"/>
              </a:solidFill>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a:defRPr/>
            </a:pPr>
            <a:r>
              <a:rPr lang="it-IT" sz="1000" smtClean="0">
                <a:effectLst/>
              </a:rPr>
              <a:t>Le tipologie di permesso di soggiorno: la competenza per rilasci e rinnovi</a:t>
            </a:r>
          </a:p>
        </p:txBody>
      </p:sp>
      <p:graphicFrame>
        <p:nvGraphicFramePr>
          <p:cNvPr id="393219" name="Group 3"/>
          <p:cNvGraphicFramePr>
            <a:graphicFrameLocks noGrp="1"/>
          </p:cNvGraphicFramePr>
          <p:nvPr>
            <p:ph sz="half" idx="4294967295"/>
          </p:nvPr>
        </p:nvGraphicFramePr>
        <p:xfrm>
          <a:off x="250825" y="981075"/>
          <a:ext cx="8569325" cy="5949950"/>
        </p:xfrm>
        <a:graphic>
          <a:graphicData uri="http://schemas.openxmlformats.org/drawingml/2006/table">
            <a:tbl>
              <a:tblPr/>
              <a:tblGrid>
                <a:gridCol w="4392613"/>
                <a:gridCol w="2062162"/>
                <a:gridCol w="2114550"/>
              </a:tblGrid>
              <a:tr h="70802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600" b="1" i="0" u="none" strike="noStrike" cap="none" normalizeH="0" baseline="0" smtClean="0">
                          <a:ln>
                            <a:noFill/>
                          </a:ln>
                          <a:solidFill>
                            <a:srgbClr val="FFFFFF"/>
                          </a:solidFill>
                          <a:effectLst/>
                          <a:latin typeface="Arial" charset="0"/>
                        </a:rPr>
                        <a:t>I permessi</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chemeClr val="tx2">
                            <a:gamma/>
                            <a:shade val="69804"/>
                            <a:invGamma/>
                          </a:scheme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600" b="1" i="0" u="none" strike="noStrike" cap="none" normalizeH="0" baseline="0" smtClean="0">
                          <a:ln>
                            <a:noFill/>
                          </a:ln>
                          <a:solidFill>
                            <a:srgbClr val="FFFFFF"/>
                          </a:solidFill>
                          <a:effectLst/>
                          <a:latin typeface="Arial" charset="0"/>
                        </a:rPr>
                        <a:t>Presentazione prima domanda</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chemeClr val="tx2">
                            <a:gamma/>
                            <a:shade val="69804"/>
                            <a:invGamma/>
                          </a:scheme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600" b="1" i="0" u="none" strike="noStrike" cap="none" normalizeH="0" baseline="0" smtClean="0">
                          <a:ln>
                            <a:noFill/>
                          </a:ln>
                          <a:solidFill>
                            <a:srgbClr val="FFFFFF"/>
                          </a:solidFill>
                          <a:effectLst/>
                          <a:latin typeface="Arial" charset="0"/>
                        </a:rPr>
                        <a:t>Presentazione rinnovo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chemeClr val="tx2">
                            <a:gamma/>
                            <a:shade val="69804"/>
                            <a:invGamma/>
                          </a:schemeClr>
                        </a:gs>
                      </a:gsLst>
                      <a:lin ang="0" scaled="1"/>
                    </a:gradFill>
                  </a:tcPr>
                </a:tc>
              </a:tr>
              <a:tr h="30003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Arial" charset="0"/>
                        </a:rPr>
                        <a:t>Nulla osta lavoro  (flussi e sanatoria)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Arial" charset="0"/>
                        </a:rPr>
                        <a:t>INCA/SUI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718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Arial" charset="0"/>
                        </a:rPr>
                        <a:t>Nulla osta  Ricongiungimento familiare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Arial" charset="0"/>
                        </a:rPr>
                        <a:t>INCA/SUI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5600">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Arial" charset="0"/>
                        </a:rPr>
                        <a:t>Coesione con extracomunitario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Arial" charset="0"/>
                        </a:rPr>
                        <a:t>INCA /Portale Poste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5600">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Arial" charset="0"/>
                        </a:rPr>
                        <a:t>Coesione familiare con cittadino italiano/comunitario</a:t>
                      </a:r>
                    </a:p>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Arial" charset="0"/>
                        </a:rPr>
                        <a:t>QUESTURA</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Arial" charset="0"/>
                        </a:rPr>
                        <a:t>QUESTURA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5600">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718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4013">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5600">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718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4013">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5718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3178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3337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3178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A5D3D2"/>
                        </a:gs>
                        <a:gs pos="100000">
                          <a:srgbClr val="A5D3D2">
                            <a:gamma/>
                            <a:shade val="69804"/>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A5D3D2"/>
                        </a:gs>
                        <a:gs pos="100000">
                          <a:srgbClr val="A5D3D2">
                            <a:gamma/>
                            <a:shade val="69804"/>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endParaRPr kumimoji="0" lang="it-IT" sz="1400" b="1" i="0" u="none" strike="noStrike" cap="none" normalizeH="0" baseline="0" smtClean="0">
                        <a:ln>
                          <a:noFill/>
                        </a:ln>
                        <a:solidFill>
                          <a:schemeClr val="tx1"/>
                        </a:solidFill>
                        <a:effectLst/>
                        <a:latin typeface="Arial"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A5D3D2"/>
                        </a:gs>
                        <a:gs pos="100000">
                          <a:srgbClr val="A5D3D2">
                            <a:gamma/>
                            <a:shade val="69804"/>
                            <a:invGamma/>
                          </a:srgbClr>
                        </a:gs>
                      </a:gsLst>
                      <a:lin ang="0" scaled="1"/>
                    </a:gradFill>
                  </a:tcPr>
                </a:tc>
              </a:tr>
            </a:tbl>
          </a:graphicData>
        </a:graphic>
      </p:graphicFrame>
      <p:pic>
        <p:nvPicPr>
          <p:cNvPr id="30788" name="Titolo 2"/>
          <p:cNvPicPr>
            <a:picLocks noChangeArrowheads="1"/>
          </p:cNvPicPr>
          <p:nvPr>
            <p:ph sz="half" idx="4294967295"/>
          </p:nvPr>
        </p:nvPicPr>
        <p:blipFill>
          <a:blip r:embed="rId3"/>
          <a:srcRect/>
          <a:stretch>
            <a:fillRect/>
          </a:stretch>
        </p:blipFill>
        <p:spPr>
          <a:xfrm>
            <a:off x="539750" y="0"/>
            <a:ext cx="7848600" cy="93662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5"/>
          <p:cNvSpPr>
            <a:spLocks noGrp="1"/>
          </p:cNvSpPr>
          <p:nvPr>
            <p:ph type="sldNum" sz="quarter" idx="12"/>
          </p:nvPr>
        </p:nvSpPr>
        <p:spPr/>
        <p:txBody>
          <a:bodyPr/>
          <a:lstStyle/>
          <a:p>
            <a:pPr>
              <a:defRPr/>
            </a:pPr>
            <a:fld id="{35B7940D-ECDC-445D-A409-C5ED0BD927F8}" type="slidenum">
              <a:rPr lang="it-IT"/>
              <a:pPr>
                <a:defRPr/>
              </a:pPr>
              <a:t>12</a:t>
            </a:fld>
            <a:endParaRPr lang="it-IT"/>
          </a:p>
        </p:txBody>
      </p:sp>
      <p:sp>
        <p:nvSpPr>
          <p:cNvPr id="232452" name="Rectangle 4"/>
          <p:cNvSpPr>
            <a:spLocks noChangeArrowheads="1"/>
          </p:cNvSpPr>
          <p:nvPr/>
        </p:nvSpPr>
        <p:spPr bwMode="auto">
          <a:xfrm>
            <a:off x="395288" y="1125538"/>
            <a:ext cx="8424862" cy="717550"/>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lgn="ctr">
              <a:defRPr/>
            </a:pPr>
            <a:r>
              <a:rPr lang="it-IT" sz="1400" b="1" dirty="0">
                <a:solidFill>
                  <a:schemeClr val="accent6">
                    <a:lumMod val="60000"/>
                    <a:lumOff val="40000"/>
                  </a:schemeClr>
                </a:solidFill>
                <a:latin typeface="Calibri" pitchFamily="34" charset="0"/>
              </a:rPr>
              <a:t>Da dicembre 2006 viene rilasciato agli immigrati il PSE (Permesso di Soggiorno Elettronico) in </a:t>
            </a:r>
          </a:p>
          <a:p>
            <a:pPr algn="ctr">
              <a:defRPr/>
            </a:pPr>
            <a:r>
              <a:rPr lang="it-IT" sz="1400" b="1" dirty="0">
                <a:solidFill>
                  <a:schemeClr val="accent6">
                    <a:lumMod val="60000"/>
                    <a:lumOff val="40000"/>
                  </a:schemeClr>
                </a:solidFill>
                <a:latin typeface="Calibri" pitchFamily="34" charset="0"/>
              </a:rPr>
              <a:t>conformità alle norme dell’Unione Europea, che stabiliscono un modello unificato</a:t>
            </a:r>
            <a:r>
              <a:rPr lang="it-IT" sz="1400" dirty="0">
                <a:solidFill>
                  <a:schemeClr val="accent6">
                    <a:lumMod val="60000"/>
                    <a:lumOff val="40000"/>
                  </a:schemeClr>
                </a:solidFill>
                <a:latin typeface="Calibri" pitchFamily="34" charset="0"/>
              </a:rPr>
              <a:t> </a:t>
            </a:r>
          </a:p>
          <a:p>
            <a:pPr algn="ctr">
              <a:defRPr/>
            </a:pPr>
            <a:r>
              <a:rPr lang="it-IT" sz="1400" dirty="0">
                <a:solidFill>
                  <a:schemeClr val="accent6">
                    <a:lumMod val="60000"/>
                    <a:lumOff val="40000"/>
                  </a:schemeClr>
                </a:solidFill>
                <a:latin typeface="Calibri" pitchFamily="34" charset="0"/>
              </a:rPr>
              <a:t>(Reg. CE 1030/2002, modificato dal </a:t>
            </a:r>
            <a:r>
              <a:rPr lang="it-IT" sz="1400" dirty="0">
                <a:solidFill>
                  <a:schemeClr val="accent6">
                    <a:lumMod val="60000"/>
                    <a:lumOff val="40000"/>
                  </a:schemeClr>
                </a:solidFill>
                <a:latin typeface="Calibri" pitchFamily="34" charset="0"/>
                <a:hlinkClick r:id="rId3" action="ppaction://hlinkfile"/>
              </a:rPr>
              <a:t>Reg. CE 380/2008</a:t>
            </a:r>
            <a:r>
              <a:rPr lang="it-IT" sz="1400" dirty="0">
                <a:solidFill>
                  <a:schemeClr val="accent6">
                    <a:lumMod val="60000"/>
                    <a:lumOff val="40000"/>
                  </a:schemeClr>
                </a:solidFill>
                <a:latin typeface="Calibri" pitchFamily="34" charset="0"/>
              </a:rPr>
              <a:t>)</a:t>
            </a:r>
          </a:p>
        </p:txBody>
      </p:sp>
      <p:sp>
        <p:nvSpPr>
          <p:cNvPr id="232453" name="Rectangle 5"/>
          <p:cNvSpPr>
            <a:spLocks noChangeArrowheads="1"/>
          </p:cNvSpPr>
          <p:nvPr/>
        </p:nvSpPr>
        <p:spPr bwMode="auto">
          <a:xfrm>
            <a:off x="468313" y="2060575"/>
            <a:ext cx="8424862" cy="503238"/>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b="1">
                <a:solidFill>
                  <a:srgbClr val="000099"/>
                </a:solidFill>
                <a:latin typeface="Calibri" pitchFamily="34" charset="0"/>
              </a:rPr>
              <a:t>Dati anagrafici e Fotografia</a:t>
            </a:r>
            <a:endParaRPr lang="it-IT">
              <a:solidFill>
                <a:srgbClr val="000099"/>
              </a:solidFill>
              <a:latin typeface="Calibri" pitchFamily="34" charset="0"/>
            </a:endParaRPr>
          </a:p>
        </p:txBody>
      </p:sp>
      <p:sp>
        <p:nvSpPr>
          <p:cNvPr id="232454" name="Rectangle 6"/>
          <p:cNvSpPr>
            <a:spLocks noChangeArrowheads="1"/>
          </p:cNvSpPr>
          <p:nvPr/>
        </p:nvSpPr>
        <p:spPr bwMode="auto">
          <a:xfrm>
            <a:off x="468313" y="2708275"/>
            <a:ext cx="8424862" cy="431800"/>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b="1" dirty="0">
                <a:solidFill>
                  <a:srgbClr val="000099"/>
                </a:solidFill>
                <a:latin typeface="Calibri" pitchFamily="34" charset="0"/>
              </a:rPr>
              <a:t>Numero, data di rilascio e scadenza del permesso</a:t>
            </a:r>
            <a:endParaRPr lang="it-IT" dirty="0">
              <a:latin typeface="Calibri" pitchFamily="34" charset="0"/>
            </a:endParaRPr>
          </a:p>
        </p:txBody>
      </p:sp>
      <p:sp>
        <p:nvSpPr>
          <p:cNvPr id="232455" name="Rectangle 7"/>
          <p:cNvSpPr>
            <a:spLocks noChangeArrowheads="1"/>
          </p:cNvSpPr>
          <p:nvPr/>
        </p:nvSpPr>
        <p:spPr bwMode="auto">
          <a:xfrm>
            <a:off x="468313" y="4581525"/>
            <a:ext cx="8424862" cy="431800"/>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b="1" dirty="0">
                <a:solidFill>
                  <a:schemeClr val="accent6">
                    <a:lumMod val="60000"/>
                    <a:lumOff val="40000"/>
                  </a:schemeClr>
                </a:solidFill>
                <a:latin typeface="Calibri" pitchFamily="34" charset="0"/>
              </a:rPr>
              <a:t>Residenza in Italia (aggiornamento)</a:t>
            </a:r>
            <a:endParaRPr lang="it-IT" dirty="0">
              <a:solidFill>
                <a:schemeClr val="accent6">
                  <a:lumMod val="60000"/>
                  <a:lumOff val="40000"/>
                </a:schemeClr>
              </a:solidFill>
              <a:latin typeface="Calibri" pitchFamily="34" charset="0"/>
            </a:endParaRPr>
          </a:p>
        </p:txBody>
      </p:sp>
      <p:sp>
        <p:nvSpPr>
          <p:cNvPr id="232456" name="Rectangle 8"/>
          <p:cNvSpPr>
            <a:spLocks noChangeArrowheads="1"/>
          </p:cNvSpPr>
          <p:nvPr/>
        </p:nvSpPr>
        <p:spPr bwMode="auto">
          <a:xfrm>
            <a:off x="468313" y="5157788"/>
            <a:ext cx="8424862" cy="360362"/>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sz="1600" b="1" dirty="0">
                <a:solidFill>
                  <a:schemeClr val="accent6">
                    <a:lumMod val="60000"/>
                    <a:lumOff val="40000"/>
                  </a:schemeClr>
                </a:solidFill>
                <a:latin typeface="Calibri" pitchFamily="34" charset="0"/>
              </a:rPr>
              <a:t>Dati del passaporto (aggiornamento)</a:t>
            </a:r>
            <a:endParaRPr lang="it-IT" sz="1600" dirty="0">
              <a:solidFill>
                <a:schemeClr val="accent6">
                  <a:lumMod val="60000"/>
                  <a:lumOff val="40000"/>
                </a:schemeClr>
              </a:solidFill>
              <a:latin typeface="Calibri" pitchFamily="34" charset="0"/>
            </a:endParaRPr>
          </a:p>
        </p:txBody>
      </p:sp>
      <p:sp>
        <p:nvSpPr>
          <p:cNvPr id="232457" name="Rectangle 9"/>
          <p:cNvSpPr>
            <a:spLocks noChangeArrowheads="1"/>
          </p:cNvSpPr>
          <p:nvPr/>
        </p:nvSpPr>
        <p:spPr bwMode="auto">
          <a:xfrm>
            <a:off x="468313" y="3933825"/>
            <a:ext cx="8424862" cy="503238"/>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sz="1600" b="1" dirty="0">
                <a:solidFill>
                  <a:srgbClr val="000099"/>
                </a:solidFill>
                <a:latin typeface="Calibri" pitchFamily="34" charset="0"/>
              </a:rPr>
              <a:t>Dati dei figli minori di 14 anni  (aggiornamento) – permesso plastificato per minori. </a:t>
            </a:r>
          </a:p>
          <a:p>
            <a:pPr>
              <a:defRPr/>
            </a:pPr>
            <a:r>
              <a:rPr lang="it-IT" sz="1600" b="1" dirty="0">
                <a:solidFill>
                  <a:srgbClr val="000099"/>
                </a:solidFill>
                <a:latin typeface="Calibri" pitchFamily="34" charset="0"/>
              </a:rPr>
              <a:t>Inserimento figli nati nelle more della produzione del PSE </a:t>
            </a:r>
            <a:r>
              <a:rPr lang="it-IT" sz="1200" dirty="0">
                <a:solidFill>
                  <a:srgbClr val="000099"/>
                </a:solidFill>
                <a:latin typeface="Calibri" pitchFamily="34" charset="0"/>
              </a:rPr>
              <a:t>(</a:t>
            </a:r>
            <a:r>
              <a:rPr lang="it-IT" sz="1200" dirty="0">
                <a:solidFill>
                  <a:srgbClr val="000099"/>
                </a:solidFill>
                <a:latin typeface="Calibri" pitchFamily="34" charset="0"/>
                <a:hlinkClick r:id="rId4" action="ppaction://hlinkfile"/>
              </a:rPr>
              <a:t>Circ. M.I. 2653 del 3.7.2008</a:t>
            </a:r>
            <a:r>
              <a:rPr lang="it-IT" sz="1200" dirty="0">
                <a:solidFill>
                  <a:srgbClr val="000099"/>
                </a:solidFill>
                <a:latin typeface="Calibri" pitchFamily="34" charset="0"/>
              </a:rPr>
              <a:t>)</a:t>
            </a:r>
            <a:endParaRPr lang="it-IT" dirty="0">
              <a:solidFill>
                <a:srgbClr val="000099"/>
              </a:solidFill>
              <a:latin typeface="Calibri" pitchFamily="34" charset="0"/>
            </a:endParaRPr>
          </a:p>
        </p:txBody>
      </p:sp>
      <p:sp>
        <p:nvSpPr>
          <p:cNvPr id="232458" name="Rectangle 10"/>
          <p:cNvSpPr>
            <a:spLocks noChangeArrowheads="1"/>
          </p:cNvSpPr>
          <p:nvPr/>
        </p:nvSpPr>
        <p:spPr bwMode="auto">
          <a:xfrm>
            <a:off x="468313" y="3284538"/>
            <a:ext cx="8424862" cy="504825"/>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sz="1600" b="1" dirty="0">
                <a:solidFill>
                  <a:srgbClr val="000099"/>
                </a:solidFill>
                <a:latin typeface="Calibri" pitchFamily="34" charset="0"/>
              </a:rPr>
              <a:t>Motivazione del rilascio del permesso di soggiorno (da gennaio 2009)</a:t>
            </a:r>
            <a:endParaRPr lang="it-IT" sz="1600" b="1" dirty="0">
              <a:latin typeface="Calibri" pitchFamily="34" charset="0"/>
            </a:endParaRPr>
          </a:p>
        </p:txBody>
      </p:sp>
      <p:sp>
        <p:nvSpPr>
          <p:cNvPr id="232459" name="Rectangle 11"/>
          <p:cNvSpPr>
            <a:spLocks noChangeArrowheads="1"/>
          </p:cNvSpPr>
          <p:nvPr/>
        </p:nvSpPr>
        <p:spPr bwMode="auto">
          <a:xfrm>
            <a:off x="468313" y="5661025"/>
            <a:ext cx="8424862" cy="358775"/>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sz="1600" b="1" dirty="0">
                <a:solidFill>
                  <a:schemeClr val="accent6">
                    <a:lumMod val="60000"/>
                    <a:lumOff val="40000"/>
                  </a:schemeClr>
                </a:solidFill>
                <a:latin typeface="Calibri" pitchFamily="34" charset="0"/>
              </a:rPr>
              <a:t>Impronte digitali (nel </a:t>
            </a:r>
            <a:r>
              <a:rPr lang="it-IT" sz="1600" b="1" dirty="0" err="1">
                <a:solidFill>
                  <a:schemeClr val="accent6">
                    <a:lumMod val="60000"/>
                    <a:lumOff val="40000"/>
                  </a:schemeClr>
                </a:solidFill>
                <a:latin typeface="Calibri" pitchFamily="34" charset="0"/>
              </a:rPr>
              <a:t>microcip</a:t>
            </a:r>
            <a:r>
              <a:rPr lang="it-IT" sz="1600" b="1" dirty="0">
                <a:solidFill>
                  <a:schemeClr val="accent6">
                    <a:lumMod val="60000"/>
                    <a:lumOff val="40000"/>
                  </a:schemeClr>
                </a:solidFill>
                <a:latin typeface="Calibri" pitchFamily="34" charset="0"/>
              </a:rPr>
              <a:t>  a partire dai 6 anni di età</a:t>
            </a:r>
            <a:r>
              <a:rPr lang="it-IT" sz="1600" dirty="0">
                <a:solidFill>
                  <a:schemeClr val="accent6">
                    <a:lumMod val="60000"/>
                    <a:lumOff val="40000"/>
                  </a:schemeClr>
                </a:solidFill>
                <a:latin typeface="Calibri" pitchFamily="34" charset="0"/>
              </a:rPr>
              <a:t>)</a:t>
            </a:r>
          </a:p>
        </p:txBody>
      </p:sp>
      <p:sp>
        <p:nvSpPr>
          <p:cNvPr id="232461" name="Rectangle 13"/>
          <p:cNvSpPr>
            <a:spLocks noGrp="1"/>
          </p:cNvSpPr>
          <p:nvPr>
            <p:ph type="title" idx="4294967295"/>
          </p:nvPr>
        </p:nvSpPr>
        <p:spPr bwMode="auto">
          <a:xfrm>
            <a:off x="457200" y="254000"/>
            <a:ext cx="8218488" cy="511175"/>
          </a:xfrm>
        </p:spPr>
        <p:txBody>
          <a:bodyPr vert="horz" wrap="square" lIns="91440" tIns="45720" bIns="45720" numCol="1" anchorCtr="0" compatLnSpc="1">
            <a:prstTxWarp prst="textNoShape">
              <a:avLst/>
            </a:prstTxWarp>
          </a:bodyPr>
          <a:lstStyle/>
          <a:p>
            <a:pPr algn="ctr" eaLnBrk="1" hangingPunct="1">
              <a:defRPr/>
            </a:pPr>
            <a:r>
              <a:rPr lang="it-IT" sz="800" dirty="0" smtClean="0">
                <a:effectLst/>
                <a:latin typeface="Rockwell" pitchFamily="18" charset="0"/>
              </a:rPr>
              <a:t>PSE: Permesso di soggiorno Elettronico</a:t>
            </a:r>
          </a:p>
        </p:txBody>
      </p:sp>
      <p:sp>
        <p:nvSpPr>
          <p:cNvPr id="232462" name="Rectangle 14"/>
          <p:cNvSpPr>
            <a:spLocks noChangeArrowheads="1"/>
          </p:cNvSpPr>
          <p:nvPr/>
        </p:nvSpPr>
        <p:spPr bwMode="auto">
          <a:xfrm>
            <a:off x="2484438" y="260350"/>
            <a:ext cx="4321175" cy="720725"/>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lgn="ctr">
              <a:defRPr/>
            </a:pPr>
            <a:r>
              <a:rPr lang="it-IT" b="1" dirty="0">
                <a:solidFill>
                  <a:schemeClr val="accent6">
                    <a:lumMod val="60000"/>
                    <a:lumOff val="40000"/>
                  </a:schemeClr>
                </a:solidFill>
                <a:latin typeface="Calibri" pitchFamily="34" charset="0"/>
              </a:rPr>
              <a:t>Il PSE </a:t>
            </a:r>
          </a:p>
          <a:p>
            <a:pPr algn="ctr">
              <a:defRPr/>
            </a:pPr>
            <a:r>
              <a:rPr lang="it-IT" sz="2000" b="1" dirty="0">
                <a:solidFill>
                  <a:schemeClr val="accent6">
                    <a:lumMod val="60000"/>
                    <a:lumOff val="40000"/>
                  </a:schemeClr>
                </a:solidFill>
                <a:latin typeface="Calibri" pitchFamily="34" charset="0"/>
              </a:rPr>
              <a:t>Permesso di soggiorno elettronico</a:t>
            </a:r>
            <a:endParaRPr lang="it-IT" sz="2000" dirty="0">
              <a:solidFill>
                <a:schemeClr val="accent6">
                  <a:lumMod val="60000"/>
                  <a:lumOff val="40000"/>
                </a:schemeClr>
              </a:solidFill>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egnaposto numero diapositiva 5"/>
          <p:cNvSpPr>
            <a:spLocks noGrp="1"/>
          </p:cNvSpPr>
          <p:nvPr>
            <p:ph type="sldNum" sz="quarter" idx="12"/>
          </p:nvPr>
        </p:nvSpPr>
        <p:spPr/>
        <p:txBody>
          <a:bodyPr/>
          <a:lstStyle/>
          <a:p>
            <a:pPr>
              <a:defRPr/>
            </a:pPr>
            <a:fld id="{E832D1A9-BF02-4994-AFF4-B0733570B31C}" type="slidenum">
              <a:rPr lang="it-IT"/>
              <a:pPr>
                <a:defRPr/>
              </a:pPr>
              <a:t>13</a:t>
            </a:fld>
            <a:endParaRPr lang="it-IT"/>
          </a:p>
        </p:txBody>
      </p:sp>
      <p:pic>
        <p:nvPicPr>
          <p:cNvPr id="34818" name="Picture 4"/>
          <p:cNvPicPr>
            <a:picLocks noChangeAspect="1" noChangeArrowheads="1"/>
          </p:cNvPicPr>
          <p:nvPr/>
        </p:nvPicPr>
        <p:blipFill>
          <a:blip r:embed="rId3"/>
          <a:srcRect/>
          <a:stretch>
            <a:fillRect/>
          </a:stretch>
        </p:blipFill>
        <p:spPr bwMode="auto">
          <a:xfrm rot="619416">
            <a:off x="1303338" y="2065338"/>
            <a:ext cx="792162" cy="750887"/>
          </a:xfrm>
          <a:prstGeom prst="rect">
            <a:avLst/>
          </a:prstGeom>
          <a:noFill/>
          <a:ln w="9525">
            <a:noFill/>
            <a:miter lim="800000"/>
            <a:headEnd/>
            <a:tailEnd/>
          </a:ln>
        </p:spPr>
      </p:pic>
      <p:pic>
        <p:nvPicPr>
          <p:cNvPr id="34819" name="Picture 5"/>
          <p:cNvPicPr>
            <a:picLocks noChangeAspect="1" noChangeArrowheads="1"/>
          </p:cNvPicPr>
          <p:nvPr/>
        </p:nvPicPr>
        <p:blipFill>
          <a:blip r:embed="rId4"/>
          <a:srcRect b="31889"/>
          <a:stretch>
            <a:fillRect/>
          </a:stretch>
        </p:blipFill>
        <p:spPr bwMode="auto">
          <a:xfrm>
            <a:off x="357188" y="1571625"/>
            <a:ext cx="714375" cy="1085850"/>
          </a:xfrm>
          <a:prstGeom prst="rect">
            <a:avLst/>
          </a:prstGeom>
          <a:noFill/>
          <a:ln w="9525">
            <a:noFill/>
            <a:miter lim="800000"/>
            <a:headEnd/>
            <a:tailEnd/>
          </a:ln>
        </p:spPr>
      </p:pic>
      <p:sp>
        <p:nvSpPr>
          <p:cNvPr id="41992" name="AutoShape 6"/>
          <p:cNvSpPr>
            <a:spLocks noChangeArrowheads="1"/>
          </p:cNvSpPr>
          <p:nvPr/>
        </p:nvSpPr>
        <p:spPr bwMode="auto">
          <a:xfrm>
            <a:off x="2301875" y="2435225"/>
            <a:ext cx="863600" cy="215900"/>
          </a:xfrm>
          <a:prstGeom prst="rightArrow">
            <a:avLst>
              <a:gd name="adj1" fmla="val 50000"/>
              <a:gd name="adj2" fmla="val 100000"/>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endParaRPr lang="it-IT">
              <a:latin typeface="Constantia" pitchFamily="18" charset="0"/>
            </a:endParaRPr>
          </a:p>
        </p:txBody>
      </p:sp>
      <p:pic>
        <p:nvPicPr>
          <p:cNvPr id="34821" name="Picture 7"/>
          <p:cNvPicPr>
            <a:picLocks noChangeAspect="1" noChangeArrowheads="1"/>
          </p:cNvPicPr>
          <p:nvPr/>
        </p:nvPicPr>
        <p:blipFill>
          <a:blip r:embed="rId5"/>
          <a:srcRect/>
          <a:stretch>
            <a:fillRect/>
          </a:stretch>
        </p:blipFill>
        <p:spPr bwMode="auto">
          <a:xfrm>
            <a:off x="3452813" y="1860550"/>
            <a:ext cx="1584325" cy="1192213"/>
          </a:xfrm>
          <a:prstGeom prst="rect">
            <a:avLst/>
          </a:prstGeom>
          <a:noFill/>
          <a:ln w="9525">
            <a:noFill/>
            <a:miter lim="800000"/>
            <a:headEnd/>
            <a:tailEnd/>
          </a:ln>
        </p:spPr>
      </p:pic>
      <p:pic>
        <p:nvPicPr>
          <p:cNvPr id="34822" name="Picture 8"/>
          <p:cNvPicPr>
            <a:picLocks noChangeAspect="1" noChangeArrowheads="1"/>
          </p:cNvPicPr>
          <p:nvPr/>
        </p:nvPicPr>
        <p:blipFill>
          <a:blip r:embed="rId6"/>
          <a:srcRect/>
          <a:stretch>
            <a:fillRect/>
          </a:stretch>
        </p:blipFill>
        <p:spPr bwMode="auto">
          <a:xfrm>
            <a:off x="6910388" y="1860550"/>
            <a:ext cx="1584325" cy="1114425"/>
          </a:xfrm>
          <a:prstGeom prst="rect">
            <a:avLst/>
          </a:prstGeom>
          <a:noFill/>
          <a:ln w="9525">
            <a:noFill/>
            <a:miter lim="800000"/>
            <a:headEnd/>
            <a:tailEnd/>
          </a:ln>
        </p:spPr>
      </p:pic>
      <p:sp>
        <p:nvSpPr>
          <p:cNvPr id="41995" name="AutoShape 9"/>
          <p:cNvSpPr>
            <a:spLocks noChangeArrowheads="1"/>
          </p:cNvSpPr>
          <p:nvPr/>
        </p:nvSpPr>
        <p:spPr bwMode="auto">
          <a:xfrm>
            <a:off x="5110163" y="2435225"/>
            <a:ext cx="1800225" cy="142875"/>
          </a:xfrm>
          <a:prstGeom prst="leftRightArrow">
            <a:avLst>
              <a:gd name="adj1" fmla="val 50000"/>
              <a:gd name="adj2" fmla="val 252000"/>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endParaRPr lang="it-IT">
              <a:latin typeface="Constantia" pitchFamily="18" charset="0"/>
            </a:endParaRPr>
          </a:p>
        </p:txBody>
      </p:sp>
      <p:pic>
        <p:nvPicPr>
          <p:cNvPr id="34824" name="Picture 10" descr="j0292982"/>
          <p:cNvPicPr>
            <a:picLocks noChangeAspect="1" noChangeArrowheads="1"/>
          </p:cNvPicPr>
          <p:nvPr/>
        </p:nvPicPr>
        <p:blipFill>
          <a:blip r:embed="rId7"/>
          <a:srcRect/>
          <a:stretch>
            <a:fillRect/>
          </a:stretch>
        </p:blipFill>
        <p:spPr bwMode="auto">
          <a:xfrm>
            <a:off x="5684838" y="2076450"/>
            <a:ext cx="576262" cy="568325"/>
          </a:xfrm>
          <a:prstGeom prst="rect">
            <a:avLst/>
          </a:prstGeom>
          <a:noFill/>
          <a:ln w="9525">
            <a:noFill/>
            <a:miter lim="800000"/>
            <a:headEnd/>
            <a:tailEnd/>
          </a:ln>
        </p:spPr>
      </p:pic>
      <p:sp>
        <p:nvSpPr>
          <p:cNvPr id="41997" name="AutoShape 11"/>
          <p:cNvSpPr>
            <a:spLocks noChangeArrowheads="1"/>
          </p:cNvSpPr>
          <p:nvPr/>
        </p:nvSpPr>
        <p:spPr bwMode="auto">
          <a:xfrm>
            <a:off x="3957638" y="3084513"/>
            <a:ext cx="215900" cy="935037"/>
          </a:xfrm>
          <a:prstGeom prst="downArrow">
            <a:avLst>
              <a:gd name="adj1" fmla="val 50000"/>
              <a:gd name="adj2" fmla="val 108272"/>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endParaRPr lang="it-IT">
              <a:latin typeface="Constantia" pitchFamily="18" charset="0"/>
            </a:endParaRPr>
          </a:p>
        </p:txBody>
      </p:sp>
      <p:sp>
        <p:nvSpPr>
          <p:cNvPr id="34826" name="Text Box 12"/>
          <p:cNvSpPr txBox="1">
            <a:spLocks noChangeArrowheads="1"/>
          </p:cNvSpPr>
          <p:nvPr/>
        </p:nvSpPr>
        <p:spPr bwMode="auto">
          <a:xfrm>
            <a:off x="3813175" y="3227388"/>
            <a:ext cx="595313" cy="366712"/>
          </a:xfrm>
          <a:prstGeom prst="rect">
            <a:avLst/>
          </a:prstGeom>
          <a:noFill/>
          <a:ln w="9525">
            <a:noFill/>
            <a:miter lim="800000"/>
            <a:headEnd/>
            <a:tailEnd/>
          </a:ln>
        </p:spPr>
        <p:txBody>
          <a:bodyPr>
            <a:spAutoFit/>
          </a:bodyPr>
          <a:lstStyle/>
          <a:p>
            <a:r>
              <a:rPr lang="it-IT">
                <a:solidFill>
                  <a:schemeClr val="bg1"/>
                </a:solidFill>
                <a:latin typeface="Constantia" pitchFamily="18" charset="0"/>
              </a:rPr>
              <a:t>OK</a:t>
            </a:r>
          </a:p>
        </p:txBody>
      </p:sp>
      <p:sp>
        <p:nvSpPr>
          <p:cNvPr id="41999" name="AutoShape 13"/>
          <p:cNvSpPr>
            <a:spLocks noChangeArrowheads="1"/>
          </p:cNvSpPr>
          <p:nvPr/>
        </p:nvSpPr>
        <p:spPr bwMode="auto">
          <a:xfrm>
            <a:off x="4676775" y="3084513"/>
            <a:ext cx="215900" cy="935037"/>
          </a:xfrm>
          <a:prstGeom prst="upDownArrow">
            <a:avLst>
              <a:gd name="adj1" fmla="val 50000"/>
              <a:gd name="adj2" fmla="val 86618"/>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endParaRPr lang="it-IT">
              <a:latin typeface="Constantia" pitchFamily="18" charset="0"/>
            </a:endParaRPr>
          </a:p>
        </p:txBody>
      </p:sp>
      <p:pic>
        <p:nvPicPr>
          <p:cNvPr id="34828" name="Picture 14"/>
          <p:cNvPicPr>
            <a:picLocks noChangeAspect="1" noChangeArrowheads="1"/>
          </p:cNvPicPr>
          <p:nvPr/>
        </p:nvPicPr>
        <p:blipFill>
          <a:blip r:embed="rId8"/>
          <a:srcRect/>
          <a:stretch>
            <a:fillRect/>
          </a:stretch>
        </p:blipFill>
        <p:spPr bwMode="auto">
          <a:xfrm>
            <a:off x="3165475" y="4092575"/>
            <a:ext cx="2171700" cy="1000125"/>
          </a:xfrm>
          <a:prstGeom prst="rect">
            <a:avLst/>
          </a:prstGeom>
          <a:noFill/>
          <a:ln w="9525">
            <a:noFill/>
            <a:miter lim="800000"/>
            <a:headEnd/>
            <a:tailEnd/>
          </a:ln>
        </p:spPr>
      </p:pic>
      <p:pic>
        <p:nvPicPr>
          <p:cNvPr id="34829" name="Picture 16"/>
          <p:cNvPicPr>
            <a:picLocks noChangeAspect="1" noChangeArrowheads="1"/>
          </p:cNvPicPr>
          <p:nvPr/>
        </p:nvPicPr>
        <p:blipFill>
          <a:blip r:embed="rId9"/>
          <a:srcRect/>
          <a:stretch>
            <a:fillRect/>
          </a:stretch>
        </p:blipFill>
        <p:spPr bwMode="auto">
          <a:xfrm>
            <a:off x="3779838" y="3141663"/>
            <a:ext cx="622300" cy="455612"/>
          </a:xfrm>
          <a:prstGeom prst="rect">
            <a:avLst/>
          </a:prstGeom>
          <a:noFill/>
          <a:ln w="9525">
            <a:noFill/>
            <a:miter lim="800000"/>
            <a:headEnd/>
            <a:tailEnd/>
          </a:ln>
        </p:spPr>
      </p:pic>
      <p:sp>
        <p:nvSpPr>
          <p:cNvPr id="42003" name="AutoShape 17"/>
          <p:cNvSpPr>
            <a:spLocks noChangeArrowheads="1"/>
          </p:cNvSpPr>
          <p:nvPr/>
        </p:nvSpPr>
        <p:spPr bwMode="auto">
          <a:xfrm rot="13525847" flipH="1">
            <a:off x="223044" y="2632869"/>
            <a:ext cx="3492500" cy="2087562"/>
          </a:xfrm>
          <a:custGeom>
            <a:avLst/>
            <a:gdLst>
              <a:gd name="T0" fmla="*/ 122 w 21600"/>
              <a:gd name="T1" fmla="*/ 0 h 21600"/>
              <a:gd name="T2" fmla="*/ 17 w 21600"/>
              <a:gd name="T3" fmla="*/ 21 h 21600"/>
              <a:gd name="T4" fmla="*/ 121 w 21600"/>
              <a:gd name="T5" fmla="*/ 3 h 21600"/>
              <a:gd name="T6" fmla="*/ 244 w 21600"/>
              <a:gd name="T7" fmla="*/ 23 h 21600"/>
              <a:gd name="T8" fmla="*/ 225 w 21600"/>
              <a:gd name="T9" fmla="*/ 38 h 21600"/>
              <a:gd name="T10" fmla="*/ 185 w 21600"/>
              <a:gd name="T11" fmla="*/ 31 h 21600"/>
              <a:gd name="T12" fmla="*/ 0 60000 65536"/>
              <a:gd name="T13" fmla="*/ 0 60000 65536"/>
              <a:gd name="T14" fmla="*/ 0 60000 65536"/>
              <a:gd name="T15" fmla="*/ 0 60000 65536"/>
              <a:gd name="T16" fmla="*/ 0 60000 65536"/>
              <a:gd name="T17" fmla="*/ 0 60000 65536"/>
              <a:gd name="T18" fmla="*/ 3161 w 21600"/>
              <a:gd name="T19" fmla="*/ 3170 h 21600"/>
              <a:gd name="T20" fmla="*/ 18439 w 21600"/>
              <a:gd name="T21" fmla="*/ 1843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20364" y="7429"/>
                </a:moveTo>
                <a:cubicBezTo>
                  <a:pt x="18934" y="3372"/>
                  <a:pt x="15101" y="659"/>
                  <a:pt x="10800" y="659"/>
                </a:cubicBezTo>
                <a:cubicBezTo>
                  <a:pt x="7132" y="658"/>
                  <a:pt x="3751" y="2638"/>
                  <a:pt x="1956" y="5836"/>
                </a:cubicBezTo>
                <a:lnTo>
                  <a:pt x="1381" y="5514"/>
                </a:lnTo>
                <a:cubicBezTo>
                  <a:pt x="3293" y="2108"/>
                  <a:pt x="6894" y="-1"/>
                  <a:pt x="10800" y="0"/>
                </a:cubicBezTo>
                <a:cubicBezTo>
                  <a:pt x="15380" y="0"/>
                  <a:pt x="19463" y="2889"/>
                  <a:pt x="20985" y="7210"/>
                </a:cubicBezTo>
                <a:lnTo>
                  <a:pt x="23532" y="6312"/>
                </a:lnTo>
                <a:lnTo>
                  <a:pt x="21682" y="10177"/>
                </a:lnTo>
                <a:lnTo>
                  <a:pt x="17817" y="8326"/>
                </a:lnTo>
                <a:lnTo>
                  <a:pt x="20364" y="7429"/>
                </a:lnTo>
                <a:close/>
              </a:path>
            </a:pathLst>
          </a:cu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vert="eaVert" wrap="none" anchor="ctr"/>
          <a:lstStyle/>
          <a:p>
            <a:pPr>
              <a:defRPr/>
            </a:pPr>
            <a:endParaRPr lang="it-IT">
              <a:latin typeface="Constantia" pitchFamily="18" charset="0"/>
            </a:endParaRPr>
          </a:p>
        </p:txBody>
      </p:sp>
      <p:pic>
        <p:nvPicPr>
          <p:cNvPr id="34831" name="Picture 18"/>
          <p:cNvPicPr>
            <a:picLocks noChangeAspect="1" noChangeArrowheads="1"/>
          </p:cNvPicPr>
          <p:nvPr/>
        </p:nvPicPr>
        <p:blipFill>
          <a:blip r:embed="rId10"/>
          <a:srcRect/>
          <a:stretch>
            <a:fillRect/>
          </a:stretch>
        </p:blipFill>
        <p:spPr bwMode="auto">
          <a:xfrm>
            <a:off x="6948488" y="4149725"/>
            <a:ext cx="1600200" cy="1038225"/>
          </a:xfrm>
          <a:prstGeom prst="rect">
            <a:avLst/>
          </a:prstGeom>
          <a:noFill/>
          <a:ln w="9525">
            <a:noFill/>
            <a:miter lim="800000"/>
            <a:headEnd/>
            <a:tailEnd/>
          </a:ln>
        </p:spPr>
      </p:pic>
      <p:sp>
        <p:nvSpPr>
          <p:cNvPr id="42005" name="AutoShape 19"/>
          <p:cNvSpPr>
            <a:spLocks noChangeArrowheads="1"/>
          </p:cNvSpPr>
          <p:nvPr/>
        </p:nvSpPr>
        <p:spPr bwMode="auto">
          <a:xfrm rot="13867738" flipH="1">
            <a:off x="-39687" y="3336925"/>
            <a:ext cx="4464050" cy="1943100"/>
          </a:xfrm>
          <a:custGeom>
            <a:avLst/>
            <a:gdLst>
              <a:gd name="T0" fmla="*/ 277 w 21600"/>
              <a:gd name="T1" fmla="*/ 5 h 21600"/>
              <a:gd name="T2" fmla="*/ 28 w 21600"/>
              <a:gd name="T3" fmla="*/ 18 h 21600"/>
              <a:gd name="T4" fmla="*/ 274 w 21600"/>
              <a:gd name="T5" fmla="*/ 6 h 21600"/>
              <a:gd name="T6" fmla="*/ 378 w 21600"/>
              <a:gd name="T7" fmla="*/ 57 h 21600"/>
              <a:gd name="T8" fmla="*/ 311 w 21600"/>
              <a:gd name="T9" fmla="*/ 60 h 21600"/>
              <a:gd name="T10" fmla="*/ 295 w 21600"/>
              <a:gd name="T11" fmla="*/ 48 h 21600"/>
              <a:gd name="T12" fmla="*/ 0 60000 65536"/>
              <a:gd name="T13" fmla="*/ 0 60000 65536"/>
              <a:gd name="T14" fmla="*/ 0 60000 65536"/>
              <a:gd name="T15" fmla="*/ 0 60000 65536"/>
              <a:gd name="T16" fmla="*/ 0 60000 65536"/>
              <a:gd name="T17" fmla="*/ 0 60000 65536"/>
              <a:gd name="T18" fmla="*/ 3165 w 21600"/>
              <a:gd name="T19" fmla="*/ 3159 h 21600"/>
              <a:gd name="T20" fmla="*/ 18435 w 21600"/>
              <a:gd name="T21" fmla="*/ 18441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698" y="16218"/>
                </a:moveTo>
                <a:cubicBezTo>
                  <a:pt x="20693" y="14586"/>
                  <a:pt x="21219" y="12711"/>
                  <a:pt x="21219" y="10800"/>
                </a:cubicBezTo>
                <a:cubicBezTo>
                  <a:pt x="21219" y="5045"/>
                  <a:pt x="16554" y="381"/>
                  <a:pt x="10800" y="381"/>
                </a:cubicBezTo>
                <a:cubicBezTo>
                  <a:pt x="7097" y="380"/>
                  <a:pt x="3673" y="2345"/>
                  <a:pt x="1805" y="5541"/>
                </a:cubicBezTo>
                <a:lnTo>
                  <a:pt x="1476" y="5349"/>
                </a:lnTo>
                <a:cubicBezTo>
                  <a:pt x="3413" y="2036"/>
                  <a:pt x="6962" y="-1"/>
                  <a:pt x="10800" y="0"/>
                </a:cubicBezTo>
                <a:cubicBezTo>
                  <a:pt x="16764" y="0"/>
                  <a:pt x="21600" y="4835"/>
                  <a:pt x="21600" y="10800"/>
                </a:cubicBezTo>
                <a:cubicBezTo>
                  <a:pt x="21600" y="12781"/>
                  <a:pt x="21054" y="14724"/>
                  <a:pt x="20024" y="16417"/>
                </a:cubicBezTo>
                <a:lnTo>
                  <a:pt x="22330" y="17821"/>
                </a:lnTo>
                <a:lnTo>
                  <a:pt x="18358" y="18788"/>
                </a:lnTo>
                <a:lnTo>
                  <a:pt x="17392" y="14814"/>
                </a:lnTo>
                <a:lnTo>
                  <a:pt x="19698" y="16218"/>
                </a:lnTo>
                <a:close/>
              </a:path>
            </a:pathLst>
          </a:cu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vert="eaVert" wrap="none" anchor="ctr"/>
          <a:lstStyle/>
          <a:p>
            <a:pPr>
              <a:defRPr/>
            </a:pPr>
            <a:endParaRPr lang="it-IT">
              <a:latin typeface="Constantia" pitchFamily="18" charset="0"/>
            </a:endParaRPr>
          </a:p>
        </p:txBody>
      </p:sp>
      <p:pic>
        <p:nvPicPr>
          <p:cNvPr id="34833" name="Picture 20"/>
          <p:cNvPicPr>
            <a:picLocks noChangeAspect="1" noChangeArrowheads="1"/>
          </p:cNvPicPr>
          <p:nvPr/>
        </p:nvPicPr>
        <p:blipFill>
          <a:blip r:embed="rId9"/>
          <a:srcRect/>
          <a:stretch>
            <a:fillRect/>
          </a:stretch>
        </p:blipFill>
        <p:spPr bwMode="auto">
          <a:xfrm>
            <a:off x="2084388" y="4884738"/>
            <a:ext cx="576262" cy="514350"/>
          </a:xfrm>
          <a:prstGeom prst="rect">
            <a:avLst/>
          </a:prstGeom>
          <a:noFill/>
          <a:ln w="9525">
            <a:noFill/>
            <a:miter lim="800000"/>
            <a:headEnd/>
            <a:tailEnd/>
          </a:ln>
        </p:spPr>
      </p:pic>
      <p:sp>
        <p:nvSpPr>
          <p:cNvPr id="42008" name="AutoShape 22"/>
          <p:cNvSpPr>
            <a:spLocks noChangeArrowheads="1"/>
          </p:cNvSpPr>
          <p:nvPr/>
        </p:nvSpPr>
        <p:spPr bwMode="auto">
          <a:xfrm>
            <a:off x="5468938" y="4379913"/>
            <a:ext cx="1263650" cy="201612"/>
          </a:xfrm>
          <a:prstGeom prst="rightArrow">
            <a:avLst>
              <a:gd name="adj1" fmla="val 50000"/>
              <a:gd name="adj2" fmla="val 214167"/>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endParaRPr lang="it-IT">
              <a:latin typeface="Constantia" pitchFamily="18" charset="0"/>
            </a:endParaRPr>
          </a:p>
        </p:txBody>
      </p:sp>
      <p:pic>
        <p:nvPicPr>
          <p:cNvPr id="34835" name="Picture 24"/>
          <p:cNvPicPr>
            <a:picLocks noChangeAspect="1" noChangeArrowheads="1"/>
          </p:cNvPicPr>
          <p:nvPr/>
        </p:nvPicPr>
        <p:blipFill>
          <a:blip r:embed="rId4"/>
          <a:srcRect b="31889"/>
          <a:stretch>
            <a:fillRect/>
          </a:stretch>
        </p:blipFill>
        <p:spPr bwMode="auto">
          <a:xfrm>
            <a:off x="4318000" y="5532438"/>
            <a:ext cx="590550" cy="896937"/>
          </a:xfrm>
          <a:prstGeom prst="rect">
            <a:avLst/>
          </a:prstGeom>
          <a:noFill/>
          <a:ln w="9525">
            <a:noFill/>
            <a:miter lim="800000"/>
            <a:headEnd/>
            <a:tailEnd/>
          </a:ln>
        </p:spPr>
      </p:pic>
      <p:pic>
        <p:nvPicPr>
          <p:cNvPr id="34836" name="Picture 25" descr="3"/>
          <p:cNvPicPr>
            <a:picLocks noChangeAspect="1" noChangeArrowheads="1"/>
          </p:cNvPicPr>
          <p:nvPr/>
        </p:nvPicPr>
        <p:blipFill>
          <a:blip r:embed="rId11"/>
          <a:srcRect/>
          <a:stretch>
            <a:fillRect/>
          </a:stretch>
        </p:blipFill>
        <p:spPr bwMode="auto">
          <a:xfrm>
            <a:off x="5037138" y="5819775"/>
            <a:ext cx="900112" cy="568325"/>
          </a:xfrm>
          <a:prstGeom prst="rect">
            <a:avLst/>
          </a:prstGeom>
          <a:noFill/>
          <a:ln w="9525">
            <a:noFill/>
            <a:miter lim="800000"/>
            <a:headEnd/>
            <a:tailEnd/>
          </a:ln>
        </p:spPr>
      </p:pic>
      <p:pic>
        <p:nvPicPr>
          <p:cNvPr id="34837" name="Picture 26"/>
          <p:cNvPicPr>
            <a:picLocks noChangeAspect="1" noChangeArrowheads="1"/>
          </p:cNvPicPr>
          <p:nvPr/>
        </p:nvPicPr>
        <p:blipFill>
          <a:blip r:embed="rId4"/>
          <a:srcRect b="31889"/>
          <a:stretch>
            <a:fillRect/>
          </a:stretch>
        </p:blipFill>
        <p:spPr bwMode="auto">
          <a:xfrm>
            <a:off x="5110163" y="6180138"/>
            <a:ext cx="141287" cy="215900"/>
          </a:xfrm>
          <a:prstGeom prst="rect">
            <a:avLst/>
          </a:prstGeom>
          <a:noFill/>
          <a:ln w="9525">
            <a:noFill/>
            <a:miter lim="800000"/>
            <a:headEnd/>
            <a:tailEnd/>
          </a:ln>
        </p:spPr>
      </p:pic>
      <p:sp>
        <p:nvSpPr>
          <p:cNvPr id="42015" name="Rectangle 31"/>
          <p:cNvSpPr>
            <a:spLocks noGrp="1"/>
          </p:cNvSpPr>
          <p:nvPr>
            <p:ph type="title" idx="4294967295"/>
          </p:nvPr>
        </p:nvSpPr>
        <p:spPr bwMode="auto"/>
        <p:txBody>
          <a:bodyPr vert="horz" wrap="square" lIns="91440" tIns="45720" bIns="45720" numCol="1" anchorCtr="0" compatLnSpc="1">
            <a:prstTxWarp prst="textNoShape">
              <a:avLst/>
            </a:prstTxWarp>
          </a:bodyPr>
          <a:lstStyle/>
          <a:p>
            <a:pPr algn="ctr" eaLnBrk="1" hangingPunct="1">
              <a:defRPr/>
            </a:pPr>
            <a:r>
              <a:rPr lang="it-IT" sz="1000" dirty="0" smtClean="0">
                <a:effectLst/>
                <a:latin typeface="Rockwell" pitchFamily="18" charset="0"/>
              </a:rPr>
              <a:t>Il percorso di un kit</a:t>
            </a:r>
          </a:p>
        </p:txBody>
      </p:sp>
      <p:sp>
        <p:nvSpPr>
          <p:cNvPr id="29" name="CasellaDiTesto 28"/>
          <p:cNvSpPr txBox="1"/>
          <p:nvPr/>
        </p:nvSpPr>
        <p:spPr>
          <a:xfrm>
            <a:off x="792163" y="666750"/>
            <a:ext cx="4857750" cy="646113"/>
          </a:xfrm>
          <a:prstGeom prst="rect">
            <a:avLst/>
          </a:prstGeom>
          <a:ln>
            <a:noFill/>
          </a:ln>
        </p:spPr>
        <p:style>
          <a:lnRef idx="2">
            <a:schemeClr val="accent5">
              <a:shade val="50000"/>
            </a:schemeClr>
          </a:lnRef>
          <a:fillRef idx="1001">
            <a:schemeClr val="dk2"/>
          </a:fillRef>
          <a:effectRef idx="0">
            <a:schemeClr val="accent5"/>
          </a:effectRef>
          <a:fontRef idx="minor">
            <a:schemeClr val="lt1"/>
          </a:fontRef>
        </p:style>
        <p:txBody>
          <a:bodyPr>
            <a:spAutoFit/>
          </a:bodyPr>
          <a:lstStyle/>
          <a:p>
            <a:pPr fontAlgn="auto">
              <a:spcBef>
                <a:spcPts val="0"/>
              </a:spcBef>
              <a:spcAft>
                <a:spcPts val="0"/>
              </a:spcAft>
              <a:defRPr/>
            </a:pPr>
            <a:r>
              <a:rPr lang="it-IT" sz="3600" b="1" dirty="0">
                <a:latin typeface="Bradley Hand ITC" pitchFamily="66" charset="0"/>
              </a:rPr>
              <a:t>Il percorso di un kit</a:t>
            </a:r>
          </a:p>
        </p:txBody>
      </p:sp>
      <p:pic>
        <p:nvPicPr>
          <p:cNvPr id="34840" name="Picture 26"/>
          <p:cNvPicPr>
            <a:picLocks noGrp="1" noChangeAspect="1" noChangeArrowheads="1"/>
          </p:cNvPicPr>
          <p:nvPr>
            <p:ph sz="half" idx="4294967295"/>
          </p:nvPr>
        </p:nvPicPr>
        <p:blipFill>
          <a:blip r:embed="rId4"/>
          <a:srcRect b="31889"/>
          <a:stretch>
            <a:fillRect/>
          </a:stretch>
        </p:blipFill>
        <p:spPr>
          <a:xfrm>
            <a:off x="5651500" y="5013325"/>
            <a:ext cx="215900" cy="161925"/>
          </a:xfrm>
        </p:spPr>
      </p:pic>
      <p:sp>
        <p:nvSpPr>
          <p:cNvPr id="42009" name="AutoShape 23"/>
          <p:cNvSpPr>
            <a:spLocks noChangeArrowheads="1"/>
          </p:cNvSpPr>
          <p:nvPr/>
        </p:nvSpPr>
        <p:spPr bwMode="auto">
          <a:xfrm rot="10800000">
            <a:off x="5397500" y="4811713"/>
            <a:ext cx="1477963" cy="130175"/>
          </a:xfrm>
          <a:prstGeom prst="rightArrow">
            <a:avLst>
              <a:gd name="adj1" fmla="val 50000"/>
              <a:gd name="adj2" fmla="val 211814"/>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rot="10800000" wrap="none" anchor="ctr"/>
          <a:lstStyle/>
          <a:p>
            <a:pPr>
              <a:defRPr/>
            </a:pPr>
            <a:endParaRPr lang="it-IT">
              <a:latin typeface="Constantia" pitchFamily="18" charset="0"/>
            </a:endParaRPr>
          </a:p>
        </p:txBody>
      </p:sp>
      <p:pic>
        <p:nvPicPr>
          <p:cNvPr id="34842" name="Immagine 30" descr="Messaggio_ricevuto.jpg"/>
          <p:cNvPicPr>
            <a:picLocks noChangeAspect="1"/>
          </p:cNvPicPr>
          <p:nvPr/>
        </p:nvPicPr>
        <p:blipFill>
          <a:blip r:embed="rId12"/>
          <a:srcRect/>
          <a:stretch>
            <a:fillRect/>
          </a:stretch>
        </p:blipFill>
        <p:spPr bwMode="auto">
          <a:xfrm>
            <a:off x="2843213" y="5661025"/>
            <a:ext cx="754062" cy="715963"/>
          </a:xfrm>
          <a:prstGeom prst="rect">
            <a:avLst/>
          </a:prstGeom>
          <a:noFill/>
          <a:ln w="9525">
            <a:noFill/>
            <a:miter lim="800000"/>
            <a:headEnd/>
            <a:tailEnd/>
          </a:ln>
        </p:spPr>
      </p:pic>
      <p:pic>
        <p:nvPicPr>
          <p:cNvPr id="34843" name="Picture 25" descr="3"/>
          <p:cNvPicPr>
            <a:picLocks noGrp="1" noChangeAspect="1" noChangeArrowheads="1"/>
          </p:cNvPicPr>
          <p:nvPr>
            <p:ph sz="half" idx="4294967295"/>
          </p:nvPr>
        </p:nvPicPr>
        <p:blipFill>
          <a:blip r:embed="rId11"/>
          <a:srcRect/>
          <a:stretch>
            <a:fillRect/>
          </a:stretch>
        </p:blipFill>
        <p:spPr>
          <a:xfrm>
            <a:off x="5795963" y="4652963"/>
            <a:ext cx="936625" cy="576262"/>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13F822E4-B18E-47E7-B7B3-9920946C250D}" type="slidenum">
              <a:rPr lang="it-IT"/>
              <a:pPr>
                <a:defRPr/>
              </a:pPr>
              <a:t>14</a:t>
            </a:fld>
            <a:endParaRPr lang="it-IT"/>
          </a:p>
        </p:txBody>
      </p:sp>
      <p:sp>
        <p:nvSpPr>
          <p:cNvPr id="277511" name="Rectangle 4"/>
          <p:cNvSpPr>
            <a:spLocks/>
          </p:cNvSpPr>
          <p:nvPr/>
        </p:nvSpPr>
        <p:spPr bwMode="auto">
          <a:xfrm>
            <a:off x="5508625" y="254000"/>
            <a:ext cx="3178175" cy="6199188"/>
          </a:xfrm>
          <a:prstGeom prst="rect">
            <a:avLst/>
          </a:prstGeom>
          <a:noFill/>
          <a:ln w="9525">
            <a:noFill/>
            <a:miter lim="800000"/>
            <a:headEnd/>
            <a:tailEnd/>
          </a:ln>
        </p:spPr>
        <p:txBody>
          <a:bodyPr anchor="b"/>
          <a:lstStyle/>
          <a:p>
            <a:pPr marL="53975" indent="-53975" algn="r"/>
            <a:r>
              <a:rPr lang="it-IT" sz="4600">
                <a:solidFill>
                  <a:srgbClr val="6AFC00"/>
                </a:solidFill>
                <a:latin typeface="Calibri" pitchFamily="34" charset="0"/>
              </a:rPr>
              <a:t>Il cedolino</a:t>
            </a:r>
          </a:p>
        </p:txBody>
      </p:sp>
      <p:sp>
        <p:nvSpPr>
          <p:cNvPr id="277510" name="Rectangle 6"/>
          <p:cNvSpPr>
            <a:spLocks noGrp="1"/>
          </p:cNvSpPr>
          <p:nvPr>
            <p:ph type="title" idx="4294967295"/>
          </p:nvPr>
        </p:nvSpPr>
        <p:spPr bwMode="auto"/>
        <p:txBody>
          <a:bodyPr vert="horz" wrap="square" lIns="91440" tIns="45720" bIns="45720" numCol="1" anchorCtr="0" compatLnSpc="1">
            <a:prstTxWarp prst="textNoShape">
              <a:avLst/>
            </a:prstTxWarp>
          </a:bodyPr>
          <a:lstStyle/>
          <a:p>
            <a:pPr algn="ctr" eaLnBrk="1" hangingPunct="1">
              <a:defRPr/>
            </a:pPr>
            <a:r>
              <a:rPr lang="it-IT" sz="900" dirty="0" smtClean="0">
                <a:effectLst/>
                <a:latin typeface="Rockwell" pitchFamily="18" charset="0"/>
              </a:rPr>
              <a:t>Il cedolino con l’ologramma</a:t>
            </a:r>
          </a:p>
        </p:txBody>
      </p:sp>
      <p:graphicFrame>
        <p:nvGraphicFramePr>
          <p:cNvPr id="277509" name="Object 5"/>
          <p:cNvGraphicFramePr>
            <a:graphicFrameLocks noChangeAspect="1"/>
          </p:cNvGraphicFramePr>
          <p:nvPr/>
        </p:nvGraphicFramePr>
        <p:xfrm>
          <a:off x="1331913" y="549275"/>
          <a:ext cx="4057650" cy="5638800"/>
        </p:xfrm>
        <a:graphic>
          <a:graphicData uri="http://schemas.openxmlformats.org/presentationml/2006/ole">
            <p:oleObj spid="_x0000_s277509" name="Immagine bitmap" r:id="rId4" imgW="4057143" imgH="5638095" progId="PBrush">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8D765804-1550-4EEE-89FD-2DFAF37FCD9D}" type="slidenum">
              <a:rPr lang="it-IT"/>
              <a:pPr>
                <a:defRPr/>
              </a:pPr>
              <a:t>15</a:t>
            </a:fld>
            <a:endParaRPr lang="it-IT"/>
          </a:p>
        </p:txBody>
      </p:sp>
      <p:sp>
        <p:nvSpPr>
          <p:cNvPr id="273415" name="Rectangle 4"/>
          <p:cNvSpPr>
            <a:spLocks/>
          </p:cNvSpPr>
          <p:nvPr/>
        </p:nvSpPr>
        <p:spPr bwMode="auto">
          <a:xfrm>
            <a:off x="395288" y="5300663"/>
            <a:ext cx="8229600" cy="1143000"/>
          </a:xfrm>
          <a:prstGeom prst="rect">
            <a:avLst/>
          </a:prstGeom>
          <a:noFill/>
          <a:ln w="9525">
            <a:noFill/>
            <a:miter lim="800000"/>
            <a:headEnd/>
            <a:tailEnd/>
          </a:ln>
        </p:spPr>
        <p:txBody>
          <a:bodyPr anchor="b"/>
          <a:lstStyle/>
          <a:p>
            <a:pPr marL="53975" indent="-53975" algn="r"/>
            <a:r>
              <a:rPr lang="it-IT" sz="4600">
                <a:solidFill>
                  <a:srgbClr val="6AFC00"/>
                </a:solidFill>
                <a:latin typeface="Calibri" pitchFamily="34" charset="0"/>
              </a:rPr>
              <a:t>Il  PSE</a:t>
            </a:r>
          </a:p>
        </p:txBody>
      </p:sp>
      <p:sp>
        <p:nvSpPr>
          <p:cNvPr id="273414" name="Rectangle 6"/>
          <p:cNvSpPr>
            <a:spLocks noGrp="1"/>
          </p:cNvSpPr>
          <p:nvPr>
            <p:ph type="title" idx="4294967295"/>
          </p:nvPr>
        </p:nvSpPr>
        <p:spPr bwMode="auto"/>
        <p:txBody>
          <a:bodyPr vert="horz" wrap="square" lIns="91440" tIns="45720" bIns="45720" numCol="1" anchorCtr="0" compatLnSpc="1">
            <a:prstTxWarp prst="textNoShape">
              <a:avLst/>
            </a:prstTxWarp>
          </a:bodyPr>
          <a:lstStyle/>
          <a:p>
            <a:pPr algn="ctr" eaLnBrk="1" hangingPunct="1">
              <a:defRPr/>
            </a:pPr>
            <a:r>
              <a:rPr lang="it-IT" dirty="0" smtClean="0">
                <a:effectLst/>
                <a:latin typeface="Rockwell" pitchFamily="18" charset="0"/>
              </a:rPr>
              <a:t>Un permesso elettronico</a:t>
            </a:r>
          </a:p>
        </p:txBody>
      </p:sp>
      <p:graphicFrame>
        <p:nvGraphicFramePr>
          <p:cNvPr id="273413" name="Object 5"/>
          <p:cNvGraphicFramePr>
            <a:graphicFrameLocks noChangeAspect="1"/>
          </p:cNvGraphicFramePr>
          <p:nvPr/>
        </p:nvGraphicFramePr>
        <p:xfrm>
          <a:off x="611188" y="620713"/>
          <a:ext cx="7705725" cy="4318000"/>
        </p:xfrm>
        <a:graphic>
          <a:graphicData uri="http://schemas.openxmlformats.org/presentationml/2006/ole">
            <p:oleObj spid="_x0000_s273413" name="Immagine bitmap" r:id="rId4" imgW="5676190" imgH="3180952" progId="PBrush">
              <p:embed/>
            </p:oleObj>
          </a:graphicData>
        </a:graphic>
      </p:graphicFrame>
      <p:sp>
        <p:nvSpPr>
          <p:cNvPr id="273417" name="Text Box 7"/>
          <p:cNvSpPr txBox="1">
            <a:spLocks noChangeArrowheads="1"/>
          </p:cNvSpPr>
          <p:nvPr/>
        </p:nvSpPr>
        <p:spPr bwMode="auto">
          <a:xfrm>
            <a:off x="755650" y="5661025"/>
            <a:ext cx="4103688" cy="366713"/>
          </a:xfrm>
          <a:prstGeom prst="rect">
            <a:avLst/>
          </a:prstGeom>
          <a:noFill/>
          <a:ln w="9525">
            <a:noFill/>
            <a:miter lim="800000"/>
            <a:headEnd/>
            <a:tailEnd/>
          </a:ln>
        </p:spPr>
        <p:txBody>
          <a:bodyPr>
            <a:spAutoFit/>
          </a:bodyPr>
          <a:lstStyle/>
          <a:p>
            <a:pPr>
              <a:spcBef>
                <a:spcPct val="50000"/>
              </a:spcBef>
            </a:pPr>
            <a:r>
              <a:rPr lang="it-IT">
                <a:solidFill>
                  <a:srgbClr val="0066FF"/>
                </a:solidFill>
              </a:rPr>
              <a:t>Oggi i PSE riportano la motivazione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CB9A450F-98CB-4570-ADC5-281F963FE6AE}" type="slidenum">
              <a:rPr lang="it-IT"/>
              <a:pPr>
                <a:defRPr/>
              </a:pPr>
              <a:t>16</a:t>
            </a:fld>
            <a:endParaRPr lang="it-IT"/>
          </a:p>
        </p:txBody>
      </p:sp>
      <p:sp>
        <p:nvSpPr>
          <p:cNvPr id="281602" name="Rectangle 4"/>
          <p:cNvSpPr>
            <a:spLocks/>
          </p:cNvSpPr>
          <p:nvPr/>
        </p:nvSpPr>
        <p:spPr bwMode="auto">
          <a:xfrm>
            <a:off x="5508625" y="254000"/>
            <a:ext cx="3178175" cy="6199188"/>
          </a:xfrm>
          <a:prstGeom prst="rect">
            <a:avLst/>
          </a:prstGeom>
          <a:noFill/>
          <a:ln w="9525">
            <a:noFill/>
            <a:miter lim="800000"/>
            <a:headEnd/>
            <a:tailEnd/>
          </a:ln>
        </p:spPr>
        <p:txBody>
          <a:bodyPr anchor="b"/>
          <a:lstStyle/>
          <a:p>
            <a:pPr marL="53975" indent="-53975" algn="r"/>
            <a:r>
              <a:rPr lang="it-IT" sz="4200">
                <a:solidFill>
                  <a:srgbClr val="6AFC00"/>
                </a:solidFill>
                <a:latin typeface="Calibri" pitchFamily="34" charset="0"/>
              </a:rPr>
              <a:t>Il permesso di soggiorno cartaceo</a:t>
            </a:r>
          </a:p>
        </p:txBody>
      </p:sp>
      <p:sp>
        <p:nvSpPr>
          <p:cNvPr id="275462" name="Rectangle 6"/>
          <p:cNvSpPr>
            <a:spLocks noGrp="1"/>
          </p:cNvSpPr>
          <p:nvPr>
            <p:ph type="title" idx="4294967295"/>
          </p:nvPr>
        </p:nvSpPr>
        <p:spPr bwMode="auto"/>
        <p:txBody>
          <a:bodyPr vert="horz" wrap="square" lIns="91440" tIns="45720" bIns="45720" numCol="1" anchorCtr="0" compatLnSpc="1">
            <a:prstTxWarp prst="textNoShape">
              <a:avLst/>
            </a:prstTxWarp>
          </a:bodyPr>
          <a:lstStyle/>
          <a:p>
            <a:pPr algn="l" eaLnBrk="1" hangingPunct="1">
              <a:defRPr/>
            </a:pPr>
            <a:r>
              <a:rPr lang="it-IT" sz="900" dirty="0" smtClean="0">
                <a:effectLst/>
                <a:latin typeface="Rockwell" pitchFamily="18" charset="0"/>
              </a:rPr>
              <a:t>Un permesso cartaceo</a:t>
            </a:r>
          </a:p>
        </p:txBody>
      </p:sp>
      <p:pic>
        <p:nvPicPr>
          <p:cNvPr id="281604" name="Picture 5" descr="~AUT0055"/>
          <p:cNvPicPr>
            <a:picLocks noChangeAspect="1" noChangeArrowheads="1"/>
          </p:cNvPicPr>
          <p:nvPr/>
        </p:nvPicPr>
        <p:blipFill>
          <a:blip r:embed="rId3"/>
          <a:srcRect/>
          <a:stretch>
            <a:fillRect/>
          </a:stretch>
        </p:blipFill>
        <p:spPr bwMode="auto">
          <a:xfrm>
            <a:off x="827088" y="396875"/>
            <a:ext cx="4549775" cy="6262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pPr>
              <a:defRPr/>
            </a:pPr>
            <a:fld id="{BD5E84D1-28FE-45D3-BD55-EB77331586B4}" type="slidenum">
              <a:rPr lang="it-IT"/>
              <a:pPr>
                <a:defRPr/>
              </a:pPr>
              <a:t>17</a:t>
            </a:fld>
            <a:endParaRPr lang="it-IT"/>
          </a:p>
        </p:txBody>
      </p:sp>
      <p:sp>
        <p:nvSpPr>
          <p:cNvPr id="227333" name="Rectangle 5"/>
          <p:cNvSpPr>
            <a:spLocks noChangeArrowheads="1"/>
          </p:cNvSpPr>
          <p:nvPr/>
        </p:nvSpPr>
        <p:spPr bwMode="auto">
          <a:xfrm>
            <a:off x="323850" y="1484313"/>
            <a:ext cx="8424863" cy="936625"/>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sz="1600" dirty="0">
                <a:latin typeface="Calibri" pitchFamily="34" charset="0"/>
              </a:rPr>
              <a:t>“può legittimamente esercitare i diritti derivati dal medesimo permesso, nonché essere</a:t>
            </a:r>
          </a:p>
          <a:p>
            <a:pPr>
              <a:defRPr/>
            </a:pPr>
            <a:r>
              <a:rPr lang="it-IT" sz="1600" dirty="0">
                <a:latin typeface="Calibri" pitchFamily="34" charset="0"/>
              </a:rPr>
              <a:t>ammesso a svolgere l’attività lavorativa per la quale è stato autorizzato al suo ingresso”</a:t>
            </a:r>
          </a:p>
          <a:p>
            <a:pPr>
              <a:defRPr/>
            </a:pPr>
            <a:r>
              <a:rPr lang="it-IT" dirty="0">
                <a:latin typeface="Calibri" pitchFamily="34" charset="0"/>
              </a:rPr>
              <a:t>(</a:t>
            </a:r>
            <a:r>
              <a:rPr lang="it-IT" dirty="0">
                <a:latin typeface="Calibri" pitchFamily="34" charset="0"/>
                <a:hlinkClick r:id="rId3" action="ppaction://hlinkfile"/>
              </a:rPr>
              <a:t>direttiva Ministero Interno 23.02.07</a:t>
            </a:r>
            <a:r>
              <a:rPr lang="it-IT" dirty="0">
                <a:latin typeface="Calibri" pitchFamily="34" charset="0"/>
              </a:rPr>
              <a:t>)              </a:t>
            </a:r>
            <a:r>
              <a:rPr lang="it-IT" sz="1600" u="sng" dirty="0">
                <a:latin typeface="Calibri" pitchFamily="34" charset="0"/>
              </a:rPr>
              <a:t>(Problema 1° permesso per famiglia</a:t>
            </a:r>
            <a:r>
              <a:rPr lang="it-IT" sz="1600" dirty="0">
                <a:latin typeface="Calibri" pitchFamily="34" charset="0"/>
              </a:rPr>
              <a:t>)</a:t>
            </a:r>
          </a:p>
        </p:txBody>
      </p:sp>
      <p:sp>
        <p:nvSpPr>
          <p:cNvPr id="227334" name="Rectangle 6"/>
          <p:cNvSpPr>
            <a:spLocks noChangeArrowheads="1"/>
          </p:cNvSpPr>
          <p:nvPr/>
        </p:nvSpPr>
        <p:spPr bwMode="auto">
          <a:xfrm>
            <a:off x="323850" y="2492375"/>
            <a:ext cx="8424863" cy="865188"/>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sz="1600" dirty="0">
                <a:latin typeface="Calibri" pitchFamily="34" charset="0"/>
              </a:rPr>
              <a:t>“Ha diritto a fruire di tutte le prestazioni connesse..     Si invitano le Sedi a riesaminare eventuali </a:t>
            </a:r>
          </a:p>
          <a:p>
            <a:pPr>
              <a:defRPr/>
            </a:pPr>
            <a:r>
              <a:rPr lang="it-IT" sz="1600" dirty="0">
                <a:latin typeface="Calibri" pitchFamily="34" charset="0"/>
              </a:rPr>
              <a:t>pratiche con parere negativo”   (</a:t>
            </a:r>
            <a:r>
              <a:rPr lang="it-IT" sz="1600" dirty="0" err="1">
                <a:latin typeface="Calibri" pitchFamily="34" charset="0"/>
                <a:hlinkClick r:id="rId4" action="ppaction://hlinkfile"/>
              </a:rPr>
              <a:t>Mess</a:t>
            </a:r>
            <a:r>
              <a:rPr lang="it-IT" sz="1600" dirty="0">
                <a:latin typeface="Calibri" pitchFamily="34" charset="0"/>
                <a:hlinkClick r:id="rId4" action="ppaction://hlinkfile"/>
              </a:rPr>
              <a:t>. INPS 2226 del  29.01.08</a:t>
            </a:r>
            <a:r>
              <a:rPr lang="it-IT" sz="1600" dirty="0">
                <a:latin typeface="Calibri" pitchFamily="34" charset="0"/>
              </a:rPr>
              <a:t>)   “se in possesso di nulla osta SUI</a:t>
            </a:r>
          </a:p>
          <a:p>
            <a:pPr>
              <a:defRPr/>
            </a:pPr>
            <a:r>
              <a:rPr lang="it-IT" sz="1600" dirty="0">
                <a:latin typeface="Calibri" pitchFamily="34" charset="0"/>
              </a:rPr>
              <a:t>e ricevuta di poste ..” (</a:t>
            </a:r>
            <a:r>
              <a:rPr lang="it-IT" sz="1600" dirty="0" err="1">
                <a:latin typeface="Calibri" pitchFamily="34" charset="0"/>
                <a:hlinkClick r:id="rId5" action="ppaction://hlinkfile"/>
              </a:rPr>
              <a:t>Mess</a:t>
            </a:r>
            <a:r>
              <a:rPr lang="it-IT" sz="1600" dirty="0">
                <a:latin typeface="Calibri" pitchFamily="34" charset="0"/>
                <a:hlinkClick r:id="rId5" action="ppaction://hlinkfile"/>
              </a:rPr>
              <a:t>. INPS 7742 del 23.3.07</a:t>
            </a:r>
            <a:r>
              <a:rPr lang="it-IT" dirty="0">
                <a:latin typeface="Calibri" pitchFamily="34" charset="0"/>
              </a:rPr>
              <a:t>)</a:t>
            </a:r>
          </a:p>
        </p:txBody>
      </p:sp>
      <p:sp>
        <p:nvSpPr>
          <p:cNvPr id="227335" name="Rectangle 7"/>
          <p:cNvSpPr>
            <a:spLocks noChangeArrowheads="1"/>
          </p:cNvSpPr>
          <p:nvPr/>
        </p:nvSpPr>
        <p:spPr bwMode="auto">
          <a:xfrm>
            <a:off x="323850" y="3429000"/>
            <a:ext cx="8424863" cy="720725"/>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sz="1600" dirty="0">
                <a:latin typeface="Calibri" pitchFamily="34" charset="0"/>
              </a:rPr>
              <a:t>Uscire ed entrare dall’Italia (anche area Schengen). anche attraverso frontiere esterne </a:t>
            </a:r>
          </a:p>
          <a:p>
            <a:pPr>
              <a:defRPr/>
            </a:pPr>
            <a:r>
              <a:rPr lang="it-IT" sz="1600" dirty="0">
                <a:latin typeface="Calibri" pitchFamily="34" charset="0"/>
              </a:rPr>
              <a:t>italiane diverse </a:t>
            </a:r>
            <a:r>
              <a:rPr lang="it-IT" sz="1600" dirty="0">
                <a:latin typeface="Calibri" pitchFamily="34" charset="0"/>
                <a:hlinkClick r:id="rId6" action="ppaction://hlinkfile"/>
              </a:rPr>
              <a:t>(Circ. M.I. 11.3.2009)</a:t>
            </a:r>
            <a:r>
              <a:rPr lang="it-IT" sz="1600" dirty="0">
                <a:latin typeface="Calibri" pitchFamily="34" charset="0"/>
              </a:rPr>
              <a:t>, purché in possesso di visto in corso di validità  </a:t>
            </a:r>
          </a:p>
          <a:p>
            <a:pPr>
              <a:defRPr/>
            </a:pPr>
            <a:r>
              <a:rPr lang="it-IT" sz="1600" dirty="0">
                <a:latin typeface="Calibri" pitchFamily="34" charset="0"/>
              </a:rPr>
              <a:t>(</a:t>
            </a:r>
            <a:r>
              <a:rPr lang="it-IT" sz="1600" dirty="0">
                <a:latin typeface="Calibri" pitchFamily="34" charset="0"/>
                <a:hlinkClick r:id="rId7" action="ppaction://hlinkfile"/>
              </a:rPr>
              <a:t>Reg. Ue 265/2010 </a:t>
            </a:r>
            <a:r>
              <a:rPr lang="it-IT" sz="1600" dirty="0">
                <a:latin typeface="Calibri" pitchFamily="34" charset="0"/>
              </a:rPr>
              <a:t>e </a:t>
            </a:r>
            <a:r>
              <a:rPr lang="it-IT" sz="1600" dirty="0">
                <a:latin typeface="Calibri" pitchFamily="34" charset="0"/>
                <a:hlinkClick r:id="rId8" action="ppaction://hlinkfile"/>
              </a:rPr>
              <a:t>Circ. </a:t>
            </a:r>
            <a:r>
              <a:rPr lang="it-IT" sz="1600" dirty="0" err="1">
                <a:latin typeface="Calibri" pitchFamily="34" charset="0"/>
                <a:hlinkClick r:id="rId8" action="ppaction://hlinkfile"/>
              </a:rPr>
              <a:t>MI</a:t>
            </a:r>
            <a:r>
              <a:rPr lang="it-IT" sz="1600" dirty="0">
                <a:latin typeface="Calibri" pitchFamily="34" charset="0"/>
                <a:hlinkClick r:id="rId8" action="ppaction://hlinkfile"/>
              </a:rPr>
              <a:t> 2506/2010</a:t>
            </a:r>
            <a:r>
              <a:rPr lang="it-IT" sz="1600" dirty="0">
                <a:latin typeface="Calibri" pitchFamily="34" charset="0"/>
              </a:rPr>
              <a:t>)</a:t>
            </a:r>
          </a:p>
        </p:txBody>
      </p:sp>
      <p:sp>
        <p:nvSpPr>
          <p:cNvPr id="227336" name="Rectangle 8"/>
          <p:cNvSpPr>
            <a:spLocks noChangeArrowheads="1"/>
          </p:cNvSpPr>
          <p:nvPr/>
        </p:nvSpPr>
        <p:spPr bwMode="auto">
          <a:xfrm>
            <a:off x="323850" y="4292600"/>
            <a:ext cx="8424863" cy="504825"/>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dirty="0">
                <a:latin typeface="Calibri" pitchFamily="34" charset="0"/>
              </a:rPr>
              <a:t>Presentare domanda di ricongiungimento familiare</a:t>
            </a:r>
          </a:p>
        </p:txBody>
      </p:sp>
      <p:sp>
        <p:nvSpPr>
          <p:cNvPr id="227337" name="Rectangle 9"/>
          <p:cNvSpPr>
            <a:spLocks noChangeArrowheads="1"/>
          </p:cNvSpPr>
          <p:nvPr/>
        </p:nvSpPr>
        <p:spPr bwMode="auto">
          <a:xfrm>
            <a:off x="323850" y="4868863"/>
            <a:ext cx="8424863" cy="504825"/>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a:latin typeface="Calibri" pitchFamily="34" charset="0"/>
              </a:rPr>
              <a:t>Iscriversi al Servizio Sanitario Nazionale (</a:t>
            </a:r>
            <a:r>
              <a:rPr lang="it-IT">
                <a:latin typeface="Calibri" pitchFamily="34" charset="0"/>
                <a:hlinkClick r:id="rId9" action="ppaction://hlinkfile"/>
              </a:rPr>
              <a:t>Circ. Min. Salute 17.4.07</a:t>
            </a:r>
            <a:r>
              <a:rPr lang="it-IT">
                <a:latin typeface="Calibri" pitchFamily="34" charset="0"/>
              </a:rPr>
              <a:t>)</a:t>
            </a:r>
          </a:p>
        </p:txBody>
      </p:sp>
      <p:sp>
        <p:nvSpPr>
          <p:cNvPr id="227338" name="Rectangle 10"/>
          <p:cNvSpPr>
            <a:spLocks noChangeArrowheads="1"/>
          </p:cNvSpPr>
          <p:nvPr/>
        </p:nvSpPr>
        <p:spPr bwMode="auto">
          <a:xfrm>
            <a:off x="323850" y="5445125"/>
            <a:ext cx="8424863" cy="504825"/>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dirty="0">
                <a:latin typeface="Calibri" pitchFamily="34" charset="0"/>
              </a:rPr>
              <a:t>Prendere la patente e la carta di circolazione (</a:t>
            </a:r>
            <a:r>
              <a:rPr lang="it-IT" dirty="0">
                <a:latin typeface="Calibri" pitchFamily="34" charset="0"/>
                <a:hlinkClick r:id="rId10" action="ppaction://hlinkfile"/>
              </a:rPr>
              <a:t>Circ. Min. Trasporti 14.9.07</a:t>
            </a:r>
            <a:r>
              <a:rPr lang="it-IT" dirty="0">
                <a:latin typeface="Calibri" pitchFamily="34" charset="0"/>
              </a:rPr>
              <a:t>)</a:t>
            </a:r>
          </a:p>
        </p:txBody>
      </p:sp>
      <p:sp>
        <p:nvSpPr>
          <p:cNvPr id="227339" name="Rectangle 11"/>
          <p:cNvSpPr>
            <a:spLocks noChangeArrowheads="1"/>
          </p:cNvSpPr>
          <p:nvPr/>
        </p:nvSpPr>
        <p:spPr bwMode="auto">
          <a:xfrm>
            <a:off x="323850" y="6021388"/>
            <a:ext cx="8280400" cy="576262"/>
          </a:xfrm>
          <a:prstGeom prst="rect">
            <a:avLst/>
          </a:prstGeom>
          <a:ln>
            <a:headEnd/>
            <a:tailEnd/>
          </a:ln>
        </p:spPr>
        <p:style>
          <a:lnRef idx="2">
            <a:schemeClr val="accent5">
              <a:shade val="50000"/>
            </a:schemeClr>
          </a:lnRef>
          <a:fillRef idx="1001">
            <a:schemeClr val="dk2"/>
          </a:fillRef>
          <a:effectRef idx="0">
            <a:schemeClr val="accent5"/>
          </a:effectRef>
          <a:fontRef idx="minor">
            <a:schemeClr val="lt1"/>
          </a:fontRef>
        </p:style>
        <p:txBody>
          <a:bodyPr wrap="none" anchor="ctr"/>
          <a:lstStyle/>
          <a:p>
            <a:pPr>
              <a:defRPr/>
            </a:pPr>
            <a:r>
              <a:rPr lang="it-IT">
                <a:latin typeface="Calibri" pitchFamily="34" charset="0"/>
              </a:rPr>
              <a:t>Iscriversi all’anagrafe </a:t>
            </a:r>
            <a:r>
              <a:rPr lang="it-IT" sz="1600">
                <a:latin typeface="Calibri" pitchFamily="34" charset="0"/>
              </a:rPr>
              <a:t>(</a:t>
            </a:r>
            <a:r>
              <a:rPr lang="it-IT" sz="1600">
                <a:latin typeface="Calibri" pitchFamily="34" charset="0"/>
                <a:hlinkClick r:id="rId11" action="ppaction://hlinkfile"/>
              </a:rPr>
              <a:t>Circ. M.I. 16/07 P.S. lavoro </a:t>
            </a:r>
            <a:r>
              <a:rPr lang="it-IT" sz="1600">
                <a:latin typeface="Calibri" pitchFamily="34" charset="0"/>
              </a:rPr>
              <a:t>e </a:t>
            </a:r>
            <a:r>
              <a:rPr lang="it-IT" sz="1600">
                <a:latin typeface="Calibri" pitchFamily="34" charset="0"/>
                <a:hlinkClick r:id="rId12" action="ppaction://hlinkfile"/>
              </a:rPr>
              <a:t>Circ. M.I. 43/07  P.S. famiglia</a:t>
            </a:r>
            <a:r>
              <a:rPr lang="it-IT" sz="1600">
                <a:latin typeface="Calibri" pitchFamily="34" charset="0"/>
              </a:rPr>
              <a:t>)</a:t>
            </a:r>
          </a:p>
        </p:txBody>
      </p:sp>
      <p:sp>
        <p:nvSpPr>
          <p:cNvPr id="12" name="Rectangle 74"/>
          <p:cNvSpPr>
            <a:spLocks noGrp="1"/>
          </p:cNvSpPr>
          <p:nvPr>
            <p:ph type="title" idx="4294967295"/>
          </p:nvPr>
        </p:nvSpPr>
        <p:spPr bwMode="auto">
          <a:xfrm>
            <a:off x="539552" y="332656"/>
            <a:ext cx="8229600" cy="720080"/>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Nelle more del primo permesso di soggiorno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43CEB1DA-EDE4-4206-9BEB-2E533FEFCD83}" type="slidenum">
              <a:rPr lang="it-IT"/>
              <a:pPr>
                <a:defRPr/>
              </a:pPr>
              <a:t>18</a:t>
            </a:fld>
            <a:endParaRPr lang="it-IT"/>
          </a:p>
        </p:txBody>
      </p:sp>
      <p:graphicFrame>
        <p:nvGraphicFramePr>
          <p:cNvPr id="4" name="Segnaposto contenuto 3"/>
          <p:cNvGraphicFramePr>
            <a:graphicFrameLocks noGrp="1"/>
          </p:cNvGraphicFramePr>
          <p:nvPr>
            <p:ph idx="1"/>
          </p:nvPr>
        </p:nvGraphicFramePr>
        <p:xfrm>
          <a:off x="317500" y="1763712"/>
          <a:ext cx="8472518" cy="4526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74"/>
          <p:cNvSpPr>
            <a:spLocks noGrp="1"/>
          </p:cNvSpPr>
          <p:nvPr>
            <p:ph type="title" idx="4294967295"/>
          </p:nvPr>
        </p:nvSpPr>
        <p:spPr bwMode="auto">
          <a:xfrm>
            <a:off x="539552" y="332656"/>
            <a:ext cx="8136904" cy="864096"/>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La durata del permesso di soggiorno</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9C52EA9A-355D-4756-AB1A-08F9876A0F06}" type="slidenum">
              <a:rPr lang="it-IT" smtClean="0"/>
              <a:pPr>
                <a:defRPr/>
              </a:pPr>
              <a:t>19</a:t>
            </a:fld>
            <a:endParaRPr lang="it-IT"/>
          </a:p>
        </p:txBody>
      </p:sp>
      <p:sp>
        <p:nvSpPr>
          <p:cNvPr id="5" name="Rectangle 74"/>
          <p:cNvSpPr>
            <a:spLocks noGrp="1"/>
          </p:cNvSpPr>
          <p:nvPr>
            <p:ph type="title" idx="4294967295"/>
          </p:nvPr>
        </p:nvSpPr>
        <p:spPr bwMode="auto">
          <a:xfrm>
            <a:off x="539552" y="332656"/>
            <a:ext cx="8136904" cy="864096"/>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L’accordo di integrazione</a:t>
            </a:r>
          </a:p>
        </p:txBody>
      </p:sp>
      <p:sp>
        <p:nvSpPr>
          <p:cNvPr id="6" name="CasellaDiTesto 5"/>
          <p:cNvSpPr txBox="1"/>
          <p:nvPr/>
        </p:nvSpPr>
        <p:spPr>
          <a:xfrm>
            <a:off x="395536" y="1196752"/>
            <a:ext cx="8496944" cy="541686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defRPr/>
            </a:pPr>
            <a:r>
              <a:rPr lang="it-IT" sz="2000" dirty="0">
                <a:latin typeface="Calibri" pitchFamily="34" charset="0"/>
              </a:rPr>
              <a:t>La legge 94/2009, ha inserito l’art. </a:t>
            </a:r>
            <a:r>
              <a:rPr lang="it-IT" sz="2000" dirty="0">
                <a:latin typeface="Calibri" pitchFamily="34" charset="0"/>
                <a:hlinkClick r:id="rId2" action="ppaction://hlinkfile"/>
              </a:rPr>
              <a:t>4bis al TU</a:t>
            </a:r>
            <a:r>
              <a:rPr lang="it-IT" sz="2000" dirty="0">
                <a:latin typeface="Calibri" pitchFamily="34" charset="0"/>
              </a:rPr>
              <a:t>, con il quale viene introdotto un “accordo di integrazione”, che gli stranieri che fanno ingresso nel nostro Paese dal 10 marzo 2012  devono sottoscrivere. Il rinnovo del permesso è subordinato all’adempimento dell’accordo. Il </a:t>
            </a:r>
            <a:r>
              <a:rPr lang="it-IT" sz="2000" dirty="0">
                <a:latin typeface="Calibri" pitchFamily="34" charset="0"/>
                <a:hlinkClick r:id="rId3" action="ppaction://hlinkfile"/>
              </a:rPr>
              <a:t>DPR 179/2011 </a:t>
            </a:r>
            <a:r>
              <a:rPr lang="it-IT" sz="2000" dirty="0">
                <a:latin typeface="Calibri" pitchFamily="34" charset="0"/>
              </a:rPr>
              <a:t>ha definito le modalità di applicazione.</a:t>
            </a:r>
          </a:p>
          <a:p>
            <a:pPr>
              <a:defRPr/>
            </a:pPr>
            <a:endParaRPr lang="it-IT" sz="800" dirty="0">
              <a:latin typeface="Calibri" pitchFamily="34" charset="0"/>
            </a:endParaRPr>
          </a:p>
          <a:p>
            <a:pPr>
              <a:defRPr/>
            </a:pPr>
            <a:r>
              <a:rPr lang="it-IT" dirty="0">
                <a:latin typeface="Calibri" pitchFamily="34" charset="0"/>
              </a:rPr>
              <a:t>L’accordo ha durata di due anni, ed è prorogabile di un ulteriore anno. </a:t>
            </a:r>
          </a:p>
          <a:p>
            <a:pPr>
              <a:defRPr/>
            </a:pPr>
            <a:endParaRPr lang="it-IT" sz="800" dirty="0">
              <a:latin typeface="Calibri" pitchFamily="34" charset="0"/>
            </a:endParaRPr>
          </a:p>
          <a:p>
            <a:pPr>
              <a:defRPr/>
            </a:pPr>
            <a:r>
              <a:rPr lang="it-IT" dirty="0">
                <a:latin typeface="Calibri" pitchFamily="34" charset="0"/>
              </a:rPr>
              <a:t>Gli obiettivi che lo straniero deve raggiungere sono </a:t>
            </a:r>
          </a:p>
          <a:p>
            <a:pPr>
              <a:buClr>
                <a:srgbClr val="C00000"/>
              </a:buClr>
              <a:buFont typeface="Wingdings" pitchFamily="2" charset="2"/>
              <a:buChar char="q"/>
              <a:defRPr/>
            </a:pPr>
            <a:r>
              <a:rPr lang="it-IT" dirty="0">
                <a:latin typeface="Calibri" pitchFamily="34" charset="0"/>
              </a:rPr>
              <a:t>Acquisire la conoscenza della lingua italiana parlata (livello A2)</a:t>
            </a:r>
          </a:p>
          <a:p>
            <a:pPr>
              <a:buClr>
                <a:srgbClr val="C00000"/>
              </a:buClr>
              <a:buFont typeface="Wingdings" pitchFamily="2" charset="2"/>
              <a:buChar char="q"/>
              <a:defRPr/>
            </a:pPr>
            <a:r>
              <a:rPr lang="it-IT" dirty="0">
                <a:latin typeface="Calibri" pitchFamily="34" charset="0"/>
              </a:rPr>
              <a:t>Acquisire la conoscenza dei principi fondamentali della Costituzione e della vita civile in Italia</a:t>
            </a:r>
          </a:p>
          <a:p>
            <a:pPr>
              <a:buClr>
                <a:srgbClr val="C00000"/>
              </a:buClr>
              <a:buFont typeface="Wingdings" pitchFamily="2" charset="2"/>
              <a:buChar char="q"/>
              <a:defRPr/>
            </a:pPr>
            <a:r>
              <a:rPr lang="it-IT" dirty="0">
                <a:latin typeface="Calibri" pitchFamily="34" charset="0"/>
              </a:rPr>
              <a:t>Garantire l’assolvimento degli obblighi scolastici per i figli minori</a:t>
            </a:r>
          </a:p>
          <a:p>
            <a:pPr>
              <a:buFontTx/>
              <a:buChar char="-"/>
              <a:defRPr/>
            </a:pPr>
            <a:endParaRPr lang="it-IT" sz="800" dirty="0">
              <a:latin typeface="Calibri" pitchFamily="34" charset="0"/>
            </a:endParaRPr>
          </a:p>
          <a:p>
            <a:pPr>
              <a:defRPr/>
            </a:pPr>
            <a:r>
              <a:rPr lang="it-IT" dirty="0">
                <a:latin typeface="Calibri" pitchFamily="34" charset="0"/>
              </a:rPr>
              <a:t>L’accordo è articolato in debiti e crediti e si estingue al momento della verifica, qualora lo straniero raggiunga 30 crediti.</a:t>
            </a:r>
          </a:p>
          <a:p>
            <a:pPr>
              <a:defRPr/>
            </a:pPr>
            <a:r>
              <a:rPr lang="it-IT" dirty="0">
                <a:latin typeface="Calibri" pitchFamily="34" charset="0"/>
              </a:rPr>
              <a:t>Nel caso in cui alla verifica biennale i crediti siano compresi fra 1 e 29, l’accordo sarà prorogato di un ulteriore anno.</a:t>
            </a:r>
          </a:p>
          <a:p>
            <a:pPr>
              <a:defRPr/>
            </a:pPr>
            <a:r>
              <a:rPr lang="it-IT" dirty="0">
                <a:latin typeface="Calibri" pitchFamily="34" charset="0"/>
              </a:rPr>
              <a:t>Qualora alla prima verifica o al termine della proroga i crediti siano uguali o inferiori a 0, l’accordo è risolto ed il permesso di soggiorno  sarà revocato e lo straniero espulso.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10"/>
          <p:cNvSpPr>
            <a:spLocks noGrp="1"/>
          </p:cNvSpPr>
          <p:nvPr>
            <p:ph type="sldNum" sz="quarter" idx="11"/>
          </p:nvPr>
        </p:nvSpPr>
        <p:spPr/>
        <p:txBody>
          <a:bodyPr/>
          <a:lstStyle/>
          <a:p>
            <a:pPr>
              <a:defRPr/>
            </a:pPr>
            <a:fld id="{F573857B-446F-4F96-8C8B-8DAF2D6BDC36}" type="slidenum">
              <a:rPr lang="it-IT"/>
              <a:pPr>
                <a:defRPr/>
              </a:pPr>
              <a:t>2</a:t>
            </a:fld>
            <a:endParaRPr lang="it-IT"/>
          </a:p>
        </p:txBody>
      </p:sp>
      <p:sp>
        <p:nvSpPr>
          <p:cNvPr id="244745" name="Rectangle 9"/>
          <p:cNvSpPr>
            <a:spLocks noGrp="1"/>
          </p:cNvSpPr>
          <p:nvPr>
            <p:ph type="title" idx="4294967295"/>
          </p:nvPr>
        </p:nvSpPr>
        <p:spPr bwMode="auto"/>
        <p:txBody>
          <a:bodyPr vert="horz" wrap="square" lIns="91440" tIns="45720" bIns="45720" numCol="1" anchorCtr="0" compatLnSpc="1">
            <a:prstTxWarp prst="textNoShape">
              <a:avLst/>
            </a:prstTxWarp>
          </a:bodyPr>
          <a:lstStyle/>
          <a:p>
            <a:pPr eaLnBrk="1" hangingPunct="1">
              <a:defRPr/>
            </a:pPr>
            <a:r>
              <a:rPr lang="it-IT" dirty="0" smtClean="0">
                <a:effectLst>
                  <a:outerShdw blurRad="38100" dist="38100" dir="2700000" algn="tl">
                    <a:srgbClr val="FFFFFF"/>
                  </a:outerShdw>
                </a:effectLst>
                <a:latin typeface="Rockwell" pitchFamily="18" charset="0"/>
              </a:rPr>
              <a:t>Immigrati in Italia</a:t>
            </a:r>
          </a:p>
        </p:txBody>
      </p:sp>
      <p:pic>
        <p:nvPicPr>
          <p:cNvPr id="13315" name="Picture 7" descr="cartina_mondo_globopix"/>
          <p:cNvPicPr>
            <a:picLocks noGrp="1" noChangeAspect="1" noChangeArrowheads="1"/>
          </p:cNvPicPr>
          <p:nvPr>
            <p:ph idx="4294967295"/>
          </p:nvPr>
        </p:nvPicPr>
        <p:blipFill>
          <a:blip r:embed="rId3"/>
          <a:srcRect/>
          <a:stretch>
            <a:fillRect/>
          </a:stretch>
        </p:blipFill>
        <p:spPr>
          <a:xfrm>
            <a:off x="0" y="2852738"/>
            <a:ext cx="8642350" cy="3519487"/>
          </a:xfrm>
        </p:spPr>
      </p:pic>
      <p:sp>
        <p:nvSpPr>
          <p:cNvPr id="244742" name="Rectangle 6"/>
          <p:cNvSpPr>
            <a:spLocks/>
          </p:cNvSpPr>
          <p:nvPr/>
        </p:nvSpPr>
        <p:spPr bwMode="auto">
          <a:xfrm>
            <a:off x="4067175" y="3357563"/>
            <a:ext cx="4537075" cy="2447925"/>
          </a:xfrm>
          <a:prstGeom prst="rect">
            <a:avLst/>
          </a:prstGeom>
          <a:noFill/>
          <a:ln w="9525">
            <a:noFill/>
            <a:miter lim="800000"/>
            <a:headEnd/>
            <a:tailEnd/>
          </a:ln>
          <a:effectLst>
            <a:outerShdw dist="35921" dir="2700000" algn="ctr" rotWithShape="0">
              <a:schemeClr val="tx2"/>
            </a:outerShdw>
          </a:effectLst>
        </p:spPr>
        <p:txBody>
          <a:bodyPr/>
          <a:lstStyle/>
          <a:p>
            <a:pPr marL="342900" indent="-342900">
              <a:buClr>
                <a:schemeClr val="accent1"/>
              </a:buClr>
              <a:buSzPct val="70000"/>
              <a:buFont typeface="Wingdings 2" pitchFamily="18" charset="2"/>
              <a:buNone/>
              <a:defRPr/>
            </a:pPr>
            <a:r>
              <a:rPr lang="it-IT" sz="2800" b="1" dirty="0">
                <a:solidFill>
                  <a:schemeClr val="bg1"/>
                </a:solidFill>
                <a:effectLst>
                  <a:outerShdw blurRad="38100" dist="38100" dir="2700000" algn="tl">
                    <a:srgbClr val="FFFFFF"/>
                  </a:outerShdw>
                </a:effectLst>
                <a:latin typeface="Rockwell" pitchFamily="18" charset="0"/>
              </a:rPr>
              <a:t>LA PROVIENIENZA</a:t>
            </a:r>
          </a:p>
          <a:p>
            <a:pPr marL="342900" indent="-342900">
              <a:buClr>
                <a:schemeClr val="accent1"/>
              </a:buClr>
              <a:buSzPct val="70000"/>
              <a:buFont typeface="Wingdings 2" pitchFamily="18" charset="2"/>
              <a:buNone/>
              <a:defRPr/>
            </a:pPr>
            <a:endParaRPr lang="it-IT" sz="2800" b="1" dirty="0">
              <a:solidFill>
                <a:schemeClr val="bg1"/>
              </a:solidFill>
              <a:effectLst>
                <a:outerShdw blurRad="38100" dist="38100" dir="2700000" algn="tl">
                  <a:srgbClr val="FFFFFF"/>
                </a:outerShdw>
              </a:effectLst>
              <a:latin typeface="Rockwell" pitchFamily="18" charset="0"/>
            </a:endParaRPr>
          </a:p>
          <a:p>
            <a:pPr marL="342900" indent="-342900">
              <a:buClr>
                <a:schemeClr val="accent1"/>
              </a:buClr>
              <a:buSzPct val="70000"/>
              <a:buFont typeface="Wingdings" pitchFamily="2" charset="2"/>
              <a:buChar char="Ø"/>
              <a:defRPr/>
            </a:pPr>
            <a:r>
              <a:rPr lang="it-IT" sz="2800" b="1" dirty="0">
                <a:solidFill>
                  <a:schemeClr val="bg1"/>
                </a:solidFill>
                <a:effectLst>
                  <a:outerShdw blurRad="38100" dist="38100" dir="2700000" algn="tl">
                    <a:srgbClr val="FFFFFF"/>
                  </a:outerShdw>
                </a:effectLst>
                <a:latin typeface="Rockwell" pitchFamily="18" charset="0"/>
                <a:hlinkClick r:id="rId4" action="ppaction://hlinkpres?slideindex=1&amp;slidetitle="/>
              </a:rPr>
              <a:t>Paesi Unione Europea</a:t>
            </a:r>
            <a:endParaRPr lang="it-IT" sz="2800" b="1" dirty="0">
              <a:solidFill>
                <a:schemeClr val="bg1"/>
              </a:solidFill>
              <a:effectLst>
                <a:outerShdw blurRad="38100" dist="38100" dir="2700000" algn="tl">
                  <a:srgbClr val="FFFFFF"/>
                </a:outerShdw>
              </a:effectLst>
              <a:latin typeface="Rockwell" pitchFamily="18" charset="0"/>
            </a:endParaRPr>
          </a:p>
          <a:p>
            <a:pPr marL="342900" indent="-342900">
              <a:buClr>
                <a:schemeClr val="accent1"/>
              </a:buClr>
              <a:buSzPct val="70000"/>
              <a:buFont typeface="Wingdings" pitchFamily="2" charset="2"/>
              <a:buNone/>
              <a:defRPr/>
            </a:pPr>
            <a:endParaRPr lang="it-IT" sz="2800" b="1" dirty="0">
              <a:solidFill>
                <a:schemeClr val="bg1"/>
              </a:solidFill>
              <a:effectLst>
                <a:outerShdw blurRad="38100" dist="38100" dir="2700000" algn="tl">
                  <a:srgbClr val="FFFFFF"/>
                </a:outerShdw>
              </a:effectLst>
              <a:latin typeface="Rockwell" pitchFamily="18" charset="0"/>
            </a:endParaRPr>
          </a:p>
          <a:p>
            <a:pPr marL="342900" indent="-342900">
              <a:buClr>
                <a:schemeClr val="accent1"/>
              </a:buClr>
              <a:buSzPct val="70000"/>
              <a:buFont typeface="Wingdings" pitchFamily="2" charset="2"/>
              <a:buChar char="Ø"/>
              <a:defRPr/>
            </a:pPr>
            <a:r>
              <a:rPr lang="it-IT" sz="2800" b="1" dirty="0">
                <a:solidFill>
                  <a:schemeClr val="bg1"/>
                </a:solidFill>
                <a:effectLst>
                  <a:outerShdw blurRad="38100" dist="38100" dir="2700000" algn="tl">
                    <a:srgbClr val="FFFFFF"/>
                  </a:outerShdw>
                </a:effectLst>
                <a:latin typeface="Rockwell" pitchFamily="18" charset="0"/>
              </a:rPr>
              <a:t>Paesi Extracomunitari</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0DD9B749-46D4-480F-A0E2-7B410CE2B055}" type="slidenum">
              <a:rPr lang="it-IT" smtClean="0"/>
              <a:pPr>
                <a:defRPr/>
              </a:pPr>
              <a:t>20</a:t>
            </a:fld>
            <a:endParaRPr lang="it-IT"/>
          </a:p>
        </p:txBody>
      </p:sp>
      <p:sp>
        <p:nvSpPr>
          <p:cNvPr id="5" name="CasellaDiTesto 4"/>
          <p:cNvSpPr txBox="1"/>
          <p:nvPr/>
        </p:nvSpPr>
        <p:spPr>
          <a:xfrm>
            <a:off x="755650" y="1268413"/>
            <a:ext cx="7488238" cy="1200150"/>
          </a:xfrm>
          <a:prstGeom prst="rect">
            <a:avLst/>
          </a:prstGeom>
        </p:spPr>
        <p:style>
          <a:lnRef idx="0">
            <a:scrgbClr r="0" g="0" b="0"/>
          </a:lnRef>
          <a:fillRef idx="1001">
            <a:schemeClr val="dk2"/>
          </a:fillRef>
          <a:effectRef idx="0">
            <a:scrgbClr r="0" g="0" b="0"/>
          </a:effectRef>
          <a:fontRef idx="major"/>
        </p:style>
        <p:txBody>
          <a:bodyPr>
            <a:spAutoFit/>
          </a:bodyPr>
          <a:lstStyle/>
          <a:p>
            <a:pPr>
              <a:defRPr/>
            </a:pPr>
            <a:r>
              <a:rPr lang="it-IT" dirty="0"/>
              <a:t>L’accordo viene sottoscritto dagli stranieri</a:t>
            </a:r>
          </a:p>
          <a:p>
            <a:pPr>
              <a:buFontTx/>
              <a:buChar char="-"/>
              <a:defRPr/>
            </a:pPr>
            <a:r>
              <a:rPr lang="it-IT" dirty="0"/>
              <a:t>di età superiore a 16 anni</a:t>
            </a:r>
          </a:p>
          <a:p>
            <a:pPr>
              <a:buFontTx/>
              <a:buChar char="-"/>
              <a:defRPr/>
            </a:pPr>
            <a:r>
              <a:rPr lang="it-IT" dirty="0"/>
              <a:t>che fanno </a:t>
            </a:r>
            <a:r>
              <a:rPr lang="it-IT" dirty="0">
                <a:latin typeface="Calibri" pitchFamily="34" charset="0"/>
              </a:rPr>
              <a:t>ingresso</a:t>
            </a:r>
            <a:r>
              <a:rPr lang="it-IT" dirty="0"/>
              <a:t> in Italia per la prima volta</a:t>
            </a:r>
          </a:p>
          <a:p>
            <a:pPr>
              <a:buFontTx/>
              <a:buChar char="-"/>
              <a:defRPr/>
            </a:pPr>
            <a:r>
              <a:rPr lang="it-IT" dirty="0"/>
              <a:t>che fanno richiesta di un permesso di durata non inferiore ad 1 anno</a:t>
            </a:r>
          </a:p>
        </p:txBody>
      </p:sp>
      <p:sp>
        <p:nvSpPr>
          <p:cNvPr id="6" name="Rectangle 74"/>
          <p:cNvSpPr>
            <a:spLocks noGrp="1"/>
          </p:cNvSpPr>
          <p:nvPr>
            <p:ph type="title" idx="4294967295"/>
          </p:nvPr>
        </p:nvSpPr>
        <p:spPr bwMode="auto">
          <a:xfrm>
            <a:off x="539552" y="332656"/>
            <a:ext cx="8136904" cy="864096"/>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L’accordo di integrazione</a:t>
            </a:r>
          </a:p>
        </p:txBody>
      </p:sp>
      <p:sp>
        <p:nvSpPr>
          <p:cNvPr id="7" name="CasellaDiTesto 6"/>
          <p:cNvSpPr txBox="1"/>
          <p:nvPr/>
        </p:nvSpPr>
        <p:spPr>
          <a:xfrm>
            <a:off x="395536" y="2708920"/>
            <a:ext cx="8352928" cy="381642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defRPr/>
            </a:pPr>
            <a:endParaRPr lang="it-IT" dirty="0">
              <a:latin typeface="Calibri" pitchFamily="34" charset="0"/>
            </a:endParaRPr>
          </a:p>
          <a:p>
            <a:pPr>
              <a:defRPr/>
            </a:pPr>
            <a:r>
              <a:rPr lang="it-IT" dirty="0">
                <a:latin typeface="Calibri" pitchFamily="34" charset="0"/>
              </a:rPr>
              <a:t>Sono esentati dalla sottoscrizione dell’accordo (</a:t>
            </a:r>
            <a:r>
              <a:rPr lang="it-IT" dirty="0">
                <a:latin typeface="Calibri" pitchFamily="34" charset="0"/>
                <a:hlinkClick r:id="rId2" action="ppaction://hlinkfile"/>
              </a:rPr>
              <a:t>art. 2 DPR 179/2011</a:t>
            </a:r>
            <a:r>
              <a:rPr lang="it-IT" dirty="0">
                <a:latin typeface="Calibri" pitchFamily="34" charset="0"/>
              </a:rPr>
              <a:t>)</a:t>
            </a:r>
          </a:p>
          <a:p>
            <a:pPr>
              <a:buFontTx/>
              <a:buBlip>
                <a:blip r:embed="rId3"/>
              </a:buBlip>
              <a:defRPr/>
            </a:pPr>
            <a:r>
              <a:rPr lang="it-IT" dirty="0">
                <a:latin typeface="Calibri" pitchFamily="34" charset="0"/>
              </a:rPr>
              <a:t>I minori non accompagnati</a:t>
            </a:r>
          </a:p>
          <a:p>
            <a:pPr>
              <a:buFontTx/>
              <a:buBlip>
                <a:blip r:embed="rId3"/>
              </a:buBlip>
              <a:defRPr/>
            </a:pPr>
            <a:r>
              <a:rPr lang="it-IT" dirty="0">
                <a:latin typeface="Calibri" pitchFamily="34" charset="0"/>
              </a:rPr>
              <a:t>Le vittime della tratta</a:t>
            </a:r>
          </a:p>
          <a:p>
            <a:pPr>
              <a:buFontTx/>
              <a:buBlip>
                <a:blip r:embed="rId3"/>
              </a:buBlip>
              <a:defRPr/>
            </a:pPr>
            <a:r>
              <a:rPr lang="it-IT" dirty="0">
                <a:latin typeface="Calibri" pitchFamily="34" charset="0"/>
              </a:rPr>
              <a:t>Coloro che hanno patologie tali da limitarne l’autosufficienza</a:t>
            </a:r>
          </a:p>
          <a:p>
            <a:pPr>
              <a:defRPr/>
            </a:pPr>
            <a:endParaRPr lang="it-IT" dirty="0">
              <a:latin typeface="Calibri" pitchFamily="34" charset="0"/>
            </a:endParaRPr>
          </a:p>
          <a:p>
            <a:pPr>
              <a:defRPr/>
            </a:pPr>
            <a:r>
              <a:rPr lang="it-IT" dirty="0">
                <a:latin typeface="Calibri" pitchFamily="34" charset="0"/>
              </a:rPr>
              <a:t>Non saranno sottoposti alla verifica dell’accordo (Art. 4bis TU – </a:t>
            </a:r>
            <a:r>
              <a:rPr lang="it-IT" dirty="0">
                <a:latin typeface="Calibri" pitchFamily="34" charset="0"/>
                <a:hlinkClick r:id="rId4" action="ppaction://hlinkfile"/>
              </a:rPr>
              <a:t>Circ. M.I. e M. Cooperazione 1542/2012</a:t>
            </a:r>
            <a:r>
              <a:rPr lang="it-IT" dirty="0">
                <a:latin typeface="Calibri" pitchFamily="34" charset="0"/>
              </a:rPr>
              <a:t>)</a:t>
            </a:r>
          </a:p>
          <a:p>
            <a:pPr>
              <a:buFontTx/>
              <a:buBlip>
                <a:blip r:embed="rId5"/>
              </a:buBlip>
              <a:defRPr/>
            </a:pPr>
            <a:r>
              <a:rPr lang="it-IT" dirty="0">
                <a:latin typeface="Calibri" pitchFamily="34" charset="0"/>
              </a:rPr>
              <a:t>Titolari di permesso per asilo, protezione sussidiaria, motivi umanitari</a:t>
            </a:r>
          </a:p>
          <a:p>
            <a:pPr>
              <a:buFontTx/>
              <a:buBlip>
                <a:blip r:embed="rId5"/>
              </a:buBlip>
              <a:defRPr/>
            </a:pPr>
            <a:r>
              <a:rPr lang="it-IT" dirty="0">
                <a:latin typeface="Calibri" pitchFamily="34" charset="0"/>
              </a:rPr>
              <a:t>Titolari di permesso per motivi familiari</a:t>
            </a:r>
          </a:p>
          <a:p>
            <a:pPr>
              <a:buFontTx/>
              <a:buBlip>
                <a:blip r:embed="rId5"/>
              </a:buBlip>
              <a:defRPr/>
            </a:pPr>
            <a:r>
              <a:rPr lang="it-IT" dirty="0">
                <a:latin typeface="Calibri" pitchFamily="34" charset="0"/>
              </a:rPr>
              <a:t>Titolari di permesso CE-SLP</a:t>
            </a:r>
          </a:p>
          <a:p>
            <a:pPr>
              <a:buFontTx/>
              <a:buBlip>
                <a:blip r:embed="rId5"/>
              </a:buBlip>
              <a:defRPr/>
            </a:pPr>
            <a:r>
              <a:rPr lang="it-IT" dirty="0">
                <a:latin typeface="Calibri" pitchFamily="34" charset="0"/>
              </a:rPr>
              <a:t>Titolari di Carta di soggiorno di familiari di cittadini UE</a:t>
            </a:r>
          </a:p>
          <a:p>
            <a:pPr>
              <a:buFontTx/>
              <a:buBlip>
                <a:blip r:embed="rId5"/>
              </a:buBlip>
              <a:defRPr/>
            </a:pPr>
            <a:r>
              <a:rPr lang="it-IT" dirty="0">
                <a:latin typeface="Calibri" pitchFamily="34" charset="0"/>
              </a:rPr>
              <a:t>Titolari di altro permesso che ha esercitato il diritto al ricongiungimento familiare</a:t>
            </a:r>
          </a:p>
          <a:p>
            <a:pPr>
              <a:defRPr/>
            </a:pPr>
            <a:r>
              <a:rPr lang="it-IT" sz="800" dirty="0">
                <a:latin typeface="Calibri" pitchFamily="34" charset="0"/>
              </a:rPr>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ACDDF0FC-7BF8-4210-931B-9628E27BC093}" type="slidenum">
              <a:rPr lang="it-IT" smtClean="0"/>
              <a:pPr>
                <a:defRPr/>
              </a:pPr>
              <a:t>21</a:t>
            </a:fld>
            <a:endParaRPr lang="it-IT"/>
          </a:p>
        </p:txBody>
      </p:sp>
      <p:sp>
        <p:nvSpPr>
          <p:cNvPr id="5" name="Rectangle 74"/>
          <p:cNvSpPr>
            <a:spLocks noGrp="1"/>
          </p:cNvSpPr>
          <p:nvPr>
            <p:ph type="title" idx="4294967295"/>
          </p:nvPr>
        </p:nvSpPr>
        <p:spPr bwMode="auto">
          <a:xfrm>
            <a:off x="539552" y="332656"/>
            <a:ext cx="8136904" cy="864096"/>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I costi del permesso di soggiorno</a:t>
            </a:r>
          </a:p>
        </p:txBody>
      </p:sp>
      <p:sp>
        <p:nvSpPr>
          <p:cNvPr id="7" name="CasellaDiTesto 6"/>
          <p:cNvSpPr txBox="1"/>
          <p:nvPr/>
        </p:nvSpPr>
        <p:spPr>
          <a:xfrm>
            <a:off x="1274490" y="3663509"/>
            <a:ext cx="6264696" cy="1611023"/>
          </a:xfrm>
          <a:prstGeom prst="rect">
            <a:avLst/>
          </a:prstGeom>
          <a:ln>
            <a:solidFill>
              <a:schemeClr val="bg2">
                <a:lumMod val="75000"/>
              </a:schemeClr>
            </a:solidFill>
          </a:ln>
        </p:spPr>
        <p:style>
          <a:lnRef idx="0">
            <a:scrgbClr r="0" g="0" b="0"/>
          </a:lnRef>
          <a:fillRef idx="1002">
            <a:schemeClr val="dk2"/>
          </a:fillRef>
          <a:effectRef idx="0">
            <a:scrgbClr r="0" g="0" b="0"/>
          </a:effectRef>
          <a:fontRef idx="major"/>
        </p:style>
        <p:txBody>
          <a:bodyPr>
            <a:spAutoFit/>
          </a:bodyPr>
          <a:lstStyle/>
          <a:p>
            <a:pPr>
              <a:defRPr/>
            </a:pPr>
            <a:r>
              <a:rPr lang="it-IT" sz="2400">
                <a:latin typeface="Arial" charset="0"/>
                <a:cs typeface="Arial" charset="0"/>
              </a:rPr>
              <a:t>Al contributo si aggiungono i costi già previsti relativi al pagamento del PSE (€</a:t>
            </a:r>
            <a:r>
              <a:rPr lang="it-IT" sz="2400" b="1">
                <a:latin typeface="Arial" charset="0"/>
                <a:cs typeface="Arial" charset="0"/>
              </a:rPr>
              <a:t>27,50</a:t>
            </a:r>
            <a:r>
              <a:rPr lang="it-IT" sz="2400">
                <a:latin typeface="Arial" charset="0"/>
                <a:cs typeface="Arial" charset="0"/>
              </a:rPr>
              <a:t>), la marca da bollo (€</a:t>
            </a:r>
            <a:r>
              <a:rPr lang="it-IT" sz="2400" b="1">
                <a:latin typeface="Arial" charset="0"/>
                <a:cs typeface="Arial" charset="0"/>
              </a:rPr>
              <a:t>14,62</a:t>
            </a:r>
            <a:r>
              <a:rPr lang="it-IT" sz="2400">
                <a:latin typeface="Arial" charset="0"/>
                <a:cs typeface="Arial" charset="0"/>
              </a:rPr>
              <a:t>) e le spese di spedizione (€ </a:t>
            </a:r>
            <a:r>
              <a:rPr lang="it-IT" sz="2400" b="1">
                <a:latin typeface="Arial" charset="0"/>
                <a:cs typeface="Arial" charset="0"/>
              </a:rPr>
              <a:t>30,00</a:t>
            </a:r>
            <a:r>
              <a:rPr lang="it-IT" sz="2400">
                <a:latin typeface="Arial" charset="0"/>
                <a:cs typeface="Arial" charset="0"/>
              </a:rPr>
              <a:t>)</a:t>
            </a:r>
          </a:p>
        </p:txBody>
      </p:sp>
      <p:sp>
        <p:nvSpPr>
          <p:cNvPr id="8" name="CasellaDiTesto 7"/>
          <p:cNvSpPr txBox="1"/>
          <p:nvPr/>
        </p:nvSpPr>
        <p:spPr>
          <a:xfrm>
            <a:off x="450081" y="1431199"/>
            <a:ext cx="8064897" cy="151375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defRPr/>
            </a:pPr>
            <a:r>
              <a:rPr lang="it-IT" sz="2400">
                <a:latin typeface="Calibri" pitchFamily="34" charset="0"/>
                <a:cs typeface="Arial" charset="0"/>
              </a:rPr>
              <a:t>La legge 94/2009 ha istituito un contributo ulteriore per il rinnovo e il rilascio del permesso di soggiorno di durata superiore a 3 mesi.  Il </a:t>
            </a:r>
            <a:r>
              <a:rPr lang="it-IT" sz="2400">
                <a:latin typeface="Calibri" pitchFamily="34" charset="0"/>
                <a:cs typeface="Arial" charset="0"/>
                <a:hlinkClick r:id="rId2" action="ppaction://hlinkfile"/>
              </a:rPr>
              <a:t>Decreto 6 ottobre 2011</a:t>
            </a:r>
            <a:r>
              <a:rPr lang="it-IT" sz="2400">
                <a:latin typeface="Calibri" pitchFamily="34" charset="0"/>
                <a:cs typeface="Arial" charset="0"/>
              </a:rPr>
              <a:t> ha definito le modalità di applicazione del contributo.</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txBox="1">
            <a:spLocks noGrp="1"/>
          </p:cNvSpPr>
          <p:nvPr/>
        </p:nvSpPr>
        <p:spPr>
          <a:xfrm>
            <a:off x="8639175" y="6515100"/>
            <a:ext cx="463550" cy="273050"/>
          </a:xfrm>
          <a:prstGeom prst="rect">
            <a:avLst/>
          </a:prstGeom>
          <a:noFill/>
        </p:spPr>
        <p:txBody>
          <a:bodyPr anchor="ctr"/>
          <a:lstStyle/>
          <a:p>
            <a:pPr algn="r">
              <a:defRPr/>
            </a:pPr>
            <a:fld id="{3048B00E-56B8-45E6-9594-B70ADCDF0DE0}" type="slidenum">
              <a:rPr lang="it-IT" sz="1600">
                <a:solidFill>
                  <a:schemeClr val="tx2">
                    <a:shade val="90000"/>
                  </a:schemeClr>
                </a:solidFill>
                <a:latin typeface="Arial" pitchFamily="34" charset="0"/>
                <a:cs typeface="Arial" pitchFamily="34" charset="0"/>
              </a:rPr>
              <a:pPr algn="r">
                <a:defRPr/>
              </a:pPr>
              <a:t>22</a:t>
            </a:fld>
            <a:endParaRPr lang="it-IT" sz="1600">
              <a:solidFill>
                <a:schemeClr val="tx2">
                  <a:shade val="90000"/>
                </a:schemeClr>
              </a:solidFill>
              <a:latin typeface="Arial" pitchFamily="34" charset="0"/>
              <a:cs typeface="Arial" pitchFamily="34" charset="0"/>
            </a:endParaRPr>
          </a:p>
        </p:txBody>
      </p:sp>
      <p:sp>
        <p:nvSpPr>
          <p:cNvPr id="5" name="Rectangle 74"/>
          <p:cNvSpPr>
            <a:spLocks noGrp="1"/>
          </p:cNvSpPr>
          <p:nvPr>
            <p:ph type="title" idx="4294967295"/>
          </p:nvPr>
        </p:nvSpPr>
        <p:spPr bwMode="auto">
          <a:xfrm>
            <a:off x="542727" y="337418"/>
            <a:ext cx="8136904" cy="864097"/>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I costi del permesso di soggiorno</a:t>
            </a:r>
          </a:p>
        </p:txBody>
      </p:sp>
      <p:sp>
        <p:nvSpPr>
          <p:cNvPr id="6" name="CasellaDiTesto 5"/>
          <p:cNvSpPr txBox="1"/>
          <p:nvPr/>
        </p:nvSpPr>
        <p:spPr>
          <a:xfrm>
            <a:off x="938585" y="1942358"/>
            <a:ext cx="7848872" cy="462537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defRPr/>
            </a:pPr>
            <a:r>
              <a:rPr lang="it-IT" sz="2400">
                <a:latin typeface="Calibri" pitchFamily="34" charset="0"/>
                <a:cs typeface="Arial" charset="0"/>
              </a:rPr>
              <a:t>Sono </a:t>
            </a:r>
            <a:r>
              <a:rPr lang="it-IT" sz="2400" b="1" u="sng">
                <a:latin typeface="Calibri" pitchFamily="34" charset="0"/>
                <a:cs typeface="Arial" charset="0"/>
              </a:rPr>
              <a:t>esentati</a:t>
            </a:r>
            <a:r>
              <a:rPr lang="it-IT" sz="2400">
                <a:latin typeface="Calibri" pitchFamily="34" charset="0"/>
                <a:cs typeface="Arial" charset="0"/>
              </a:rPr>
              <a:t> dal pagamento del contributo:</a:t>
            </a:r>
          </a:p>
          <a:p>
            <a:pPr lvl="1">
              <a:buFont typeface="Wingdings" pitchFamily="2" charset="2"/>
              <a:buChar char="Ø"/>
              <a:defRPr/>
            </a:pPr>
            <a:r>
              <a:rPr lang="it-IT" sz="2400">
                <a:latin typeface="Calibri" pitchFamily="34" charset="0"/>
                <a:cs typeface="Arial" charset="0"/>
              </a:rPr>
              <a:t>I minori di anni 18</a:t>
            </a:r>
          </a:p>
          <a:p>
            <a:pPr lvl="1">
              <a:buFont typeface="Wingdings" pitchFamily="2" charset="2"/>
              <a:buChar char="Ø"/>
              <a:defRPr/>
            </a:pPr>
            <a:r>
              <a:rPr lang="it-IT" sz="2400">
                <a:latin typeface="Calibri" pitchFamily="34" charset="0"/>
                <a:cs typeface="Arial" charset="0"/>
              </a:rPr>
              <a:t>Titolari di permesso per cure mediche (</a:t>
            </a:r>
            <a:r>
              <a:rPr lang="it-IT" sz="2400">
                <a:latin typeface="Calibri" pitchFamily="34" charset="0"/>
                <a:cs typeface="Arial" charset="0"/>
                <a:hlinkClick r:id="rId2" action="ppaction://hlinkfile"/>
              </a:rPr>
              <a:t>art. 36 del TU</a:t>
            </a:r>
            <a:r>
              <a:rPr lang="it-IT" sz="2400">
                <a:latin typeface="Calibri" pitchFamily="34" charset="0"/>
                <a:cs typeface="Arial" charset="0"/>
              </a:rPr>
              <a:t>)</a:t>
            </a:r>
          </a:p>
          <a:p>
            <a:pPr lvl="1">
              <a:buFont typeface="Wingdings" pitchFamily="2" charset="2"/>
              <a:buNone/>
              <a:defRPr/>
            </a:pPr>
            <a:r>
              <a:rPr lang="it-IT" sz="2400">
                <a:latin typeface="Calibri" pitchFamily="34" charset="0"/>
                <a:cs typeface="Arial" charset="0"/>
              </a:rPr>
              <a:t>     (no titolari a seguito di gravidanza o nascita figlio)</a:t>
            </a:r>
          </a:p>
          <a:p>
            <a:pPr lvl="1">
              <a:buFont typeface="Wingdings" pitchFamily="2" charset="2"/>
              <a:buChar char="Ø"/>
              <a:defRPr/>
            </a:pPr>
            <a:r>
              <a:rPr lang="it-IT" sz="2400">
                <a:latin typeface="Calibri" pitchFamily="34" charset="0"/>
                <a:cs typeface="Arial" charset="0"/>
              </a:rPr>
              <a:t>I richiedenti di rilascio o rinnovo di permesso per asilo,</a:t>
            </a:r>
          </a:p>
          <a:p>
            <a:pPr lvl="1">
              <a:buFont typeface="Wingdings" pitchFamily="2" charset="2"/>
              <a:buNone/>
              <a:defRPr/>
            </a:pPr>
            <a:r>
              <a:rPr lang="it-IT" sz="2400">
                <a:latin typeface="Calibri" pitchFamily="34" charset="0"/>
                <a:cs typeface="Arial" charset="0"/>
              </a:rPr>
              <a:t>    protezione sussidiaria, motivi umanitari</a:t>
            </a:r>
          </a:p>
          <a:p>
            <a:pPr lvl="1">
              <a:buFont typeface="Wingdings" pitchFamily="2" charset="2"/>
              <a:buChar char="Ø"/>
              <a:defRPr/>
            </a:pPr>
            <a:r>
              <a:rPr lang="it-IT" sz="2400">
                <a:latin typeface="Calibri" pitchFamily="34" charset="0"/>
                <a:cs typeface="Arial" charset="0"/>
              </a:rPr>
              <a:t>I richiedenti l’aggiornamento del permesso di soggiorno</a:t>
            </a:r>
          </a:p>
          <a:p>
            <a:pPr lvl="1">
              <a:buFont typeface="Wingdings" pitchFamily="2" charset="2"/>
              <a:buNone/>
              <a:defRPr/>
            </a:pPr>
            <a:r>
              <a:rPr lang="it-IT" sz="2400">
                <a:latin typeface="Calibri" pitchFamily="34" charset="0"/>
                <a:cs typeface="Arial" charset="0"/>
              </a:rPr>
              <a:t>    </a:t>
            </a:r>
            <a:r>
              <a:rPr lang="it-IT" sz="2400" b="1">
                <a:latin typeface="Calibri" pitchFamily="34" charset="0"/>
                <a:cs typeface="Arial" charset="0"/>
              </a:rPr>
              <a:t>ma non il duplicato</a:t>
            </a:r>
            <a:r>
              <a:rPr lang="it-IT" sz="2400">
                <a:latin typeface="Calibri" pitchFamily="34" charset="0"/>
                <a:cs typeface="Arial" charset="0"/>
              </a:rPr>
              <a:t> </a:t>
            </a:r>
          </a:p>
          <a:p>
            <a:pPr lvl="1">
              <a:buFont typeface="Wingdings" pitchFamily="2" charset="2"/>
              <a:buChar char="Ø"/>
              <a:defRPr/>
            </a:pPr>
            <a:r>
              <a:rPr lang="it-IT" sz="2400">
                <a:latin typeface="Calibri" pitchFamily="34" charset="0"/>
                <a:cs typeface="Arial" charset="0"/>
              </a:rPr>
              <a:t>I richiedenti la conversione di un titolo in corso di</a:t>
            </a:r>
          </a:p>
          <a:p>
            <a:pPr lvl="1">
              <a:buFont typeface="Wingdings" pitchFamily="2" charset="2"/>
              <a:buNone/>
              <a:defRPr/>
            </a:pPr>
            <a:r>
              <a:rPr lang="it-IT" sz="2400">
                <a:latin typeface="Calibri" pitchFamily="34" charset="0"/>
                <a:cs typeface="Arial" charset="0"/>
              </a:rPr>
              <a:t>    validità</a:t>
            </a:r>
          </a:p>
          <a:p>
            <a:pPr lvl="1">
              <a:buFont typeface="Wingdings" pitchFamily="2" charset="2"/>
              <a:buChar char="Ø"/>
              <a:defRPr/>
            </a:pPr>
            <a:r>
              <a:rPr lang="it-IT" sz="2400">
                <a:latin typeface="Calibri" pitchFamily="34" charset="0"/>
                <a:cs typeface="Arial" charset="0"/>
              </a:rPr>
              <a:t>I richiedenti un titolo di soggiorno ai sensi del decreto</a:t>
            </a:r>
          </a:p>
          <a:p>
            <a:pPr lvl="1">
              <a:buFont typeface="Wingdings" pitchFamily="2" charset="2"/>
              <a:buNone/>
              <a:defRPr/>
            </a:pPr>
            <a:r>
              <a:rPr lang="it-IT" sz="2400">
                <a:latin typeface="Calibri" pitchFamily="34" charset="0"/>
                <a:cs typeface="Arial" charset="0"/>
              </a:rPr>
              <a:t>    legislativo 30/2007</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4CBDA893-FBAC-499B-9FF8-3F830E2B5B44}" type="slidenum">
              <a:rPr lang="it-IT" smtClean="0"/>
              <a:pPr>
                <a:defRPr/>
              </a:pPr>
              <a:t>23</a:t>
            </a:fld>
            <a:endParaRPr lang="it-IT"/>
          </a:p>
        </p:txBody>
      </p:sp>
      <p:sp>
        <p:nvSpPr>
          <p:cNvPr id="5" name="Rectangle 74"/>
          <p:cNvSpPr>
            <a:spLocks noGrp="1"/>
          </p:cNvSpPr>
          <p:nvPr>
            <p:ph type="title" idx="4294967295"/>
          </p:nvPr>
        </p:nvSpPr>
        <p:spPr bwMode="auto">
          <a:xfrm>
            <a:off x="611560" y="260648"/>
            <a:ext cx="8136904" cy="1196752"/>
          </a:xfrm>
        </p:spPr>
        <p:txBody>
          <a:bodyPr vert="horz" wrap="square" lIns="91440" tIns="45720" bIns="45720" numCol="1" anchorCtr="0" compatLnSpc="1">
            <a:prstTxWarp prst="textNoShape">
              <a:avLst/>
            </a:prstTxWarp>
            <a:normAutofit fontScale="90000"/>
          </a:bodyPr>
          <a:lstStyle/>
          <a:p>
            <a:pPr eaLnBrk="1" hangingPunct="1">
              <a:defRPr/>
            </a:pPr>
            <a:r>
              <a:rPr lang="it-IT" sz="3200" b="1" dirty="0" smtClean="0">
                <a:effectLst/>
                <a:latin typeface="Calibri" pitchFamily="34" charset="0"/>
              </a:rPr>
              <a:t>I costi del permesso di soggiorno</a:t>
            </a:r>
            <a:br>
              <a:rPr lang="it-IT" sz="3200" b="1" dirty="0" smtClean="0">
                <a:effectLst/>
                <a:latin typeface="Calibri" pitchFamily="34" charset="0"/>
              </a:rPr>
            </a:br>
            <a:r>
              <a:rPr lang="it-IT" sz="4400" b="1" dirty="0" smtClean="0">
                <a:effectLst/>
                <a:latin typeface="Calibri" pitchFamily="34" charset="0"/>
              </a:rPr>
              <a:t>L’importo da versare</a:t>
            </a:r>
          </a:p>
        </p:txBody>
      </p:sp>
      <p:sp>
        <p:nvSpPr>
          <p:cNvPr id="6" name="CasellaDiTesto 5"/>
          <p:cNvSpPr txBox="1"/>
          <p:nvPr/>
        </p:nvSpPr>
        <p:spPr>
          <a:xfrm>
            <a:off x="827584" y="3861048"/>
            <a:ext cx="7416824" cy="258532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buFont typeface="Wingdings" pitchFamily="2" charset="2"/>
              <a:buChar char="Ø"/>
              <a:defRPr/>
            </a:pPr>
            <a:r>
              <a:rPr lang="it-IT" dirty="0">
                <a:latin typeface="Calibri" pitchFamily="34" charset="0"/>
              </a:rPr>
              <a:t>Duplicato del permesso:  l’importo da versare corrisponderà alla residua validità del permesso smarrito.  In caso di permesso per </a:t>
            </a:r>
            <a:r>
              <a:rPr lang="it-IT" dirty="0" err="1">
                <a:latin typeface="Calibri" pitchFamily="34" charset="0"/>
              </a:rPr>
              <a:t>lungosoggiornanti</a:t>
            </a:r>
            <a:r>
              <a:rPr lang="it-IT" dirty="0">
                <a:latin typeface="Calibri" pitchFamily="34" charset="0"/>
              </a:rPr>
              <a:t> l’importo da versare è 200€</a:t>
            </a:r>
          </a:p>
          <a:p>
            <a:pPr>
              <a:defRPr/>
            </a:pPr>
            <a:endParaRPr lang="it-IT" dirty="0">
              <a:latin typeface="Calibri" pitchFamily="34" charset="0"/>
            </a:endParaRPr>
          </a:p>
          <a:p>
            <a:pPr>
              <a:buFont typeface="Wingdings" pitchFamily="2" charset="2"/>
              <a:buChar char="Ø"/>
              <a:defRPr/>
            </a:pPr>
            <a:r>
              <a:rPr lang="it-IT" dirty="0">
                <a:latin typeface="Calibri" pitchFamily="34" charset="0"/>
              </a:rPr>
              <a:t> I familiari dei cittadini italiani, richiedenti un permesso ai sensi dell’art. 19, dovranno versare un contributo di 100€ </a:t>
            </a:r>
          </a:p>
          <a:p>
            <a:pPr>
              <a:defRPr/>
            </a:pPr>
            <a:endParaRPr lang="it-IT" dirty="0">
              <a:latin typeface="Calibri" pitchFamily="34" charset="0"/>
            </a:endParaRPr>
          </a:p>
          <a:p>
            <a:pPr>
              <a:buFont typeface="Wingdings" pitchFamily="2" charset="2"/>
              <a:buChar char="Ø"/>
              <a:defRPr/>
            </a:pPr>
            <a:r>
              <a:rPr lang="it-IT" dirty="0">
                <a:latin typeface="Calibri" pitchFamily="34" charset="0"/>
              </a:rPr>
              <a:t>I familiari dei titolari di permesso per protezione internazionale sono soggetti al versamento del contributo</a:t>
            </a:r>
          </a:p>
        </p:txBody>
      </p:sp>
      <p:sp>
        <p:nvSpPr>
          <p:cNvPr id="7" name="CasellaDiTesto 6"/>
          <p:cNvSpPr txBox="1"/>
          <p:nvPr/>
        </p:nvSpPr>
        <p:spPr>
          <a:xfrm>
            <a:off x="539750" y="1700213"/>
            <a:ext cx="7848600" cy="1955800"/>
          </a:xfrm>
          <a:prstGeom prst="rect">
            <a:avLst/>
          </a:prstGeom>
          <a:ln w="38100">
            <a:solidFill>
              <a:srgbClr val="00B050"/>
            </a:solidFill>
          </a:ln>
        </p:spPr>
        <p:style>
          <a:lnRef idx="0">
            <a:scrgbClr r="0" g="0" b="0"/>
          </a:lnRef>
          <a:fillRef idx="1001">
            <a:schemeClr val="dk2"/>
          </a:fillRef>
          <a:effectRef idx="0">
            <a:scrgbClr r="0" g="0" b="0"/>
          </a:effectRef>
          <a:fontRef idx="major"/>
        </p:style>
        <p:txBody>
          <a:bodyPr>
            <a:spAutoFit/>
          </a:bodyPr>
          <a:lstStyle/>
          <a:p>
            <a:pPr>
              <a:buClr>
                <a:srgbClr val="C00000"/>
              </a:buClr>
              <a:buFont typeface="Wingdings" pitchFamily="2" charset="2"/>
              <a:buChar char="q"/>
              <a:defRPr/>
            </a:pPr>
            <a:r>
              <a:rPr lang="it-IT" sz="2400">
                <a:latin typeface="Arial" charset="0"/>
                <a:cs typeface="Arial" charset="0"/>
              </a:rPr>
              <a:t>80 €		permessi di soggiorno di durata inferiore o 		pari a 1 anno</a:t>
            </a:r>
          </a:p>
          <a:p>
            <a:pPr>
              <a:buClr>
                <a:srgbClr val="C00000"/>
              </a:buClr>
              <a:buFont typeface="Wingdings" pitchFamily="2" charset="2"/>
              <a:buChar char="q"/>
              <a:defRPr/>
            </a:pPr>
            <a:r>
              <a:rPr lang="it-IT" sz="2400">
                <a:latin typeface="Arial" charset="0"/>
                <a:cs typeface="Arial" charset="0"/>
              </a:rPr>
              <a:t>100€ 	permessi di soggiorno di durata superiore</a:t>
            </a:r>
          </a:p>
          <a:p>
            <a:pPr>
              <a:buClr>
                <a:srgbClr val="C00000"/>
              </a:buClr>
              <a:buFont typeface="Wingdings" pitchFamily="2" charset="2"/>
              <a:buNone/>
              <a:defRPr/>
            </a:pPr>
            <a:r>
              <a:rPr lang="it-IT" sz="2400">
                <a:latin typeface="Arial" charset="0"/>
                <a:cs typeface="Arial" charset="0"/>
              </a:rPr>
              <a:t>                      ad 1 anno </a:t>
            </a:r>
          </a:p>
          <a:p>
            <a:pPr>
              <a:buClr>
                <a:srgbClr val="C00000"/>
              </a:buClr>
              <a:buFont typeface="Wingdings" pitchFamily="2" charset="2"/>
              <a:buChar char="q"/>
              <a:defRPr/>
            </a:pPr>
            <a:r>
              <a:rPr lang="it-IT" sz="2400">
                <a:latin typeface="Arial" charset="0"/>
                <a:cs typeface="Arial" charset="0"/>
              </a:rPr>
              <a:t>200€ 	permesso CE-SLP</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5"/>
          <p:cNvSpPr>
            <a:spLocks noGrp="1"/>
          </p:cNvSpPr>
          <p:nvPr>
            <p:ph type="sldNum" sz="quarter" idx="12"/>
          </p:nvPr>
        </p:nvSpPr>
        <p:spPr/>
        <p:txBody>
          <a:bodyPr/>
          <a:lstStyle/>
          <a:p>
            <a:pPr>
              <a:defRPr/>
            </a:pPr>
            <a:fld id="{A2ABECA9-428F-4667-BA18-222A680D8BE4}" type="slidenum">
              <a:rPr lang="it-IT"/>
              <a:pPr>
                <a:defRPr/>
              </a:pPr>
              <a:t>24</a:t>
            </a:fld>
            <a:endParaRPr lang="it-IT"/>
          </a:p>
        </p:txBody>
      </p:sp>
      <p:sp>
        <p:nvSpPr>
          <p:cNvPr id="38922" name="Rectangle 10"/>
          <p:cNvSpPr>
            <a:spLocks noGrp="1"/>
          </p:cNvSpPr>
          <p:nvPr>
            <p:ph type="title" idx="4294967295"/>
          </p:nvPr>
        </p:nvSpPr>
        <p:spPr bwMode="auto">
          <a:xfrm>
            <a:off x="323850" y="1628775"/>
            <a:ext cx="6335713" cy="1143000"/>
          </a:xfrm>
        </p:spPr>
        <p:txBody>
          <a:bodyPr vert="horz" wrap="square" lIns="91440" tIns="45720" bIns="45720" numCol="1" anchorCtr="0" compatLnSpc="1">
            <a:prstTxWarp prst="textNoShape">
              <a:avLst/>
            </a:prstTxWarp>
          </a:bodyPr>
          <a:lstStyle/>
          <a:p>
            <a:pPr eaLnBrk="1" hangingPunct="1">
              <a:defRPr/>
            </a:pPr>
            <a:r>
              <a:rPr lang="it-IT" sz="1000" dirty="0" smtClean="0">
                <a:effectLst/>
                <a:latin typeface="Rockwell" pitchFamily="18" charset="0"/>
              </a:rPr>
              <a:t>Quando presentare il rinnovo del Permesso di soggiorno</a:t>
            </a:r>
          </a:p>
        </p:txBody>
      </p:sp>
      <p:pic>
        <p:nvPicPr>
          <p:cNvPr id="292867" name="Segnaposto contenuto 3"/>
          <p:cNvPicPr>
            <a:picLocks noGrp="1" noChangeArrowheads="1"/>
          </p:cNvPicPr>
          <p:nvPr>
            <p:ph idx="4294967295"/>
          </p:nvPr>
        </p:nvPicPr>
        <p:blipFill>
          <a:blip r:embed="rId3"/>
          <a:srcRect t="33221" b="33221"/>
          <a:stretch>
            <a:fillRect/>
          </a:stretch>
        </p:blipFill>
        <p:spPr>
          <a:xfrm>
            <a:off x="414338" y="1628775"/>
            <a:ext cx="8729662" cy="2590800"/>
          </a:xfrm>
        </p:spPr>
      </p:pic>
      <p:sp>
        <p:nvSpPr>
          <p:cNvPr id="5" name="CasellaDiTesto 4"/>
          <p:cNvSpPr txBox="1"/>
          <p:nvPr/>
        </p:nvSpPr>
        <p:spPr>
          <a:xfrm>
            <a:off x="357188" y="1357313"/>
            <a:ext cx="1928812" cy="523875"/>
          </a:xfrm>
          <a:prstGeom prst="rect">
            <a:avLst/>
          </a:prstGeom>
          <a:ln>
            <a:noFill/>
          </a:ln>
        </p:spPr>
        <p:style>
          <a:lnRef idx="2">
            <a:schemeClr val="accent5">
              <a:shade val="50000"/>
            </a:schemeClr>
          </a:lnRef>
          <a:fillRef idx="1001">
            <a:schemeClr val="dk2"/>
          </a:fillRef>
          <a:effectRef idx="0">
            <a:schemeClr val="accent5"/>
          </a:effectRef>
          <a:fontRef idx="minor">
            <a:schemeClr val="lt1"/>
          </a:fontRef>
        </p:style>
        <p:txBody>
          <a:bodyPr anchor="ctr">
            <a:spAutoFit/>
          </a:bodyPr>
          <a:lstStyle/>
          <a:p>
            <a:pPr>
              <a:defRPr/>
            </a:pPr>
            <a:r>
              <a:rPr lang="it-IT" sz="2400" dirty="0">
                <a:solidFill>
                  <a:srgbClr val="FFFFFF"/>
                </a:solidFill>
                <a:latin typeface="Calibri" pitchFamily="34" charset="0"/>
              </a:rPr>
              <a:t>  </a:t>
            </a:r>
            <a:r>
              <a:rPr lang="it-IT" sz="2800" dirty="0">
                <a:solidFill>
                  <a:srgbClr val="3366FF"/>
                </a:solidFill>
                <a:latin typeface="Calibri" pitchFamily="34" charset="0"/>
              </a:rPr>
              <a:t>QUANDO</a:t>
            </a:r>
          </a:p>
        </p:txBody>
      </p:sp>
      <p:sp>
        <p:nvSpPr>
          <p:cNvPr id="6" name="CasellaDiTesto 5"/>
          <p:cNvSpPr txBox="1"/>
          <p:nvPr/>
        </p:nvSpPr>
        <p:spPr>
          <a:xfrm>
            <a:off x="6875463" y="4076700"/>
            <a:ext cx="1571625" cy="523875"/>
          </a:xfrm>
          <a:prstGeom prst="rect">
            <a:avLst/>
          </a:prstGeom>
        </p:spPr>
        <p:style>
          <a:lnRef idx="1">
            <a:schemeClr val="accent6"/>
          </a:lnRef>
          <a:fillRef idx="3">
            <a:schemeClr val="accent6"/>
          </a:fillRef>
          <a:effectRef idx="2">
            <a:schemeClr val="accent6"/>
          </a:effectRef>
          <a:fontRef idx="minor">
            <a:schemeClr val="lt1"/>
          </a:fontRef>
        </p:style>
        <p:txBody>
          <a:bodyPr anchor="ctr">
            <a:spAutoFit/>
          </a:bodyPr>
          <a:lstStyle/>
          <a:p>
            <a:pPr>
              <a:defRPr/>
            </a:pPr>
            <a:r>
              <a:rPr lang="it-IT" sz="2400" dirty="0">
                <a:solidFill>
                  <a:srgbClr val="FFFFFF"/>
                </a:solidFill>
              </a:rPr>
              <a:t>  </a:t>
            </a:r>
            <a:r>
              <a:rPr lang="it-IT" sz="2800" dirty="0">
                <a:solidFill>
                  <a:srgbClr val="FFFFFF"/>
                </a:solidFill>
              </a:rPr>
              <a:t>MA …</a:t>
            </a:r>
          </a:p>
        </p:txBody>
      </p:sp>
      <p:sp>
        <p:nvSpPr>
          <p:cNvPr id="38924" name="Text Box 12"/>
          <p:cNvSpPr txBox="1">
            <a:spLocks noChangeArrowheads="1"/>
          </p:cNvSpPr>
          <p:nvPr/>
        </p:nvSpPr>
        <p:spPr bwMode="auto">
          <a:xfrm>
            <a:off x="539750" y="4797425"/>
            <a:ext cx="4895850" cy="1200150"/>
          </a:xfrm>
          <a:prstGeom prst="rect">
            <a:avLst/>
          </a:prstGeom>
          <a:ln>
            <a:noFill/>
            <a:headEnd/>
            <a:tailEnd/>
          </a:ln>
        </p:spPr>
        <p:style>
          <a:lnRef idx="2">
            <a:schemeClr val="accent5">
              <a:shade val="50000"/>
            </a:schemeClr>
          </a:lnRef>
          <a:fillRef idx="1001">
            <a:schemeClr val="dk2"/>
          </a:fillRef>
          <a:effectRef idx="0">
            <a:schemeClr val="accent5"/>
          </a:effectRef>
          <a:fontRef idx="minor">
            <a:schemeClr val="lt1"/>
          </a:fontRef>
        </p:style>
        <p:txBody>
          <a:bodyPr>
            <a:spAutoFit/>
          </a:bodyPr>
          <a:lstStyle/>
          <a:p>
            <a:pPr>
              <a:spcBef>
                <a:spcPct val="50000"/>
              </a:spcBef>
              <a:defRPr/>
            </a:pPr>
            <a:r>
              <a:rPr lang="it-IT" dirty="0">
                <a:solidFill>
                  <a:srgbClr val="3366FF"/>
                </a:solidFill>
                <a:latin typeface="Calibri" pitchFamily="34" charset="0"/>
              </a:rPr>
              <a:t>Il  rinnovo del permesso può essere rigettato nel caso in cui lo straniero interrompe il suo soggiorno  per  un periodo continuativo di oltre 6 mesi o  in caso di permesso biennale per oltre 1 anno</a:t>
            </a:r>
          </a:p>
        </p:txBody>
      </p:sp>
      <p:sp>
        <p:nvSpPr>
          <p:cNvPr id="292871" name="Rectangle 13"/>
          <p:cNvSpPr>
            <a:spLocks noChangeArrowheads="1"/>
          </p:cNvSpPr>
          <p:nvPr/>
        </p:nvSpPr>
        <p:spPr bwMode="auto">
          <a:xfrm>
            <a:off x="3203575" y="2924175"/>
            <a:ext cx="4464050" cy="504825"/>
          </a:xfrm>
          <a:prstGeom prst="rect">
            <a:avLst/>
          </a:prstGeom>
          <a:gradFill rotWithShape="1">
            <a:gsLst>
              <a:gs pos="0">
                <a:srgbClr val="3366FF"/>
              </a:gs>
              <a:gs pos="100000">
                <a:srgbClr val="2851CA"/>
              </a:gs>
            </a:gsLst>
            <a:lin ang="0" scaled="1"/>
          </a:gradFill>
          <a:ln w="9525">
            <a:solidFill>
              <a:schemeClr val="tx1"/>
            </a:solidFill>
            <a:miter lim="800000"/>
            <a:headEnd/>
            <a:tailEnd/>
          </a:ln>
        </p:spPr>
        <p:txBody>
          <a:bodyPr wrap="none" anchor="ctr"/>
          <a:lstStyle/>
          <a:p>
            <a:endParaRPr lang="it-IT"/>
          </a:p>
        </p:txBody>
      </p:sp>
      <p:sp>
        <p:nvSpPr>
          <p:cNvPr id="10" name="Rectangle 74"/>
          <p:cNvSpPr>
            <a:spLocks noGrp="1"/>
          </p:cNvSpPr>
          <p:nvPr>
            <p:ph type="title" idx="4294967295"/>
          </p:nvPr>
        </p:nvSpPr>
        <p:spPr bwMode="auto">
          <a:xfrm>
            <a:off x="468313" y="0"/>
            <a:ext cx="8229600" cy="980728"/>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Il rinnovo del permesso di soggiorno</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6"/>
          <p:cNvSpPr>
            <a:spLocks noGrp="1"/>
          </p:cNvSpPr>
          <p:nvPr>
            <p:ph type="sldNum" sz="quarter" idx="12"/>
          </p:nvPr>
        </p:nvSpPr>
        <p:spPr/>
        <p:txBody>
          <a:bodyPr/>
          <a:lstStyle/>
          <a:p>
            <a:pPr>
              <a:defRPr/>
            </a:pPr>
            <a:fld id="{85FA64E3-FE35-4CC6-B94A-FA989B75DA79}" type="slidenum">
              <a:rPr lang="it-IT"/>
              <a:pPr>
                <a:defRPr/>
              </a:pPr>
              <a:t>25</a:t>
            </a:fld>
            <a:endParaRPr lang="it-IT"/>
          </a:p>
        </p:txBody>
      </p:sp>
      <p:sp>
        <p:nvSpPr>
          <p:cNvPr id="39946" name="Rectangle 10"/>
          <p:cNvSpPr>
            <a:spLocks noGrp="1"/>
          </p:cNvSpPr>
          <p:nvPr>
            <p:ph type="title" idx="4294967295"/>
          </p:nvPr>
        </p:nvSpPr>
        <p:spPr bwMode="auto"/>
        <p:txBody>
          <a:bodyPr vert="horz" wrap="square" lIns="91440" tIns="45720" bIns="45720" numCol="1" anchorCtr="0" compatLnSpc="1">
            <a:prstTxWarp prst="textNoShape">
              <a:avLst/>
            </a:prstTxWarp>
          </a:bodyPr>
          <a:lstStyle/>
          <a:p>
            <a:pPr eaLnBrk="1" hangingPunct="1">
              <a:defRPr/>
            </a:pPr>
            <a:r>
              <a:rPr lang="it-IT" sz="200" dirty="0" smtClean="0">
                <a:effectLst/>
                <a:latin typeface="Rockwell" pitchFamily="18" charset="0"/>
              </a:rPr>
              <a:t>La validità del permesso nei 60gg. Successivi la scadenza</a:t>
            </a:r>
          </a:p>
        </p:txBody>
      </p:sp>
      <p:sp>
        <p:nvSpPr>
          <p:cNvPr id="7" name="Rectangle 74"/>
          <p:cNvSpPr>
            <a:spLocks noGrp="1"/>
          </p:cNvSpPr>
          <p:nvPr>
            <p:ph type="title" idx="4294967295"/>
          </p:nvPr>
        </p:nvSpPr>
        <p:spPr bwMode="auto">
          <a:xfrm>
            <a:off x="468313" y="260648"/>
            <a:ext cx="8229600" cy="720080"/>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Il rinnovo del permesso di soggiorno</a:t>
            </a:r>
          </a:p>
        </p:txBody>
      </p:sp>
      <p:sp>
        <p:nvSpPr>
          <p:cNvPr id="9" name="CasellaDiTesto 8"/>
          <p:cNvSpPr txBox="1"/>
          <p:nvPr/>
        </p:nvSpPr>
        <p:spPr>
          <a:xfrm>
            <a:off x="4716016" y="1556792"/>
            <a:ext cx="4067944" cy="467204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lvl="1" indent="-273050">
              <a:lnSpc>
                <a:spcPct val="80000"/>
              </a:lnSpc>
              <a:buClr>
                <a:srgbClr val="C9004D"/>
              </a:buClr>
              <a:defRPr/>
            </a:pPr>
            <a:endParaRPr lang="it-IT" sz="1900" b="1" dirty="0">
              <a:solidFill>
                <a:srgbClr val="3366FF"/>
              </a:solidFill>
              <a:latin typeface="Calibri" pitchFamily="34" charset="0"/>
              <a:hlinkClick r:id="rId3" action="ppaction://hlinkfile"/>
            </a:endParaRPr>
          </a:p>
          <a:p>
            <a:pPr lvl="1" indent="-273050">
              <a:lnSpc>
                <a:spcPct val="80000"/>
              </a:lnSpc>
              <a:buClr>
                <a:srgbClr val="C9004D"/>
              </a:buClr>
              <a:defRPr/>
            </a:pPr>
            <a:endParaRPr lang="it-IT" sz="1900" b="1" dirty="0">
              <a:solidFill>
                <a:srgbClr val="3366FF"/>
              </a:solidFill>
              <a:latin typeface="Calibri" pitchFamily="34" charset="0"/>
              <a:hlinkClick r:id="rId3" action="ppaction://hlinkfile"/>
            </a:endParaRPr>
          </a:p>
          <a:p>
            <a:pPr lvl="1" indent="-273050">
              <a:lnSpc>
                <a:spcPct val="80000"/>
              </a:lnSpc>
              <a:buClr>
                <a:srgbClr val="C9004D"/>
              </a:buClr>
              <a:defRPr/>
            </a:pPr>
            <a:endParaRPr lang="it-IT" sz="800" b="1" dirty="0">
              <a:solidFill>
                <a:srgbClr val="3366FF"/>
              </a:solidFill>
              <a:latin typeface="Calibri" pitchFamily="34" charset="0"/>
              <a:hlinkClick r:id="rId3" action="ppaction://hlinkfile"/>
            </a:endParaRPr>
          </a:p>
          <a:p>
            <a:pPr lvl="1" indent="-273050">
              <a:lnSpc>
                <a:spcPct val="80000"/>
              </a:lnSpc>
              <a:buClr>
                <a:srgbClr val="C9004D"/>
              </a:buClr>
              <a:defRPr/>
            </a:pPr>
            <a:r>
              <a:rPr lang="it-IT" sz="1900" b="1" dirty="0">
                <a:solidFill>
                  <a:srgbClr val="3366FF"/>
                </a:solidFill>
                <a:latin typeface="Calibri" pitchFamily="34" charset="0"/>
                <a:hlinkClick r:id="rId3" action="ppaction://hlinkfile"/>
              </a:rPr>
              <a:t>Direttiva Amato 5.8.06</a:t>
            </a:r>
            <a:endParaRPr lang="it-IT" sz="1900" b="1" dirty="0">
              <a:solidFill>
                <a:srgbClr val="3366FF"/>
              </a:solidFill>
              <a:latin typeface="Calibri" pitchFamily="34" charset="0"/>
            </a:endParaRPr>
          </a:p>
          <a:p>
            <a:pPr lvl="1" indent="-273050">
              <a:lnSpc>
                <a:spcPct val="80000"/>
              </a:lnSpc>
              <a:buClr>
                <a:srgbClr val="C9004D"/>
              </a:buClr>
              <a:defRPr/>
            </a:pPr>
            <a:endParaRPr lang="it-IT" sz="1900" b="1" dirty="0">
              <a:solidFill>
                <a:srgbClr val="3366FF"/>
              </a:solidFill>
              <a:latin typeface="Calibri" pitchFamily="34" charset="0"/>
            </a:endParaRPr>
          </a:p>
          <a:p>
            <a:pPr lvl="1" indent="-273050">
              <a:lnSpc>
                <a:spcPct val="80000"/>
              </a:lnSpc>
              <a:buClr>
                <a:srgbClr val="C9004D"/>
              </a:buClr>
              <a:defRPr/>
            </a:pPr>
            <a:r>
              <a:rPr lang="it-IT" sz="1900" b="1" dirty="0">
                <a:solidFill>
                  <a:srgbClr val="3366FF"/>
                </a:solidFill>
                <a:latin typeface="Calibri" pitchFamily="34" charset="0"/>
              </a:rPr>
              <a:t> “il mancato rispetto del termine di 20 giorni (!!) per la conclusione del procedimento di rinnovo del permesso di soggiorno non incide sulla piena legittimità del soggiorno stesso e sul godimento dei diritti ad esso connessi, quando:</a:t>
            </a:r>
          </a:p>
          <a:p>
            <a:pPr lvl="1" indent="-273050">
              <a:lnSpc>
                <a:spcPct val="80000"/>
              </a:lnSpc>
              <a:buClr>
                <a:srgbClr val="C9004D"/>
              </a:buClr>
              <a:defRPr/>
            </a:pPr>
            <a:r>
              <a:rPr lang="it-IT" sz="1900" b="1" dirty="0">
                <a:solidFill>
                  <a:srgbClr val="3366FF"/>
                </a:solidFill>
                <a:latin typeface="Calibri" pitchFamily="34" charset="0"/>
              </a:rPr>
              <a:t>     - la domanda di rinnovo sia stata presentata prima della scadenza del permesso di soggiorno o entro 60 giorni dalla scadenza dello stesso.</a:t>
            </a:r>
          </a:p>
          <a:p>
            <a:pPr lvl="1" indent="-273050">
              <a:lnSpc>
                <a:spcPct val="80000"/>
              </a:lnSpc>
              <a:buClr>
                <a:srgbClr val="C9004D"/>
              </a:buClr>
              <a:defRPr/>
            </a:pPr>
            <a:endParaRPr lang="it-IT" sz="1400" b="1" dirty="0">
              <a:solidFill>
                <a:srgbClr val="3366FF"/>
              </a:solidFill>
              <a:latin typeface="Calibri" pitchFamily="34" charset="0"/>
            </a:endParaRPr>
          </a:p>
          <a:p>
            <a:pPr lvl="1" indent="-273050">
              <a:lnSpc>
                <a:spcPct val="80000"/>
              </a:lnSpc>
              <a:buClr>
                <a:srgbClr val="C9004D"/>
              </a:buClr>
              <a:defRPr/>
            </a:pPr>
            <a:endParaRPr lang="it-IT" sz="1900" b="1" dirty="0">
              <a:solidFill>
                <a:srgbClr val="3366FF"/>
              </a:solidFill>
              <a:latin typeface="Calibri" pitchFamily="34" charset="0"/>
            </a:endParaRPr>
          </a:p>
          <a:p>
            <a:pPr lvl="1" indent="-273050">
              <a:lnSpc>
                <a:spcPct val="80000"/>
              </a:lnSpc>
              <a:buClr>
                <a:srgbClr val="C9004D"/>
              </a:buClr>
              <a:defRPr/>
            </a:pPr>
            <a:endParaRPr lang="it-IT" sz="800" b="1" dirty="0">
              <a:solidFill>
                <a:srgbClr val="3366FF"/>
              </a:solidFill>
              <a:latin typeface="Calibri" pitchFamily="34" charset="0"/>
            </a:endParaRPr>
          </a:p>
        </p:txBody>
      </p:sp>
      <p:sp>
        <p:nvSpPr>
          <p:cNvPr id="11" name="CasellaDiTesto 10"/>
          <p:cNvSpPr txBox="1"/>
          <p:nvPr/>
        </p:nvSpPr>
        <p:spPr>
          <a:xfrm>
            <a:off x="683568" y="1556792"/>
            <a:ext cx="3816424" cy="465973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lvl="1" indent="-273050">
              <a:lnSpc>
                <a:spcPct val="80000"/>
              </a:lnSpc>
              <a:buClr>
                <a:srgbClr val="C9004D"/>
              </a:buClr>
              <a:defRPr/>
            </a:pPr>
            <a:endParaRPr lang="it-IT" sz="1900" b="1" dirty="0">
              <a:solidFill>
                <a:srgbClr val="3366FF"/>
              </a:solidFill>
              <a:latin typeface="Calibri" pitchFamily="34" charset="0"/>
              <a:hlinkClick r:id="rId4" action="ppaction://hlinkfile"/>
            </a:endParaRPr>
          </a:p>
          <a:p>
            <a:pPr lvl="1" indent="-273050">
              <a:lnSpc>
                <a:spcPct val="80000"/>
              </a:lnSpc>
              <a:buClr>
                <a:srgbClr val="C9004D"/>
              </a:buClr>
              <a:defRPr/>
            </a:pPr>
            <a:endParaRPr lang="it-IT" sz="1900" b="1" dirty="0">
              <a:solidFill>
                <a:srgbClr val="3366FF"/>
              </a:solidFill>
              <a:latin typeface="Calibri" pitchFamily="34" charset="0"/>
              <a:hlinkClick r:id="rId4" action="ppaction://hlinkfile"/>
            </a:endParaRPr>
          </a:p>
          <a:p>
            <a:pPr lvl="1" indent="-273050">
              <a:lnSpc>
                <a:spcPct val="80000"/>
              </a:lnSpc>
              <a:buClr>
                <a:srgbClr val="C9004D"/>
              </a:buClr>
              <a:defRPr/>
            </a:pPr>
            <a:r>
              <a:rPr lang="it-IT" sz="1900" b="1" dirty="0">
                <a:solidFill>
                  <a:srgbClr val="3366FF"/>
                </a:solidFill>
                <a:latin typeface="Calibri" pitchFamily="34" charset="0"/>
                <a:hlinkClick r:id="rId4" action="ppaction://hlinkfile"/>
              </a:rPr>
              <a:t>Art. 13 c. 2b TU </a:t>
            </a:r>
            <a:endParaRPr lang="it-IT" sz="1900" b="1" dirty="0">
              <a:solidFill>
                <a:srgbClr val="3366FF"/>
              </a:solidFill>
              <a:latin typeface="Calibri" pitchFamily="34" charset="0"/>
            </a:endParaRPr>
          </a:p>
          <a:p>
            <a:pPr lvl="1" indent="-273050">
              <a:lnSpc>
                <a:spcPct val="80000"/>
              </a:lnSpc>
              <a:buClr>
                <a:srgbClr val="C9004D"/>
              </a:buClr>
              <a:defRPr/>
            </a:pPr>
            <a:endParaRPr lang="it-IT" sz="1900" b="1" dirty="0">
              <a:solidFill>
                <a:srgbClr val="3366FF"/>
              </a:solidFill>
              <a:latin typeface="Calibri" pitchFamily="34" charset="0"/>
            </a:endParaRPr>
          </a:p>
          <a:p>
            <a:pPr lvl="1" indent="-273050">
              <a:lnSpc>
                <a:spcPct val="80000"/>
              </a:lnSpc>
              <a:buClr>
                <a:srgbClr val="C9004D"/>
              </a:buClr>
              <a:defRPr/>
            </a:pPr>
            <a:r>
              <a:rPr lang="it-IT" sz="1900" b="1" dirty="0">
                <a:solidFill>
                  <a:srgbClr val="3366FF"/>
                </a:solidFill>
                <a:latin typeface="Calibri" pitchFamily="34" charset="0"/>
              </a:rPr>
              <a:t>… L’espulsione è disposta dal prefetto quando lo straniero:</a:t>
            </a:r>
          </a:p>
          <a:p>
            <a:pPr lvl="1" indent="-273050">
              <a:lnSpc>
                <a:spcPct val="80000"/>
              </a:lnSpc>
              <a:buClr>
                <a:srgbClr val="C9004D"/>
              </a:buClr>
              <a:defRPr/>
            </a:pPr>
            <a:r>
              <a:rPr lang="it-IT" sz="1900" b="1" dirty="0">
                <a:solidFill>
                  <a:srgbClr val="3366FF"/>
                </a:solidFill>
                <a:latin typeface="Calibri" pitchFamily="34" charset="0"/>
              </a:rPr>
              <a:t>… b) si è trattenuto nel territorio dello Stato senza aver richiesto il permesso di soggiorno nel termine prescritto, salvo che il ritardo sia dipeso da forza maggiore, ovvero quando il permesso di soggiorno è stato revocato o annullato, ovvero è scaduto da più di sessanta giorni e non ne è stato richiesto il rinnovo</a:t>
            </a:r>
          </a:p>
          <a:p>
            <a:pPr lvl="1" indent="-273050">
              <a:lnSpc>
                <a:spcPct val="80000"/>
              </a:lnSpc>
              <a:buClr>
                <a:srgbClr val="C9004D"/>
              </a:buClr>
              <a:defRPr/>
            </a:pPr>
            <a:endParaRPr lang="it-IT" sz="2400" b="1" dirty="0">
              <a:solidFill>
                <a:srgbClr val="3366FF"/>
              </a:solidFill>
              <a:latin typeface="Calibri" pitchFamily="34" charset="0"/>
            </a:endParaRPr>
          </a:p>
          <a:p>
            <a:pPr lvl="1" indent="-273050">
              <a:lnSpc>
                <a:spcPct val="80000"/>
              </a:lnSpc>
              <a:buClr>
                <a:srgbClr val="C9004D"/>
              </a:buClr>
              <a:defRPr/>
            </a:pPr>
            <a:r>
              <a:rPr lang="it-IT" sz="2400" dirty="0">
                <a:solidFill>
                  <a:srgbClr val="3366FF"/>
                </a:solidFill>
                <a:latin typeface="Calibri" pitchFamily="34" charset="0"/>
              </a:rPr>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548680"/>
            <a:ext cx="8640960" cy="1080120"/>
          </a:xfrm>
        </p:spPr>
        <p:txBody>
          <a:bodyPr>
            <a:normAutofit fontScale="90000"/>
          </a:bodyPr>
          <a:lstStyle/>
          <a:p>
            <a:pPr eaLnBrk="1" hangingPunct="1">
              <a:defRPr/>
            </a:pPr>
            <a:r>
              <a:rPr lang="it-IT" b="1" dirty="0" smtClean="0">
                <a:latin typeface="Calibri" pitchFamily="34" charset="0"/>
              </a:rPr>
              <a:t>Svolgere attività di lavoro subordinato</a:t>
            </a:r>
            <a:endParaRPr lang="it-IT" b="1" dirty="0">
              <a:latin typeface="Calibri" pitchFamily="34" charset="0"/>
            </a:endParaRPr>
          </a:p>
        </p:txBody>
      </p:sp>
      <p:sp>
        <p:nvSpPr>
          <p:cNvPr id="4" name="Segnaposto numero diapositiva 3"/>
          <p:cNvSpPr>
            <a:spLocks noGrp="1"/>
          </p:cNvSpPr>
          <p:nvPr>
            <p:ph type="sldNum" sz="quarter" idx="12"/>
          </p:nvPr>
        </p:nvSpPr>
        <p:spPr/>
        <p:txBody>
          <a:bodyPr/>
          <a:lstStyle/>
          <a:p>
            <a:pPr>
              <a:defRPr/>
            </a:pPr>
            <a:fld id="{6E66C01A-C246-453F-A71B-0652FA90CFC5}" type="slidenum">
              <a:rPr lang="it-IT" smtClean="0"/>
              <a:pPr>
                <a:defRPr/>
              </a:pPr>
              <a:t>26</a:t>
            </a:fld>
            <a:endParaRPr lang="it-IT"/>
          </a:p>
        </p:txBody>
      </p:sp>
      <p:graphicFrame>
        <p:nvGraphicFramePr>
          <p:cNvPr id="12" name="Segnaposto contenuto 4"/>
          <p:cNvGraphicFramePr>
            <a:graphicFrameLocks/>
          </p:cNvGraphicFramePr>
          <p:nvPr/>
        </p:nvGraphicFramePr>
        <p:xfrm>
          <a:off x="395536" y="2708920"/>
          <a:ext cx="8229600" cy="19610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14CE6F30-8420-42EB-B5A6-4C570FF5C399}" type="slidenum">
              <a:rPr lang="it-IT"/>
              <a:pPr>
                <a:defRPr/>
              </a:pPr>
              <a:t>27</a:t>
            </a:fld>
            <a:endParaRPr lang="it-IT"/>
          </a:p>
        </p:txBody>
      </p:sp>
      <p:sp>
        <p:nvSpPr>
          <p:cNvPr id="2" name="Segnaposto contenuto 1"/>
          <p:cNvSpPr>
            <a:spLocks/>
          </p:cNvSpPr>
          <p:nvPr/>
        </p:nvSpPr>
        <p:spPr bwMode="auto">
          <a:xfrm>
            <a:off x="468313" y="1484313"/>
            <a:ext cx="8229600" cy="4522787"/>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a:lstStyle/>
          <a:p>
            <a:pPr marL="273050" indent="-273050">
              <a:lnSpc>
                <a:spcPct val="80000"/>
              </a:lnSpc>
              <a:buClr>
                <a:schemeClr val="accent1"/>
              </a:buClr>
              <a:buSzPct val="70000"/>
              <a:buFont typeface="Wingdings 2" pitchFamily="18" charset="2"/>
              <a:buNone/>
              <a:defRPr/>
            </a:pPr>
            <a:r>
              <a:rPr lang="it-IT" sz="2400" dirty="0">
                <a:latin typeface="Calibri" pitchFamily="34" charset="0"/>
              </a:rPr>
              <a:t>Il Governo predispone un documento programmatico triennale relativo alla politica dell’immigrazione e degli stranieri nel territorio Italiano e individua i criteri generali per la definizione dei flussi d’ingresso nel territorio dello Stato</a:t>
            </a:r>
          </a:p>
          <a:p>
            <a:pPr marL="273050" indent="-273050">
              <a:lnSpc>
                <a:spcPct val="80000"/>
              </a:lnSpc>
              <a:buClr>
                <a:schemeClr val="accent1"/>
              </a:buClr>
              <a:buSzPct val="70000"/>
              <a:buFont typeface="Wingdings 2" pitchFamily="18" charset="2"/>
              <a:buNone/>
              <a:defRPr/>
            </a:pPr>
            <a:endParaRPr lang="it-IT" sz="2400" dirty="0">
              <a:latin typeface="Calibri" pitchFamily="34" charset="0"/>
            </a:endParaRPr>
          </a:p>
          <a:p>
            <a:pPr marL="273050" indent="-273050">
              <a:lnSpc>
                <a:spcPct val="80000"/>
              </a:lnSpc>
              <a:buClr>
                <a:schemeClr val="accent1"/>
              </a:buClr>
              <a:buSzPct val="70000"/>
              <a:buFont typeface="Wingdings 2" pitchFamily="18" charset="2"/>
              <a:buNone/>
              <a:defRPr/>
            </a:pPr>
            <a:r>
              <a:rPr lang="it-IT" sz="2400" dirty="0">
                <a:latin typeface="Calibri" pitchFamily="34" charset="0"/>
              </a:rPr>
              <a:t>Entro il 30 novembre di ciascun anno viene emanato un decreto che definisce le quote massime di stranieri da ammettere nel territorio per lavoro subordinato, stagionale, autonomo per l’anno successivo (DECRETO FLUSSI)</a:t>
            </a:r>
          </a:p>
          <a:p>
            <a:pPr marL="273050" indent="-273050">
              <a:lnSpc>
                <a:spcPct val="80000"/>
              </a:lnSpc>
              <a:buClr>
                <a:schemeClr val="accent1"/>
              </a:buClr>
              <a:buSzPct val="70000"/>
              <a:buFont typeface="Wingdings 2" pitchFamily="18" charset="2"/>
              <a:buNone/>
              <a:defRPr/>
            </a:pPr>
            <a:endParaRPr lang="it-IT" sz="2400" dirty="0">
              <a:latin typeface="Calibri" pitchFamily="34" charset="0"/>
            </a:endParaRPr>
          </a:p>
          <a:p>
            <a:pPr marL="273050" indent="-273050">
              <a:lnSpc>
                <a:spcPct val="80000"/>
              </a:lnSpc>
              <a:buClr>
                <a:schemeClr val="accent1"/>
              </a:buClr>
              <a:buSzPct val="70000"/>
              <a:buFont typeface="Wingdings 2" pitchFamily="18" charset="2"/>
              <a:buNone/>
              <a:defRPr/>
            </a:pPr>
            <a:r>
              <a:rPr lang="it-IT" sz="2400" dirty="0">
                <a:latin typeface="Calibri" pitchFamily="34" charset="0"/>
              </a:rPr>
              <a:t>Qualora se ne ravvisi l’opportunità ulteriori decreti possono essere emanati durante l’anno.</a:t>
            </a:r>
          </a:p>
          <a:p>
            <a:pPr marL="273050" indent="-273050">
              <a:lnSpc>
                <a:spcPct val="80000"/>
              </a:lnSpc>
              <a:buClr>
                <a:schemeClr val="accent1"/>
              </a:buClr>
              <a:buSzPct val="70000"/>
              <a:buFont typeface="Wingdings 2" pitchFamily="18" charset="2"/>
              <a:buNone/>
              <a:defRPr/>
            </a:pPr>
            <a:endParaRPr lang="it-IT" sz="2400" dirty="0">
              <a:latin typeface="Calibri" pitchFamily="34" charset="0"/>
            </a:endParaRPr>
          </a:p>
          <a:p>
            <a:pPr marL="273050" indent="-273050">
              <a:lnSpc>
                <a:spcPct val="80000"/>
              </a:lnSpc>
              <a:buClr>
                <a:schemeClr val="accent1"/>
              </a:buClr>
              <a:buSzPct val="70000"/>
              <a:buFont typeface="Wingdings 2" pitchFamily="18" charset="2"/>
              <a:buNone/>
              <a:defRPr/>
            </a:pPr>
            <a:r>
              <a:rPr lang="it-IT" sz="2400" dirty="0">
                <a:latin typeface="Calibri" pitchFamily="34" charset="0"/>
              </a:rPr>
              <a:t>Le quote sono ripartite per Regioni e Province autonome, per nazionalità riservatarie, per settori di lavoro, ecc.</a:t>
            </a:r>
          </a:p>
          <a:p>
            <a:pPr marL="730250" lvl="2" indent="-190500">
              <a:lnSpc>
                <a:spcPct val="80000"/>
              </a:lnSpc>
              <a:spcBef>
                <a:spcPts val="400"/>
              </a:spcBef>
              <a:buClr>
                <a:srgbClr val="A7003F"/>
              </a:buClr>
              <a:buSzPct val="100000"/>
              <a:buFont typeface="Wingdings 2" pitchFamily="18" charset="2"/>
              <a:buNone/>
              <a:defRPr/>
            </a:pPr>
            <a:r>
              <a:rPr lang="it-IT" sz="1600" dirty="0">
                <a:latin typeface="Calibri" pitchFamily="34" charset="0"/>
              </a:rPr>
              <a:t>	</a:t>
            </a:r>
            <a:r>
              <a:rPr lang="it-IT" sz="1300" dirty="0">
                <a:latin typeface="Calibri" pitchFamily="34" charset="0"/>
              </a:rPr>
              <a:t>		   </a:t>
            </a:r>
          </a:p>
          <a:p>
            <a:pPr marL="730250" lvl="2" indent="-190500">
              <a:lnSpc>
                <a:spcPct val="80000"/>
              </a:lnSpc>
              <a:spcBef>
                <a:spcPts val="400"/>
              </a:spcBef>
              <a:buClr>
                <a:srgbClr val="A7003F"/>
              </a:buClr>
              <a:buSzPct val="100000"/>
              <a:buFont typeface="Wingdings 2" pitchFamily="18" charset="2"/>
              <a:buNone/>
              <a:defRPr/>
            </a:pPr>
            <a:endParaRPr lang="it-IT" sz="1300" dirty="0">
              <a:latin typeface="Calibri" pitchFamily="34" charset="0"/>
            </a:endParaRPr>
          </a:p>
        </p:txBody>
      </p:sp>
      <p:sp>
        <p:nvSpPr>
          <p:cNvPr id="254986" name="Rectangle 10"/>
          <p:cNvSpPr>
            <a:spLocks noGrp="1"/>
          </p:cNvSpPr>
          <p:nvPr>
            <p:ph type="title" idx="4294967295"/>
          </p:nvPr>
        </p:nvSpPr>
        <p:spPr bwMode="auto"/>
        <p:txBody>
          <a:bodyPr vert="horz" wrap="square" lIns="91440" tIns="45720" bIns="45720" numCol="1" anchorCtr="0" compatLnSpc="1">
            <a:prstTxWarp prst="textNoShape">
              <a:avLst/>
            </a:prstTxWarp>
            <a:normAutofit fontScale="90000"/>
          </a:bodyPr>
          <a:lstStyle/>
          <a:p>
            <a:pPr eaLnBrk="1" hangingPunct="1">
              <a:defRPr/>
            </a:pPr>
            <a:r>
              <a:rPr lang="it-IT" sz="3100" b="1" dirty="0" smtClean="0">
                <a:effectLst/>
                <a:latin typeface="Calibri" pitchFamily="34" charset="0"/>
              </a:rPr>
              <a:t>Ingresso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Decreto flussi</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4"/>
          <p:cNvSpPr>
            <a:spLocks noGrp="1"/>
          </p:cNvSpPr>
          <p:nvPr>
            <p:ph type="sldNum" sz="quarter" idx="12"/>
          </p:nvPr>
        </p:nvSpPr>
        <p:spPr/>
        <p:txBody>
          <a:bodyPr/>
          <a:lstStyle/>
          <a:p>
            <a:pPr>
              <a:defRPr/>
            </a:pPr>
            <a:fld id="{F401206B-A626-48CB-9A77-7A8159FFB58A}" type="slidenum">
              <a:rPr lang="it-IT"/>
              <a:pPr>
                <a:defRPr/>
              </a:pPr>
              <a:t>28</a:t>
            </a:fld>
            <a:endParaRPr lang="it-IT"/>
          </a:p>
        </p:txBody>
      </p:sp>
      <p:sp>
        <p:nvSpPr>
          <p:cNvPr id="20489" name="Rectangle 9"/>
          <p:cNvSpPr>
            <a:spLocks noGrp="1"/>
          </p:cNvSpPr>
          <p:nvPr>
            <p:ph type="title" idx="4294967295"/>
          </p:nvPr>
        </p:nvSpPr>
        <p:spPr bwMode="auto"/>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Ingresso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 requisiti per il Decreto flussi</a:t>
            </a:r>
          </a:p>
        </p:txBody>
      </p:sp>
      <p:sp>
        <p:nvSpPr>
          <p:cNvPr id="300035" name="Text Box 10"/>
          <p:cNvSpPr txBox="1">
            <a:spLocks noChangeArrowheads="1"/>
          </p:cNvSpPr>
          <p:nvPr/>
        </p:nvSpPr>
        <p:spPr bwMode="auto">
          <a:xfrm>
            <a:off x="3779838" y="4437063"/>
            <a:ext cx="3455987" cy="366712"/>
          </a:xfrm>
          <a:prstGeom prst="rect">
            <a:avLst/>
          </a:prstGeom>
          <a:noFill/>
          <a:ln w="9525">
            <a:noFill/>
            <a:miter lim="800000"/>
            <a:headEnd/>
            <a:tailEnd/>
          </a:ln>
        </p:spPr>
        <p:txBody>
          <a:bodyPr>
            <a:spAutoFit/>
          </a:bodyPr>
          <a:lstStyle/>
          <a:p>
            <a:pPr>
              <a:spcBef>
                <a:spcPct val="50000"/>
              </a:spcBef>
            </a:pPr>
            <a:endParaRPr lang="it-IT"/>
          </a:p>
        </p:txBody>
      </p:sp>
      <p:grpSp>
        <p:nvGrpSpPr>
          <p:cNvPr id="300036" name="Group 13"/>
          <p:cNvGrpSpPr>
            <a:grpSpLocks/>
          </p:cNvGrpSpPr>
          <p:nvPr/>
        </p:nvGrpSpPr>
        <p:grpSpPr bwMode="auto">
          <a:xfrm>
            <a:off x="755650" y="1484313"/>
            <a:ext cx="8166100" cy="5060950"/>
            <a:chOff x="158" y="935"/>
            <a:chExt cx="5484" cy="3188"/>
          </a:xfrm>
        </p:grpSpPr>
        <p:graphicFrame>
          <p:nvGraphicFramePr>
            <p:cNvPr id="5" name="Diagramma 4"/>
            <p:cNvGraphicFramePr/>
            <p:nvPr/>
          </p:nvGraphicFramePr>
          <p:xfrm>
            <a:off x="200" y="955"/>
            <a:ext cx="5400" cy="3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0041" name="Text Box 11"/>
            <p:cNvSpPr txBox="1">
              <a:spLocks noChangeArrowheads="1"/>
            </p:cNvSpPr>
            <p:nvPr/>
          </p:nvSpPr>
          <p:spPr bwMode="auto">
            <a:xfrm>
              <a:off x="2200" y="2750"/>
              <a:ext cx="2767" cy="192"/>
            </a:xfrm>
            <a:prstGeom prst="rect">
              <a:avLst/>
            </a:prstGeom>
            <a:noFill/>
            <a:ln w="9525">
              <a:noFill/>
              <a:miter lim="800000"/>
              <a:headEnd/>
              <a:tailEnd/>
            </a:ln>
          </p:spPr>
          <p:txBody>
            <a:bodyPr>
              <a:spAutoFit/>
            </a:bodyPr>
            <a:lstStyle/>
            <a:p>
              <a:pPr>
                <a:spcBef>
                  <a:spcPct val="50000"/>
                </a:spcBef>
              </a:pPr>
              <a:r>
                <a:rPr lang="it-IT" sz="1400">
                  <a:solidFill>
                    <a:schemeClr val="bg1"/>
                  </a:solidFill>
                </a:rPr>
                <a:t>Art. 30 bis c. 3 lett c) Regolamento Attuazione</a:t>
              </a:r>
            </a:p>
          </p:txBody>
        </p:sp>
        <p:sp>
          <p:nvSpPr>
            <p:cNvPr id="300042" name="Text Box 12"/>
            <p:cNvSpPr txBox="1">
              <a:spLocks noChangeArrowheads="1"/>
            </p:cNvSpPr>
            <p:nvPr/>
          </p:nvSpPr>
          <p:spPr bwMode="auto">
            <a:xfrm>
              <a:off x="2200" y="3294"/>
              <a:ext cx="2767" cy="192"/>
            </a:xfrm>
            <a:prstGeom prst="rect">
              <a:avLst/>
            </a:prstGeom>
            <a:noFill/>
            <a:ln w="9525">
              <a:noFill/>
              <a:miter lim="800000"/>
              <a:headEnd/>
              <a:tailEnd/>
            </a:ln>
          </p:spPr>
          <p:txBody>
            <a:bodyPr>
              <a:spAutoFit/>
            </a:bodyPr>
            <a:lstStyle/>
            <a:p>
              <a:pPr>
                <a:spcBef>
                  <a:spcPct val="50000"/>
                </a:spcBef>
              </a:pPr>
              <a:r>
                <a:rPr lang="it-IT" sz="1400">
                  <a:solidFill>
                    <a:schemeClr val="bg1"/>
                  </a:solidFill>
                </a:rPr>
                <a:t>Art. 22 del T.U.</a:t>
              </a:r>
            </a:p>
          </p:txBody>
        </p:sp>
      </p:grpSp>
      <p:sp>
        <p:nvSpPr>
          <p:cNvPr id="300037" name="AutoShape 14"/>
          <p:cNvSpPr>
            <a:spLocks/>
          </p:cNvSpPr>
          <p:nvPr/>
        </p:nvSpPr>
        <p:spPr bwMode="auto">
          <a:xfrm>
            <a:off x="539750" y="3068638"/>
            <a:ext cx="287338" cy="3240087"/>
          </a:xfrm>
          <a:prstGeom prst="leftBrace">
            <a:avLst>
              <a:gd name="adj1" fmla="val 93969"/>
              <a:gd name="adj2" fmla="val 50000"/>
            </a:avLst>
          </a:prstGeom>
          <a:noFill/>
          <a:ln w="38100">
            <a:solidFill>
              <a:schemeClr val="tx2"/>
            </a:solidFill>
            <a:round/>
            <a:headEnd/>
            <a:tailEnd/>
          </a:ln>
        </p:spPr>
        <p:txBody>
          <a:bodyPr wrap="none" anchor="ctr"/>
          <a:lstStyle/>
          <a:p>
            <a:endParaRPr lang="it-IT"/>
          </a:p>
        </p:txBody>
      </p:sp>
      <p:sp>
        <p:nvSpPr>
          <p:cNvPr id="300038" name="Text Box 15"/>
          <p:cNvSpPr txBox="1">
            <a:spLocks noChangeArrowheads="1"/>
          </p:cNvSpPr>
          <p:nvPr/>
        </p:nvSpPr>
        <p:spPr bwMode="auto">
          <a:xfrm>
            <a:off x="250825" y="2997200"/>
            <a:ext cx="4249738" cy="366713"/>
          </a:xfrm>
          <a:prstGeom prst="rect">
            <a:avLst/>
          </a:prstGeom>
          <a:noFill/>
          <a:ln w="9525">
            <a:noFill/>
            <a:miter lim="800000"/>
            <a:headEnd/>
            <a:tailEnd/>
          </a:ln>
        </p:spPr>
        <p:txBody>
          <a:bodyPr>
            <a:spAutoFit/>
          </a:bodyPr>
          <a:lstStyle/>
          <a:p>
            <a:pPr>
              <a:spcBef>
                <a:spcPct val="50000"/>
              </a:spcBef>
            </a:pPr>
            <a:endParaRPr lang="it-IT"/>
          </a:p>
        </p:txBody>
      </p:sp>
      <p:sp>
        <p:nvSpPr>
          <p:cNvPr id="300039" name="Text Box 16"/>
          <p:cNvSpPr txBox="1">
            <a:spLocks noChangeArrowheads="1"/>
          </p:cNvSpPr>
          <p:nvPr/>
        </p:nvSpPr>
        <p:spPr bwMode="auto">
          <a:xfrm rot="-5400000">
            <a:off x="-1059656" y="4236244"/>
            <a:ext cx="2844800" cy="366712"/>
          </a:xfrm>
          <a:prstGeom prst="rect">
            <a:avLst/>
          </a:prstGeom>
          <a:noFill/>
          <a:ln w="9525">
            <a:noFill/>
            <a:miter lim="800000"/>
            <a:headEnd/>
            <a:tailEnd/>
          </a:ln>
        </p:spPr>
        <p:txBody>
          <a:bodyPr>
            <a:spAutoFit/>
          </a:bodyPr>
          <a:lstStyle/>
          <a:p>
            <a:pPr>
              <a:spcBef>
                <a:spcPct val="50000"/>
              </a:spcBef>
            </a:pPr>
            <a:r>
              <a:rPr lang="it-IT" b="1"/>
              <a:t>Contratto di soggiorno</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3DA41277-DA01-48D5-B6A7-30039F683FC4}" type="slidenum">
              <a:rPr lang="it-IT" smtClean="0"/>
              <a:pPr>
                <a:defRPr/>
              </a:pPr>
              <a:t>29</a:t>
            </a:fld>
            <a:endParaRPr lang="it-IT"/>
          </a:p>
        </p:txBody>
      </p:sp>
      <p:sp>
        <p:nvSpPr>
          <p:cNvPr id="4" name="Rectangle 9"/>
          <p:cNvSpPr>
            <a:spLocks noGrp="1"/>
          </p:cNvSpPr>
          <p:nvPr>
            <p:ph type="title"/>
          </p:nvPr>
        </p:nvSpPr>
        <p:spPr bwMode="auto"/>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Emersione dal lavoro nero: le sanatorie</a:t>
            </a:r>
          </a:p>
        </p:txBody>
      </p:sp>
      <p:sp>
        <p:nvSpPr>
          <p:cNvPr id="8" name="CasellaDiTesto 7"/>
          <p:cNvSpPr txBox="1"/>
          <p:nvPr/>
        </p:nvSpPr>
        <p:spPr>
          <a:xfrm>
            <a:off x="827584" y="1772816"/>
            <a:ext cx="7488832" cy="452431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a:defRPr/>
            </a:pPr>
            <a:endParaRPr lang="it-IT" sz="2400" dirty="0">
              <a:latin typeface="Calibri" pitchFamily="34" charset="0"/>
            </a:endParaRPr>
          </a:p>
          <a:p>
            <a:pPr>
              <a:defRPr/>
            </a:pPr>
            <a:r>
              <a:rPr lang="it-IT" sz="2400" dirty="0">
                <a:latin typeface="Calibri" pitchFamily="34" charset="0"/>
              </a:rPr>
              <a:t>Le norme che regolano l’ingresso degli stranieri che vogliono lavorare nel nostro Paese, non sono sufficienti ad arginare il fenomeno  dell’ingresso irregolare.</a:t>
            </a:r>
          </a:p>
          <a:p>
            <a:pPr>
              <a:defRPr/>
            </a:pPr>
            <a:endParaRPr lang="it-IT" sz="2400" dirty="0">
              <a:latin typeface="Calibri" pitchFamily="34" charset="0"/>
            </a:endParaRPr>
          </a:p>
          <a:p>
            <a:pPr>
              <a:defRPr/>
            </a:pPr>
            <a:r>
              <a:rPr lang="it-IT" sz="2400" dirty="0">
                <a:latin typeface="Calibri" pitchFamily="34" charset="0"/>
              </a:rPr>
              <a:t>Spesso il governo ha dovuto affrontare questo problema,  ed ha tentato di risolverlo attraverso norme che avevano come scopo la regolarizzazione dei rapporti di lavoro  degli immigrati irregolari</a:t>
            </a:r>
          </a:p>
          <a:p>
            <a:pPr>
              <a:defRPr/>
            </a:pPr>
            <a:endParaRPr lang="it-IT" sz="2400" dirty="0">
              <a:latin typeface="Calibri" pitchFamily="34" charset="0"/>
            </a:endParaRPr>
          </a:p>
          <a:p>
            <a:pPr>
              <a:defRPr/>
            </a:pPr>
            <a:r>
              <a:rPr lang="it-IT" sz="2400" dirty="0">
                <a:latin typeface="Calibri" pitchFamily="34" charset="0"/>
              </a:rPr>
              <a:t>Dal 1987 ad oggi sono state emanate 7 sanatorie (1987, 1990, 1996, 1999, 2002, 2009, 2012)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024F6121-18EF-428C-B071-3EA6CBE79679}" type="slidenum">
              <a:rPr lang="it-IT"/>
              <a:pPr>
                <a:defRPr/>
              </a:pPr>
              <a:t>3</a:t>
            </a:fld>
            <a:endParaRPr lang="it-IT"/>
          </a:p>
        </p:txBody>
      </p:sp>
      <p:pic>
        <p:nvPicPr>
          <p:cNvPr id="15362" name="Picture 9" descr="cartina_mondo_globopix"/>
          <p:cNvPicPr>
            <a:picLocks noChangeAspect="1" noChangeArrowheads="1"/>
          </p:cNvPicPr>
          <p:nvPr/>
        </p:nvPicPr>
        <p:blipFill>
          <a:blip r:embed="rId3"/>
          <a:srcRect/>
          <a:stretch>
            <a:fillRect/>
          </a:stretch>
        </p:blipFill>
        <p:spPr bwMode="auto">
          <a:xfrm>
            <a:off x="395288" y="2420938"/>
            <a:ext cx="8353425" cy="2952750"/>
          </a:xfrm>
          <a:prstGeom prst="rect">
            <a:avLst/>
          </a:prstGeom>
          <a:noFill/>
          <a:ln w="9525">
            <a:noFill/>
            <a:miter lim="800000"/>
            <a:headEnd/>
            <a:tailEnd/>
          </a:ln>
        </p:spPr>
      </p:pic>
      <p:sp>
        <p:nvSpPr>
          <p:cNvPr id="248842" name="Rectangle 10"/>
          <p:cNvSpPr>
            <a:spLocks noGrp="1"/>
          </p:cNvSpPr>
          <p:nvPr>
            <p:ph type="title" idx="4294967295"/>
          </p:nvPr>
        </p:nvSpPr>
        <p:spPr bwMode="auto"/>
        <p:txBody>
          <a:bodyPr vert="horz" wrap="square" lIns="91440" tIns="45720" bIns="45720" numCol="1" anchorCtr="0" compatLnSpc="1">
            <a:prstTxWarp prst="textNoShape">
              <a:avLst/>
            </a:prstTxWarp>
            <a:normAutofit fontScale="90000"/>
          </a:bodyPr>
          <a:lstStyle/>
          <a:p>
            <a:pPr eaLnBrk="1" hangingPunct="1">
              <a:defRPr/>
            </a:pPr>
            <a:r>
              <a:rPr lang="it-IT" sz="3600" dirty="0" smtClean="0">
                <a:effectLst>
                  <a:outerShdw blurRad="38100" dist="38100" dir="2700000" algn="tl">
                    <a:srgbClr val="FFFFFF"/>
                  </a:outerShdw>
                </a:effectLst>
                <a:latin typeface="Rockwell" pitchFamily="18" charset="0"/>
              </a:rPr>
              <a:t>L’ingresso in Italia</a:t>
            </a:r>
            <a:br>
              <a:rPr lang="it-IT" sz="3600" dirty="0" smtClean="0">
                <a:effectLst>
                  <a:outerShdw blurRad="38100" dist="38100" dir="2700000" algn="tl">
                    <a:srgbClr val="FFFFFF"/>
                  </a:outerShdw>
                </a:effectLst>
                <a:latin typeface="Rockwell" pitchFamily="18" charset="0"/>
              </a:rPr>
            </a:br>
            <a:r>
              <a:rPr lang="it-IT" sz="3600" dirty="0" smtClean="0">
                <a:effectLst>
                  <a:outerShdw blurRad="38100" dist="38100" dir="2700000" algn="tl">
                    <a:srgbClr val="FFFFFF"/>
                  </a:outerShdw>
                </a:effectLst>
                <a:latin typeface="Rockwell" pitchFamily="18" charset="0"/>
              </a:rPr>
              <a:t>degli stranieri extracomunitari</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5"/>
          <p:cNvSpPr>
            <a:spLocks noGrp="1"/>
          </p:cNvSpPr>
          <p:nvPr>
            <p:ph type="sldNum" sz="quarter" idx="12"/>
          </p:nvPr>
        </p:nvSpPr>
        <p:spPr/>
        <p:txBody>
          <a:bodyPr/>
          <a:lstStyle/>
          <a:p>
            <a:pPr>
              <a:defRPr/>
            </a:pPr>
            <a:fld id="{30E67507-6B33-46A0-A593-DD277CF75FDF}" type="slidenum">
              <a:rPr lang="it-IT"/>
              <a:pPr>
                <a:defRPr/>
              </a:pPr>
              <a:t>30</a:t>
            </a:fld>
            <a:endParaRPr lang="it-IT"/>
          </a:p>
        </p:txBody>
      </p:sp>
      <p:sp>
        <p:nvSpPr>
          <p:cNvPr id="9" name="Rettangolo arrotondato 8"/>
          <p:cNvSpPr/>
          <p:nvPr/>
        </p:nvSpPr>
        <p:spPr>
          <a:xfrm>
            <a:off x="428596" y="3143248"/>
            <a:ext cx="2928958" cy="785818"/>
          </a:xfrm>
          <a:prstGeom prst="roundRect">
            <a:avLst/>
          </a:prstGeom>
        </p:spPr>
        <p:style>
          <a:lnRef idx="0">
            <a:schemeClr val="accent5"/>
          </a:lnRef>
          <a:fillRef idx="3">
            <a:schemeClr val="accent5"/>
          </a:fillRef>
          <a:effectRef idx="3">
            <a:schemeClr val="accent5"/>
          </a:effectRef>
          <a:fontRef idx="minor">
            <a:schemeClr val="lt1"/>
          </a:fontRef>
        </p:style>
        <p:txBody>
          <a:bodyPr anchor="ctr"/>
          <a:lstStyle/>
          <a:p>
            <a:pPr algn="ctr">
              <a:defRPr/>
            </a:pPr>
            <a:r>
              <a:rPr lang="it-IT" dirty="0"/>
              <a:t>Competenza SUI</a:t>
            </a:r>
          </a:p>
        </p:txBody>
      </p:sp>
      <p:sp>
        <p:nvSpPr>
          <p:cNvPr id="303109" name="CasellaDiTesto 6"/>
          <p:cNvSpPr txBox="1">
            <a:spLocks noChangeArrowheads="1"/>
          </p:cNvSpPr>
          <p:nvPr/>
        </p:nvSpPr>
        <p:spPr bwMode="auto">
          <a:xfrm>
            <a:off x="500063" y="3929063"/>
            <a:ext cx="3143250" cy="1384300"/>
          </a:xfrm>
          <a:prstGeom prst="rect">
            <a:avLst/>
          </a:prstGeom>
          <a:noFill/>
          <a:ln w="9525">
            <a:noFill/>
            <a:miter lim="800000"/>
            <a:headEnd/>
            <a:tailEnd/>
          </a:ln>
        </p:spPr>
        <p:txBody>
          <a:bodyPr>
            <a:spAutoFit/>
          </a:bodyPr>
          <a:lstStyle/>
          <a:p>
            <a:pPr algn="just"/>
            <a:r>
              <a:rPr lang="it-IT" sz="1400">
                <a:latin typeface="Calibri" pitchFamily="34" charset="0"/>
              </a:rPr>
              <a:t>(Sportello Unico per l’Immigrazione)</a:t>
            </a:r>
          </a:p>
          <a:p>
            <a:pPr algn="just"/>
            <a:r>
              <a:rPr lang="it-IT" sz="1400">
                <a:latin typeface="Calibri" pitchFamily="34" charset="0"/>
              </a:rPr>
              <a:t>Luogo in cui viene svolta l’attività lavorativa </a:t>
            </a:r>
          </a:p>
          <a:p>
            <a:pPr algn="just"/>
            <a:r>
              <a:rPr lang="it-IT" sz="1400">
                <a:latin typeface="Calibri" pitchFamily="34" charset="0"/>
              </a:rPr>
              <a:t>In caso di conversione studio-lavoro, competenza SUI residenza richiedente</a:t>
            </a:r>
          </a:p>
          <a:p>
            <a:pPr algn="just"/>
            <a:r>
              <a:rPr lang="it-IT" sz="1400">
                <a:latin typeface="Calibri" pitchFamily="34" charset="0"/>
                <a:hlinkClick r:id="rId3" action="ppaction://hlinkfile"/>
              </a:rPr>
              <a:t>(Circ. Min. Interno 2896)</a:t>
            </a:r>
            <a:endParaRPr lang="it-IT" sz="1400">
              <a:latin typeface="Calibri" pitchFamily="34" charset="0"/>
            </a:endParaRPr>
          </a:p>
        </p:txBody>
      </p:sp>
      <p:sp>
        <p:nvSpPr>
          <p:cNvPr id="303110" name="CasellaDiTesto 7"/>
          <p:cNvSpPr txBox="1">
            <a:spLocks noChangeArrowheads="1"/>
          </p:cNvSpPr>
          <p:nvPr/>
        </p:nvSpPr>
        <p:spPr bwMode="auto">
          <a:xfrm>
            <a:off x="571500" y="1928813"/>
            <a:ext cx="7715250" cy="646112"/>
          </a:xfrm>
          <a:prstGeom prst="rect">
            <a:avLst/>
          </a:prstGeom>
          <a:noFill/>
          <a:ln w="9525">
            <a:noFill/>
            <a:miter lim="800000"/>
            <a:headEnd/>
            <a:tailEnd/>
          </a:ln>
        </p:spPr>
        <p:txBody>
          <a:bodyPr>
            <a:spAutoFit/>
          </a:bodyPr>
          <a:lstStyle/>
          <a:p>
            <a:r>
              <a:rPr lang="it-IT">
                <a:latin typeface="Calibri" pitchFamily="34" charset="0"/>
              </a:rPr>
              <a:t>Domanda di nulla osta al lavoro – Presentata dal datore di lavoro esclusivamente tramite Internet</a:t>
            </a:r>
          </a:p>
        </p:txBody>
      </p:sp>
      <p:sp>
        <p:nvSpPr>
          <p:cNvPr id="11" name="Elaborazione alternativa 10"/>
          <p:cNvSpPr/>
          <p:nvPr/>
        </p:nvSpPr>
        <p:spPr>
          <a:xfrm>
            <a:off x="4357688" y="2571750"/>
            <a:ext cx="1643062" cy="571500"/>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it-IT" dirty="0">
                <a:latin typeface="Calibri" pitchFamily="34" charset="0"/>
              </a:rPr>
              <a:t>Questura</a:t>
            </a:r>
          </a:p>
        </p:txBody>
      </p:sp>
      <p:sp>
        <p:nvSpPr>
          <p:cNvPr id="12" name="Elaborazione alternativa 11"/>
          <p:cNvSpPr/>
          <p:nvPr/>
        </p:nvSpPr>
        <p:spPr>
          <a:xfrm>
            <a:off x="6000750" y="3286125"/>
            <a:ext cx="1428750" cy="571500"/>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it-IT" dirty="0">
                <a:latin typeface="Calibri" pitchFamily="34" charset="0"/>
              </a:rPr>
              <a:t>DTL</a:t>
            </a:r>
          </a:p>
        </p:txBody>
      </p:sp>
      <p:sp>
        <p:nvSpPr>
          <p:cNvPr id="13" name="Elaborazione alternativa 12"/>
          <p:cNvSpPr/>
          <p:nvPr/>
        </p:nvSpPr>
        <p:spPr>
          <a:xfrm>
            <a:off x="4357688" y="3929063"/>
            <a:ext cx="1643062" cy="571500"/>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it-IT" dirty="0">
                <a:latin typeface="Calibri" pitchFamily="34" charset="0"/>
              </a:rPr>
              <a:t>Centri per l’impiego</a:t>
            </a:r>
          </a:p>
        </p:txBody>
      </p:sp>
      <p:sp>
        <p:nvSpPr>
          <p:cNvPr id="14" name="Freccia a sinistra 13"/>
          <p:cNvSpPr/>
          <p:nvPr/>
        </p:nvSpPr>
        <p:spPr>
          <a:xfrm>
            <a:off x="3429000" y="3500438"/>
            <a:ext cx="2571750" cy="142875"/>
          </a:xfrm>
          <a:prstGeom prst="leftArrow">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it-IT"/>
          </a:p>
        </p:txBody>
      </p:sp>
      <p:sp>
        <p:nvSpPr>
          <p:cNvPr id="15" name="Freccia a sinistra 14"/>
          <p:cNvSpPr/>
          <p:nvPr/>
        </p:nvSpPr>
        <p:spPr>
          <a:xfrm rot="20689860">
            <a:off x="3360738" y="3124200"/>
            <a:ext cx="960437" cy="134938"/>
          </a:xfrm>
          <a:prstGeom prst="leftArrow">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it-IT"/>
          </a:p>
        </p:txBody>
      </p:sp>
      <p:sp>
        <p:nvSpPr>
          <p:cNvPr id="16" name="Freccia a sinistra 15"/>
          <p:cNvSpPr/>
          <p:nvPr/>
        </p:nvSpPr>
        <p:spPr>
          <a:xfrm rot="1086782">
            <a:off x="3360738" y="3890963"/>
            <a:ext cx="954087" cy="147637"/>
          </a:xfrm>
          <a:prstGeom prst="leftArrow">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it-IT"/>
          </a:p>
        </p:txBody>
      </p:sp>
      <p:sp>
        <p:nvSpPr>
          <p:cNvPr id="19479" name="AutoShape 23">
            <a:hlinkClick r:id="" action="ppaction://noaction" highlightClick="1"/>
          </p:cNvPr>
          <p:cNvSpPr>
            <a:spLocks noChangeArrowheads="1"/>
          </p:cNvSpPr>
          <p:nvPr/>
        </p:nvSpPr>
        <p:spPr bwMode="auto">
          <a:xfrm>
            <a:off x="5724525" y="5229225"/>
            <a:ext cx="2735263" cy="1042988"/>
          </a:xfrm>
          <a:prstGeom prst="actionButtonBlank">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it-IT" sz="1600" dirty="0">
                <a:latin typeface="Calibri" pitchFamily="34" charset="0"/>
              </a:rPr>
              <a:t>In base al protocollo </a:t>
            </a:r>
          </a:p>
          <a:p>
            <a:pPr algn="ctr">
              <a:defRPr/>
            </a:pPr>
            <a:r>
              <a:rPr lang="it-IT" sz="1600" dirty="0">
                <a:latin typeface="Calibri" pitchFamily="34" charset="0"/>
              </a:rPr>
              <a:t>Dell’11/</a:t>
            </a:r>
            <a:r>
              <a:rPr lang="it-IT" sz="1600" dirty="0" err="1">
                <a:latin typeface="Calibri" pitchFamily="34" charset="0"/>
              </a:rPr>
              <a:t>11</a:t>
            </a:r>
            <a:r>
              <a:rPr lang="it-IT" sz="1600" dirty="0">
                <a:latin typeface="Calibri" pitchFamily="34" charset="0"/>
              </a:rPr>
              <a:t>/2007 </a:t>
            </a:r>
          </a:p>
          <a:p>
            <a:pPr algn="ctr">
              <a:defRPr/>
            </a:pPr>
            <a:r>
              <a:rPr lang="it-IT" sz="1600" b="1" dirty="0">
                <a:latin typeface="Calibri" pitchFamily="34" charset="0"/>
              </a:rPr>
              <a:t>INCA INVIA DOMANDE</a:t>
            </a:r>
          </a:p>
          <a:p>
            <a:pPr algn="ctr">
              <a:defRPr/>
            </a:pPr>
            <a:r>
              <a:rPr lang="it-IT" sz="1600" dirty="0">
                <a:latin typeface="Calibri" pitchFamily="34" charset="0"/>
              </a:rPr>
              <a:t>No statistica</a:t>
            </a:r>
          </a:p>
        </p:txBody>
      </p:sp>
      <p:sp>
        <p:nvSpPr>
          <p:cNvPr id="18" name="Rectangle 9"/>
          <p:cNvSpPr>
            <a:spLocks noGrp="1"/>
          </p:cNvSpPr>
          <p:nvPr>
            <p:ph type="title"/>
          </p:nvPr>
        </p:nvSpPr>
        <p:spPr bwMode="auto">
          <a:xfrm>
            <a:off x="539552" y="332656"/>
            <a:ext cx="8229600" cy="1143000"/>
          </a:xfrm>
        </p:spPr>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Ingresso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SUI e la verifica dei requisiti</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5153" name="AutoShape 19"/>
          <p:cNvCxnSpPr>
            <a:cxnSpLocks noChangeShapeType="1"/>
          </p:cNvCxnSpPr>
          <p:nvPr/>
        </p:nvCxnSpPr>
        <p:spPr bwMode="auto">
          <a:xfrm rot="10800000" flipV="1">
            <a:off x="4787900" y="3213100"/>
            <a:ext cx="3384550" cy="1223963"/>
          </a:xfrm>
          <a:prstGeom prst="bentConnector3">
            <a:avLst>
              <a:gd name="adj1" fmla="val -8259"/>
            </a:avLst>
          </a:prstGeom>
          <a:noFill/>
          <a:ln w="38100">
            <a:solidFill>
              <a:schemeClr val="tx1"/>
            </a:solidFill>
            <a:miter lim="800000"/>
            <a:headEnd/>
            <a:tailEnd/>
          </a:ln>
        </p:spPr>
      </p:cxnSp>
      <p:pic>
        <p:nvPicPr>
          <p:cNvPr id="305154" name="Picture 2"/>
          <p:cNvPicPr>
            <a:picLocks noChangeAspect="1" noChangeArrowheads="1"/>
          </p:cNvPicPr>
          <p:nvPr/>
        </p:nvPicPr>
        <p:blipFill>
          <a:blip r:embed="rId3"/>
          <a:srcRect/>
          <a:stretch>
            <a:fillRect/>
          </a:stretch>
        </p:blipFill>
        <p:spPr bwMode="auto">
          <a:xfrm>
            <a:off x="6227763" y="4076700"/>
            <a:ext cx="1331912" cy="1944688"/>
          </a:xfrm>
          <a:prstGeom prst="rect">
            <a:avLst/>
          </a:prstGeom>
          <a:noFill/>
          <a:ln w="9525">
            <a:noFill/>
            <a:miter lim="800000"/>
            <a:headEnd/>
            <a:tailEnd/>
          </a:ln>
        </p:spPr>
      </p:pic>
      <p:sp>
        <p:nvSpPr>
          <p:cNvPr id="25" name="Segnaposto numero diapositiva 5"/>
          <p:cNvSpPr>
            <a:spLocks noGrp="1"/>
          </p:cNvSpPr>
          <p:nvPr>
            <p:ph type="sldNum" sz="quarter" idx="12"/>
          </p:nvPr>
        </p:nvSpPr>
        <p:spPr/>
        <p:txBody>
          <a:bodyPr/>
          <a:lstStyle/>
          <a:p>
            <a:pPr>
              <a:defRPr/>
            </a:pPr>
            <a:fld id="{18745217-017C-4F82-BFF4-89DC7EEB18A2}" type="slidenum">
              <a:rPr lang="it-IT"/>
              <a:pPr>
                <a:defRPr/>
              </a:pPr>
              <a:t>31</a:t>
            </a:fld>
            <a:endParaRPr lang="it-IT"/>
          </a:p>
        </p:txBody>
      </p:sp>
      <p:sp>
        <p:nvSpPr>
          <p:cNvPr id="259076" name="Rectangle 4"/>
          <p:cNvSpPr>
            <a:spLocks noChangeArrowheads="1"/>
          </p:cNvSpPr>
          <p:nvPr/>
        </p:nvSpPr>
        <p:spPr bwMode="auto">
          <a:xfrm>
            <a:off x="3563938" y="5445125"/>
            <a:ext cx="1873250" cy="10795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defRPr/>
            </a:pPr>
            <a:endParaRPr lang="it-IT" dirty="0">
              <a:solidFill>
                <a:schemeClr val="bg1"/>
              </a:solidFill>
            </a:endParaRPr>
          </a:p>
        </p:txBody>
      </p:sp>
      <p:sp>
        <p:nvSpPr>
          <p:cNvPr id="259078" name="AutoShape 6"/>
          <p:cNvSpPr>
            <a:spLocks noChangeArrowheads="1"/>
          </p:cNvSpPr>
          <p:nvPr/>
        </p:nvSpPr>
        <p:spPr bwMode="auto">
          <a:xfrm>
            <a:off x="5435600" y="1557338"/>
            <a:ext cx="1728788" cy="792162"/>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it-IT" b="1">
                <a:solidFill>
                  <a:schemeClr val="bg1"/>
                </a:solidFill>
              </a:rPr>
              <a:t>Verifiche SUI</a:t>
            </a:r>
          </a:p>
        </p:txBody>
      </p:sp>
      <p:sp>
        <p:nvSpPr>
          <p:cNvPr id="259079" name="AutoShape 7"/>
          <p:cNvSpPr>
            <a:spLocks noChangeArrowheads="1"/>
          </p:cNvSpPr>
          <p:nvPr/>
        </p:nvSpPr>
        <p:spPr bwMode="auto">
          <a:xfrm>
            <a:off x="611188" y="3141663"/>
            <a:ext cx="1728787" cy="792162"/>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it-IT" b="1">
                <a:solidFill>
                  <a:schemeClr val="bg1"/>
                </a:solidFill>
              </a:rPr>
              <a:t>Nulla Osta</a:t>
            </a:r>
          </a:p>
        </p:txBody>
      </p:sp>
      <p:pic>
        <p:nvPicPr>
          <p:cNvPr id="305159" name="Picture 24"/>
          <p:cNvPicPr>
            <a:picLocks noChangeAspect="1" noChangeArrowheads="1"/>
          </p:cNvPicPr>
          <p:nvPr/>
        </p:nvPicPr>
        <p:blipFill>
          <a:blip r:embed="rId4"/>
          <a:srcRect b="31889"/>
          <a:stretch>
            <a:fillRect/>
          </a:stretch>
        </p:blipFill>
        <p:spPr bwMode="auto">
          <a:xfrm>
            <a:off x="3708400" y="5516563"/>
            <a:ext cx="590550" cy="896937"/>
          </a:xfrm>
          <a:prstGeom prst="rect">
            <a:avLst/>
          </a:prstGeom>
          <a:noFill/>
          <a:ln w="9525">
            <a:noFill/>
            <a:miter lim="800000"/>
            <a:headEnd/>
            <a:tailEnd/>
          </a:ln>
        </p:spPr>
      </p:pic>
      <p:pic>
        <p:nvPicPr>
          <p:cNvPr id="305160" name="Picture 25" descr="3"/>
          <p:cNvPicPr>
            <a:picLocks noChangeAspect="1" noChangeArrowheads="1"/>
          </p:cNvPicPr>
          <p:nvPr/>
        </p:nvPicPr>
        <p:blipFill>
          <a:blip r:embed="rId5"/>
          <a:srcRect/>
          <a:stretch>
            <a:fillRect/>
          </a:stretch>
        </p:blipFill>
        <p:spPr bwMode="auto">
          <a:xfrm>
            <a:off x="4500563" y="5805488"/>
            <a:ext cx="900112" cy="568325"/>
          </a:xfrm>
          <a:prstGeom prst="rect">
            <a:avLst/>
          </a:prstGeom>
          <a:noFill/>
          <a:ln w="9525">
            <a:noFill/>
            <a:miter lim="800000"/>
            <a:headEnd/>
            <a:tailEnd/>
          </a:ln>
        </p:spPr>
      </p:pic>
      <p:pic>
        <p:nvPicPr>
          <p:cNvPr id="305161" name="Picture 26"/>
          <p:cNvPicPr>
            <a:picLocks noChangeAspect="1" noChangeArrowheads="1"/>
          </p:cNvPicPr>
          <p:nvPr/>
        </p:nvPicPr>
        <p:blipFill>
          <a:blip r:embed="rId4"/>
          <a:srcRect b="31889"/>
          <a:stretch>
            <a:fillRect/>
          </a:stretch>
        </p:blipFill>
        <p:spPr bwMode="auto">
          <a:xfrm>
            <a:off x="4572000" y="6092825"/>
            <a:ext cx="141288" cy="215900"/>
          </a:xfrm>
          <a:prstGeom prst="rect">
            <a:avLst/>
          </a:prstGeom>
          <a:noFill/>
          <a:ln w="9525">
            <a:noFill/>
            <a:miter lim="800000"/>
            <a:headEnd/>
            <a:tailEnd/>
          </a:ln>
        </p:spPr>
      </p:pic>
      <p:sp>
        <p:nvSpPr>
          <p:cNvPr id="259083" name="AutoShape 11"/>
          <p:cNvSpPr>
            <a:spLocks noChangeArrowheads="1"/>
          </p:cNvSpPr>
          <p:nvPr/>
        </p:nvSpPr>
        <p:spPr bwMode="auto">
          <a:xfrm>
            <a:off x="2843213" y="3141663"/>
            <a:ext cx="1728787" cy="792162"/>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it-IT" b="1">
                <a:solidFill>
                  <a:schemeClr val="bg1"/>
                </a:solidFill>
              </a:rPr>
              <a:t>Visto e</a:t>
            </a:r>
          </a:p>
          <a:p>
            <a:pPr algn="ctr">
              <a:defRPr/>
            </a:pPr>
            <a:r>
              <a:rPr lang="it-IT" b="1">
                <a:solidFill>
                  <a:schemeClr val="bg1"/>
                </a:solidFill>
              </a:rPr>
              <a:t>Ingresso Italia</a:t>
            </a:r>
          </a:p>
        </p:txBody>
      </p:sp>
      <p:cxnSp>
        <p:nvCxnSpPr>
          <p:cNvPr id="305163" name="AutoShape 13"/>
          <p:cNvCxnSpPr>
            <a:cxnSpLocks noChangeShapeType="1"/>
          </p:cNvCxnSpPr>
          <p:nvPr/>
        </p:nvCxnSpPr>
        <p:spPr bwMode="auto">
          <a:xfrm>
            <a:off x="1476375" y="2565400"/>
            <a:ext cx="0" cy="576263"/>
          </a:xfrm>
          <a:prstGeom prst="straightConnector1">
            <a:avLst/>
          </a:prstGeom>
          <a:noFill/>
          <a:ln w="38100">
            <a:solidFill>
              <a:schemeClr val="tx1"/>
            </a:solidFill>
            <a:round/>
            <a:headEnd/>
            <a:tailEnd/>
          </a:ln>
        </p:spPr>
      </p:cxnSp>
      <p:cxnSp>
        <p:nvCxnSpPr>
          <p:cNvPr id="305164" name="AutoShape 14"/>
          <p:cNvCxnSpPr>
            <a:cxnSpLocks noChangeShapeType="1"/>
            <a:stCxn id="259078" idx="3"/>
          </p:cNvCxnSpPr>
          <p:nvPr/>
        </p:nvCxnSpPr>
        <p:spPr bwMode="auto">
          <a:xfrm flipH="1">
            <a:off x="1476375" y="1954213"/>
            <a:ext cx="5688013" cy="611187"/>
          </a:xfrm>
          <a:prstGeom prst="bentConnector3">
            <a:avLst>
              <a:gd name="adj1" fmla="val -4019"/>
            </a:avLst>
          </a:prstGeom>
          <a:noFill/>
          <a:ln w="28575">
            <a:solidFill>
              <a:schemeClr val="tx1"/>
            </a:solidFill>
            <a:miter lim="800000"/>
            <a:headEnd/>
            <a:tailEnd/>
          </a:ln>
        </p:spPr>
      </p:cxnSp>
      <p:sp>
        <p:nvSpPr>
          <p:cNvPr id="305165" name="Line 15"/>
          <p:cNvSpPr>
            <a:spLocks noChangeShapeType="1"/>
          </p:cNvSpPr>
          <p:nvPr/>
        </p:nvSpPr>
        <p:spPr bwMode="auto">
          <a:xfrm>
            <a:off x="2339975" y="3573463"/>
            <a:ext cx="503238" cy="0"/>
          </a:xfrm>
          <a:prstGeom prst="line">
            <a:avLst/>
          </a:prstGeom>
          <a:noFill/>
          <a:ln w="38100">
            <a:solidFill>
              <a:schemeClr val="tx1"/>
            </a:solidFill>
            <a:round/>
            <a:headEnd/>
            <a:tailEnd/>
          </a:ln>
        </p:spPr>
        <p:txBody>
          <a:bodyPr/>
          <a:lstStyle/>
          <a:p>
            <a:endParaRPr lang="it-IT"/>
          </a:p>
        </p:txBody>
      </p:sp>
      <p:sp>
        <p:nvSpPr>
          <p:cNvPr id="259088" name="AutoShape 16"/>
          <p:cNvSpPr>
            <a:spLocks noChangeArrowheads="1"/>
          </p:cNvSpPr>
          <p:nvPr/>
        </p:nvSpPr>
        <p:spPr bwMode="auto">
          <a:xfrm>
            <a:off x="5076825" y="3141663"/>
            <a:ext cx="1368425" cy="719137"/>
          </a:xfrm>
          <a:prstGeom prst="flowChartMultidocumen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it-IT" sz="1400" b="1" dirty="0">
                <a:solidFill>
                  <a:schemeClr val="bg1"/>
                </a:solidFill>
              </a:rPr>
              <a:t>Contratto di</a:t>
            </a:r>
          </a:p>
          <a:p>
            <a:pPr algn="ctr">
              <a:defRPr/>
            </a:pPr>
            <a:r>
              <a:rPr lang="it-IT" sz="1400" b="1" dirty="0">
                <a:solidFill>
                  <a:schemeClr val="bg1"/>
                </a:solidFill>
              </a:rPr>
              <a:t> soggiorno</a:t>
            </a:r>
          </a:p>
        </p:txBody>
      </p:sp>
      <p:sp>
        <p:nvSpPr>
          <p:cNvPr id="305167" name="Line 17"/>
          <p:cNvSpPr>
            <a:spLocks noChangeShapeType="1"/>
          </p:cNvSpPr>
          <p:nvPr/>
        </p:nvSpPr>
        <p:spPr bwMode="auto">
          <a:xfrm>
            <a:off x="4572000" y="3573463"/>
            <a:ext cx="504825" cy="0"/>
          </a:xfrm>
          <a:prstGeom prst="line">
            <a:avLst/>
          </a:prstGeom>
          <a:noFill/>
          <a:ln w="38100">
            <a:solidFill>
              <a:schemeClr val="tx1"/>
            </a:solidFill>
            <a:round/>
            <a:headEnd/>
            <a:tailEnd/>
          </a:ln>
        </p:spPr>
        <p:txBody>
          <a:bodyPr/>
          <a:lstStyle/>
          <a:p>
            <a:endParaRPr lang="it-IT"/>
          </a:p>
        </p:txBody>
      </p:sp>
      <p:sp>
        <p:nvSpPr>
          <p:cNvPr id="305168" name="Line 18"/>
          <p:cNvSpPr>
            <a:spLocks noChangeShapeType="1"/>
          </p:cNvSpPr>
          <p:nvPr/>
        </p:nvSpPr>
        <p:spPr bwMode="auto">
          <a:xfrm>
            <a:off x="6443663" y="3500438"/>
            <a:ext cx="504825" cy="0"/>
          </a:xfrm>
          <a:prstGeom prst="line">
            <a:avLst/>
          </a:prstGeom>
          <a:noFill/>
          <a:ln w="38100">
            <a:solidFill>
              <a:schemeClr val="tx1"/>
            </a:solidFill>
            <a:round/>
            <a:headEnd/>
            <a:tailEnd/>
          </a:ln>
        </p:spPr>
        <p:txBody>
          <a:bodyPr/>
          <a:lstStyle/>
          <a:p>
            <a:endParaRPr lang="it-IT"/>
          </a:p>
        </p:txBody>
      </p:sp>
      <p:sp>
        <p:nvSpPr>
          <p:cNvPr id="305169" name="Text Box 20"/>
          <p:cNvSpPr txBox="1">
            <a:spLocks noChangeArrowheads="1"/>
          </p:cNvSpPr>
          <p:nvPr/>
        </p:nvSpPr>
        <p:spPr bwMode="auto">
          <a:xfrm>
            <a:off x="4572000" y="5445125"/>
            <a:ext cx="936625" cy="366713"/>
          </a:xfrm>
          <a:prstGeom prst="rect">
            <a:avLst/>
          </a:prstGeom>
          <a:noFill/>
          <a:ln w="9525">
            <a:noFill/>
            <a:miter lim="800000"/>
            <a:headEnd/>
            <a:tailEnd/>
          </a:ln>
        </p:spPr>
        <p:txBody>
          <a:bodyPr>
            <a:spAutoFit/>
          </a:bodyPr>
          <a:lstStyle/>
          <a:p>
            <a:pPr>
              <a:spcBef>
                <a:spcPct val="50000"/>
              </a:spcBef>
            </a:pPr>
            <a:r>
              <a:rPr lang="it-IT" b="1">
                <a:solidFill>
                  <a:schemeClr val="bg1"/>
                </a:solidFill>
              </a:rPr>
              <a:t>P.S.E.</a:t>
            </a:r>
          </a:p>
        </p:txBody>
      </p:sp>
      <p:sp>
        <p:nvSpPr>
          <p:cNvPr id="259093" name="AutoShape 21"/>
          <p:cNvSpPr>
            <a:spLocks noChangeArrowheads="1"/>
          </p:cNvSpPr>
          <p:nvPr/>
        </p:nvSpPr>
        <p:spPr bwMode="auto">
          <a:xfrm>
            <a:off x="3995738" y="4221163"/>
            <a:ext cx="1079500" cy="863600"/>
          </a:xfrm>
          <a:prstGeom prst="foldedCorner">
            <a:avLst>
              <a:gd name="adj" fmla="val 125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it-IT" b="1">
                <a:solidFill>
                  <a:schemeClr val="bg1"/>
                </a:solidFill>
              </a:rPr>
              <a:t>Cedolino</a:t>
            </a:r>
          </a:p>
        </p:txBody>
      </p:sp>
      <p:sp>
        <p:nvSpPr>
          <p:cNvPr id="305171" name="Line 22"/>
          <p:cNvSpPr>
            <a:spLocks noChangeShapeType="1"/>
          </p:cNvSpPr>
          <p:nvPr/>
        </p:nvSpPr>
        <p:spPr bwMode="auto">
          <a:xfrm>
            <a:off x="4500563" y="5084763"/>
            <a:ext cx="0" cy="360362"/>
          </a:xfrm>
          <a:prstGeom prst="line">
            <a:avLst/>
          </a:prstGeom>
          <a:noFill/>
          <a:ln w="38100">
            <a:solidFill>
              <a:schemeClr val="tx1"/>
            </a:solidFill>
            <a:round/>
            <a:headEnd/>
            <a:tailEnd/>
          </a:ln>
        </p:spPr>
        <p:txBody>
          <a:bodyPr/>
          <a:lstStyle/>
          <a:p>
            <a:endParaRPr lang="it-IT"/>
          </a:p>
        </p:txBody>
      </p:sp>
      <p:sp>
        <p:nvSpPr>
          <p:cNvPr id="305172" name="Text Box 25"/>
          <p:cNvSpPr txBox="1">
            <a:spLocks noChangeArrowheads="1"/>
          </p:cNvSpPr>
          <p:nvPr/>
        </p:nvSpPr>
        <p:spPr bwMode="auto">
          <a:xfrm>
            <a:off x="6300788" y="5084763"/>
            <a:ext cx="1079500" cy="923925"/>
          </a:xfrm>
          <a:prstGeom prst="rect">
            <a:avLst/>
          </a:prstGeom>
          <a:noFill/>
          <a:ln w="9525">
            <a:noFill/>
            <a:miter lim="800000"/>
            <a:headEnd/>
            <a:tailEnd/>
          </a:ln>
        </p:spPr>
        <p:txBody>
          <a:bodyPr>
            <a:spAutoFit/>
          </a:bodyPr>
          <a:lstStyle/>
          <a:p>
            <a:pPr algn="ctr">
              <a:spcBef>
                <a:spcPct val="50000"/>
              </a:spcBef>
            </a:pPr>
            <a:r>
              <a:rPr lang="it-IT" sz="1200">
                <a:solidFill>
                  <a:schemeClr val="bg1"/>
                </a:solidFill>
              </a:rPr>
              <a:t>kit richiesta  permesso soggiorno</a:t>
            </a:r>
          </a:p>
          <a:p>
            <a:pPr algn="ctr">
              <a:spcBef>
                <a:spcPct val="50000"/>
              </a:spcBef>
            </a:pPr>
            <a:r>
              <a:rPr lang="it-IT" sz="1200" b="1">
                <a:solidFill>
                  <a:schemeClr val="bg1"/>
                </a:solidFill>
              </a:rPr>
              <a:t>NO INCA</a:t>
            </a:r>
          </a:p>
        </p:txBody>
      </p:sp>
      <p:sp>
        <p:nvSpPr>
          <p:cNvPr id="259099" name="AutoShape 27"/>
          <p:cNvSpPr>
            <a:spLocks noChangeArrowheads="1"/>
          </p:cNvSpPr>
          <p:nvPr/>
        </p:nvSpPr>
        <p:spPr bwMode="auto">
          <a:xfrm>
            <a:off x="684213" y="1557338"/>
            <a:ext cx="3816350" cy="719137"/>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it-IT" b="1">
                <a:solidFill>
                  <a:schemeClr val="bg1"/>
                </a:solidFill>
              </a:rPr>
              <a:t>Domanda di nulla osta al lavoro</a:t>
            </a:r>
          </a:p>
          <a:p>
            <a:pPr algn="ctr">
              <a:defRPr/>
            </a:pPr>
            <a:r>
              <a:rPr lang="it-IT" b="1">
                <a:solidFill>
                  <a:schemeClr val="bg1"/>
                </a:solidFill>
              </a:rPr>
              <a:t>INCA</a:t>
            </a:r>
          </a:p>
        </p:txBody>
      </p:sp>
      <p:sp>
        <p:nvSpPr>
          <p:cNvPr id="305174" name="Line 28"/>
          <p:cNvSpPr>
            <a:spLocks noChangeShapeType="1"/>
          </p:cNvSpPr>
          <p:nvPr/>
        </p:nvSpPr>
        <p:spPr bwMode="auto">
          <a:xfrm>
            <a:off x="4500563" y="1989138"/>
            <a:ext cx="935037" cy="0"/>
          </a:xfrm>
          <a:prstGeom prst="line">
            <a:avLst/>
          </a:prstGeom>
          <a:noFill/>
          <a:ln w="38100">
            <a:solidFill>
              <a:schemeClr val="tx1"/>
            </a:solidFill>
            <a:round/>
            <a:headEnd/>
            <a:tailEnd/>
          </a:ln>
        </p:spPr>
        <p:txBody>
          <a:bodyPr/>
          <a:lstStyle/>
          <a:p>
            <a:endParaRPr lang="it-IT"/>
          </a:p>
        </p:txBody>
      </p:sp>
      <p:sp>
        <p:nvSpPr>
          <p:cNvPr id="26" name="AutoShape 16"/>
          <p:cNvSpPr>
            <a:spLocks noChangeArrowheads="1"/>
          </p:cNvSpPr>
          <p:nvPr/>
        </p:nvSpPr>
        <p:spPr bwMode="auto">
          <a:xfrm>
            <a:off x="6875463" y="3068638"/>
            <a:ext cx="1368425" cy="719137"/>
          </a:xfrm>
          <a:prstGeom prst="flowChartMultidocumen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it-IT" sz="1400" b="1" dirty="0">
                <a:solidFill>
                  <a:schemeClr val="bg1"/>
                </a:solidFill>
              </a:rPr>
              <a:t>Accordo di </a:t>
            </a:r>
          </a:p>
          <a:p>
            <a:pPr algn="ctr">
              <a:defRPr/>
            </a:pPr>
            <a:r>
              <a:rPr lang="it-IT" sz="1400" b="1" dirty="0">
                <a:solidFill>
                  <a:schemeClr val="bg1"/>
                </a:solidFill>
              </a:rPr>
              <a:t>integrazione</a:t>
            </a:r>
          </a:p>
        </p:txBody>
      </p:sp>
      <p:sp>
        <p:nvSpPr>
          <p:cNvPr id="27" name="Rectangle 9"/>
          <p:cNvSpPr>
            <a:spLocks noGrp="1"/>
          </p:cNvSpPr>
          <p:nvPr>
            <p:ph type="title"/>
          </p:nvPr>
        </p:nvSpPr>
        <p:spPr bwMode="auto">
          <a:xfrm>
            <a:off x="395536" y="404664"/>
            <a:ext cx="8373616" cy="1143000"/>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lavoro subordinato:</a:t>
            </a:r>
            <a:r>
              <a:rPr lang="it-IT" sz="4000" b="1" dirty="0" smtClean="0">
                <a:effectLst/>
                <a:latin typeface="Calibri" pitchFamily="34" charset="0"/>
              </a:rPr>
              <a:t/>
            </a:r>
            <a:br>
              <a:rPr lang="it-IT" sz="4000" b="1" dirty="0" smtClean="0">
                <a:effectLst/>
                <a:latin typeface="Calibri" pitchFamily="34" charset="0"/>
              </a:rPr>
            </a:br>
            <a:r>
              <a:rPr lang="it-IT" sz="3600" b="1" dirty="0" smtClean="0">
                <a:effectLst/>
                <a:latin typeface="Calibri" pitchFamily="34" charset="0"/>
              </a:rPr>
              <a:t>Dal nulla osta al rilascio del permesso di soggiorno</a:t>
            </a:r>
          </a:p>
        </p:txBody>
      </p:sp>
      <p:sp>
        <p:nvSpPr>
          <p:cNvPr id="305177" name="CasellaDiTesto 28"/>
          <p:cNvSpPr txBox="1">
            <a:spLocks noChangeArrowheads="1"/>
          </p:cNvSpPr>
          <p:nvPr/>
        </p:nvSpPr>
        <p:spPr bwMode="auto">
          <a:xfrm rot="2058539">
            <a:off x="6683375" y="4308475"/>
            <a:ext cx="935038" cy="369888"/>
          </a:xfrm>
          <a:prstGeom prst="rect">
            <a:avLst/>
          </a:prstGeom>
          <a:noFill/>
          <a:ln w="9525">
            <a:noFill/>
            <a:miter lim="800000"/>
            <a:headEnd/>
            <a:tailEnd/>
          </a:ln>
        </p:spPr>
        <p:txBody>
          <a:bodyPr>
            <a:spAutoFit/>
          </a:bodyPr>
          <a:lstStyle/>
          <a:p>
            <a:r>
              <a:rPr lang="it-IT" b="1">
                <a:solidFill>
                  <a:schemeClr val="bg1"/>
                </a:solidFill>
              </a:rPr>
              <a:t>KIT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FEE23A69-DCAA-45A0-82BC-408CB4063058}" type="slidenum">
              <a:rPr lang="it-IT"/>
              <a:pPr>
                <a:defRPr/>
              </a:pPr>
              <a:t>32</a:t>
            </a:fld>
            <a:endParaRPr lang="it-IT"/>
          </a:p>
        </p:txBody>
      </p:sp>
      <p:pic>
        <p:nvPicPr>
          <p:cNvPr id="307202" name="Picture 5" descr="~AUT0096"/>
          <p:cNvPicPr>
            <a:picLocks noChangeAspect="1" noChangeArrowheads="1"/>
          </p:cNvPicPr>
          <p:nvPr/>
        </p:nvPicPr>
        <p:blipFill>
          <a:blip r:embed="rId3"/>
          <a:srcRect/>
          <a:stretch>
            <a:fillRect/>
          </a:stretch>
        </p:blipFill>
        <p:spPr bwMode="auto">
          <a:xfrm>
            <a:off x="611188" y="260350"/>
            <a:ext cx="4603750" cy="6335713"/>
          </a:xfrm>
          <a:prstGeom prst="rect">
            <a:avLst/>
          </a:prstGeom>
          <a:noFill/>
          <a:ln w="9525">
            <a:noFill/>
            <a:miter lim="800000"/>
            <a:headEnd/>
            <a:tailEnd/>
          </a:ln>
        </p:spPr>
      </p:pic>
      <p:sp>
        <p:nvSpPr>
          <p:cNvPr id="6" name="Rectangle 9"/>
          <p:cNvSpPr>
            <a:spLocks noGrp="1"/>
          </p:cNvSpPr>
          <p:nvPr>
            <p:ph type="title"/>
          </p:nvPr>
        </p:nvSpPr>
        <p:spPr bwMode="auto">
          <a:xfrm>
            <a:off x="5580112" y="253218"/>
            <a:ext cx="3024336" cy="1663614"/>
          </a:xfrm>
        </p:spPr>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Ingresso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nulla osta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AECD1665-97A2-422D-9EEA-1679515834D9}" type="slidenum">
              <a:rPr lang="it-IT"/>
              <a:pPr>
                <a:defRPr/>
              </a:pPr>
              <a:t>33</a:t>
            </a:fld>
            <a:endParaRPr lang="it-IT"/>
          </a:p>
        </p:txBody>
      </p:sp>
      <p:pic>
        <p:nvPicPr>
          <p:cNvPr id="309250" name="Picture 4" descr="~AUT0097"/>
          <p:cNvPicPr>
            <a:picLocks noChangeAspect="1" noChangeArrowheads="1"/>
          </p:cNvPicPr>
          <p:nvPr/>
        </p:nvPicPr>
        <p:blipFill>
          <a:blip r:embed="rId3"/>
          <a:srcRect b="5721"/>
          <a:stretch>
            <a:fillRect/>
          </a:stretch>
        </p:blipFill>
        <p:spPr bwMode="auto">
          <a:xfrm>
            <a:off x="395288" y="404813"/>
            <a:ext cx="4305300" cy="5586412"/>
          </a:xfrm>
          <a:prstGeom prst="rect">
            <a:avLst/>
          </a:prstGeom>
          <a:noFill/>
          <a:ln w="9525">
            <a:noFill/>
            <a:miter lim="800000"/>
            <a:headEnd/>
            <a:tailEnd/>
          </a:ln>
        </p:spPr>
      </p:pic>
      <p:pic>
        <p:nvPicPr>
          <p:cNvPr id="309251" name="Picture 5" descr="~AUT0099"/>
          <p:cNvPicPr>
            <a:picLocks noChangeAspect="1" noChangeArrowheads="1"/>
          </p:cNvPicPr>
          <p:nvPr/>
        </p:nvPicPr>
        <p:blipFill>
          <a:blip r:embed="rId4"/>
          <a:srcRect/>
          <a:stretch>
            <a:fillRect/>
          </a:stretch>
        </p:blipFill>
        <p:spPr bwMode="auto">
          <a:xfrm>
            <a:off x="4787900" y="404813"/>
            <a:ext cx="4043363" cy="5545137"/>
          </a:xfrm>
          <a:prstGeom prst="rect">
            <a:avLst/>
          </a:prstGeom>
          <a:noFill/>
          <a:ln w="9525">
            <a:noFill/>
            <a:miter lim="800000"/>
            <a:headEnd/>
            <a:tailEnd/>
          </a:ln>
        </p:spPr>
      </p:pic>
      <p:sp>
        <p:nvSpPr>
          <p:cNvPr id="5" name="Titolo 4"/>
          <p:cNvSpPr>
            <a:spLocks noGrp="1"/>
          </p:cNvSpPr>
          <p:nvPr>
            <p:ph type="title"/>
          </p:nvPr>
        </p:nvSpPr>
        <p:spPr/>
        <p:txBody>
          <a:bodyPr/>
          <a:lstStyle/>
          <a:p>
            <a:pPr eaLnBrk="1" hangingPunct="1">
              <a:defRPr/>
            </a:pPr>
            <a:r>
              <a:rPr lang="it-IT" sz="100" dirty="0" smtClean="0">
                <a:latin typeface="+mj-lt"/>
              </a:rPr>
              <a:t>Il nulla osta</a:t>
            </a:r>
            <a:endParaRPr lang="it-IT" sz="100" dirty="0">
              <a:latin typeface="+mj-l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73F9244B-B320-4BD3-B86E-D43731E8CBB4}" type="slidenum">
              <a:rPr lang="it-IT"/>
              <a:pPr>
                <a:defRPr/>
              </a:pPr>
              <a:t>34</a:t>
            </a:fld>
            <a:endParaRPr lang="it-IT"/>
          </a:p>
        </p:txBody>
      </p:sp>
      <p:sp>
        <p:nvSpPr>
          <p:cNvPr id="6" name="Rectangle 9"/>
          <p:cNvSpPr>
            <a:spLocks noGrp="1"/>
          </p:cNvSpPr>
          <p:nvPr>
            <p:ph type="title"/>
          </p:nvPr>
        </p:nvSpPr>
        <p:spPr bwMode="auto">
          <a:xfrm>
            <a:off x="539552" y="260648"/>
            <a:ext cx="8229600" cy="1143000"/>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Casi particolari di fine rapporto di lavoro</a:t>
            </a:r>
          </a:p>
        </p:txBody>
      </p:sp>
      <p:sp>
        <p:nvSpPr>
          <p:cNvPr id="7" name="CasellaDiTesto 6"/>
          <p:cNvSpPr txBox="1"/>
          <p:nvPr/>
        </p:nvSpPr>
        <p:spPr>
          <a:xfrm>
            <a:off x="683568" y="1700808"/>
            <a:ext cx="7920880" cy="46782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marL="273050" indent="-273050">
              <a:buSzPct val="96000"/>
              <a:defRPr/>
            </a:pPr>
            <a:endParaRPr lang="it-IT" dirty="0">
              <a:latin typeface="Calibri" pitchFamily="34" charset="0"/>
            </a:endParaRPr>
          </a:p>
          <a:p>
            <a:pPr marL="273050" indent="-273050">
              <a:buSzPct val="96000"/>
              <a:buFontTx/>
              <a:buBlip>
                <a:blip r:embed="rId3"/>
              </a:buBlip>
              <a:defRPr/>
            </a:pPr>
            <a:r>
              <a:rPr lang="it-IT" sz="2800" dirty="0">
                <a:latin typeface="Calibri" pitchFamily="34" charset="0"/>
              </a:rPr>
              <a:t>nelle more del rilascio del nulla osta, in caso di morte del datore o cessazione azienda, sostituzione del datore di lavoro </a:t>
            </a:r>
          </a:p>
          <a:p>
            <a:pPr marL="273050" indent="-273050">
              <a:buSzPct val="96000"/>
              <a:defRPr/>
            </a:pPr>
            <a:r>
              <a:rPr lang="it-IT" sz="2800" dirty="0">
                <a:latin typeface="Calibri" pitchFamily="34" charset="0"/>
                <a:hlinkClick r:id="rId4" action="ppaction://hlinkfile"/>
              </a:rPr>
              <a:t>	(Circ. Min. Int. 7.7.06)</a:t>
            </a:r>
            <a:endParaRPr lang="it-IT" sz="2800" dirty="0">
              <a:latin typeface="Calibri" pitchFamily="34" charset="0"/>
            </a:endParaRPr>
          </a:p>
          <a:p>
            <a:pPr marL="273050" indent="-273050">
              <a:buSzPct val="96000"/>
              <a:buFontTx/>
              <a:buBlip>
                <a:blip r:embed="rId3"/>
              </a:buBlip>
              <a:defRPr/>
            </a:pPr>
            <a:endParaRPr lang="it-IT" sz="2800" dirty="0">
              <a:latin typeface="Calibri" pitchFamily="34" charset="0"/>
            </a:endParaRPr>
          </a:p>
          <a:p>
            <a:pPr marL="273050" indent="-273050">
              <a:buSzPct val="96000"/>
              <a:buFontTx/>
              <a:buBlip>
                <a:blip r:embed="rId3"/>
              </a:buBlip>
              <a:defRPr/>
            </a:pPr>
            <a:r>
              <a:rPr lang="it-IT" sz="2800" dirty="0">
                <a:latin typeface="Calibri" pitchFamily="34" charset="0"/>
              </a:rPr>
              <a:t>In caso di mancata stipula del contratto di soggiorno per indisponibilità del datore: permesso attesa occupazione   per 12 mesi  </a:t>
            </a:r>
            <a:r>
              <a:rPr lang="it-IT" sz="2800" dirty="0">
                <a:latin typeface="Calibri" pitchFamily="34" charset="0"/>
                <a:hlinkClick r:id="rId5" action="ppaction://hlinkfile"/>
              </a:rPr>
              <a:t>(Circ. Min. Int. 20.08.07)</a:t>
            </a:r>
            <a:endParaRPr lang="it-IT" sz="2800" dirty="0">
              <a:latin typeface="Calibri" pitchFamily="34" charset="0"/>
            </a:endParaRPr>
          </a:p>
          <a:p>
            <a:pPr marL="273050" indent="-273050">
              <a:buSzPct val="96000"/>
              <a:defRPr/>
            </a:pPr>
            <a:endParaRPr lang="it-IT" dirty="0">
              <a:latin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5" name="Rectangle 2"/>
          <p:cNvSpPr>
            <a:spLocks/>
          </p:cNvSpPr>
          <p:nvPr/>
        </p:nvSpPr>
        <p:spPr bwMode="auto">
          <a:xfrm>
            <a:off x="457200" y="1646238"/>
            <a:ext cx="8229600" cy="4519612"/>
          </a:xfrm>
          <a:prstGeom prst="rect">
            <a:avLst/>
          </a:prstGeom>
          <a:noFill/>
          <a:ln w="9525">
            <a:noFill/>
            <a:miter lim="800000"/>
            <a:headEnd/>
            <a:tailEnd/>
          </a:ln>
        </p:spPr>
        <p:txBody>
          <a:bodyPr/>
          <a:lstStyle/>
          <a:p>
            <a:pPr marL="292100" indent="-292100" eaLnBrk="0" hangingPunct="0">
              <a:lnSpc>
                <a:spcPct val="90000"/>
              </a:lnSpc>
              <a:buClr>
                <a:schemeClr val="accent1"/>
              </a:buClr>
              <a:buSzPct val="70000"/>
              <a:buFont typeface="Wingdings 2" pitchFamily="18" charset="2"/>
              <a:buNone/>
            </a:pPr>
            <a:r>
              <a:rPr lang="it-IT" sz="3200"/>
              <a:t>Il permesso di soggiorno per lavoro subordinato consente di svolgere anche attività autonoma, e viceversa</a:t>
            </a:r>
          </a:p>
          <a:p>
            <a:pPr marL="292100" indent="-292100" eaLnBrk="0" hangingPunct="0">
              <a:lnSpc>
                <a:spcPct val="90000"/>
              </a:lnSpc>
              <a:buClr>
                <a:schemeClr val="accent1"/>
              </a:buClr>
              <a:buSzPct val="70000"/>
              <a:buFont typeface="Wingdings 2" pitchFamily="18" charset="2"/>
              <a:buNone/>
            </a:pPr>
            <a:endParaRPr lang="it-IT" sz="3200"/>
          </a:p>
          <a:p>
            <a:pPr marL="292100" indent="-292100" eaLnBrk="0" hangingPunct="0">
              <a:lnSpc>
                <a:spcPct val="90000"/>
              </a:lnSpc>
              <a:buClr>
                <a:schemeClr val="accent1"/>
              </a:buClr>
              <a:buSzPct val="70000"/>
              <a:buFont typeface="Wingdings 2" pitchFamily="18" charset="2"/>
              <a:buNone/>
            </a:pPr>
            <a:r>
              <a:rPr lang="it-IT" sz="3200"/>
              <a:t>Lo straniero in possesso del permesso per lavoro subordinato può svolgere qualsiasi attività, compresa quella stagionale</a:t>
            </a:r>
          </a:p>
          <a:p>
            <a:pPr marL="292100" indent="-292100" eaLnBrk="0" hangingPunct="0">
              <a:lnSpc>
                <a:spcPct val="90000"/>
              </a:lnSpc>
              <a:buClr>
                <a:schemeClr val="accent1"/>
              </a:buClr>
              <a:buSzPct val="70000"/>
              <a:buFont typeface="Wingdings 2" pitchFamily="18" charset="2"/>
              <a:buNone/>
            </a:pPr>
            <a:endParaRPr lang="it-IT" sz="3200"/>
          </a:p>
          <a:p>
            <a:pPr marL="292100" indent="-292100" eaLnBrk="0" hangingPunct="0">
              <a:lnSpc>
                <a:spcPct val="90000"/>
              </a:lnSpc>
              <a:buClr>
                <a:schemeClr val="accent1"/>
              </a:buClr>
              <a:buSzPct val="70000"/>
              <a:buFont typeface="Wingdings 2" pitchFamily="18" charset="2"/>
              <a:buNone/>
            </a:pPr>
            <a:r>
              <a:rPr lang="it-IT" sz="3200"/>
              <a:t>Ha gli stessi diritti dei cittadini italiani.</a:t>
            </a:r>
          </a:p>
          <a:p>
            <a:pPr marL="292100" indent="-292100" eaLnBrk="0" hangingPunct="0">
              <a:lnSpc>
                <a:spcPct val="90000"/>
              </a:lnSpc>
              <a:buClr>
                <a:schemeClr val="accent1"/>
              </a:buClr>
              <a:buSzPct val="70000"/>
              <a:buFont typeface="Wingdings 2" pitchFamily="18" charset="2"/>
              <a:buNone/>
            </a:pPr>
            <a:endParaRPr lang="it-IT" sz="3200"/>
          </a:p>
        </p:txBody>
      </p:sp>
      <p:sp>
        <p:nvSpPr>
          <p:cNvPr id="399363" name="Rectangle 3"/>
          <p:cNvSpPr>
            <a:spLocks noGrp="1"/>
          </p:cNvSpPr>
          <p:nvPr>
            <p:ph type="title" idx="4294967295"/>
          </p:nvPr>
        </p:nvSpPr>
        <p:spPr bwMode="auto">
          <a:xfrm>
            <a:off x="468313" y="260350"/>
            <a:ext cx="8229600" cy="1143000"/>
          </a:xfrm>
        </p:spPr>
        <p:txBody>
          <a:bodyPr vert="horz" wrap="square" lIns="91440" tIns="45720" bIns="45720" numCol="1" anchorCtr="0" compatLnSpc="1">
            <a:prstTxWarp prst="textNoShape">
              <a:avLst/>
            </a:prstTxWarp>
          </a:bodyPr>
          <a:lstStyle/>
          <a:p>
            <a:pPr>
              <a:defRPr/>
            </a:pPr>
            <a:r>
              <a:rPr lang="it-IT" sz="3600" smtClean="0">
                <a:effectLst>
                  <a:outerShdw blurRad="38100" dist="38100" dir="2700000" algn="tl">
                    <a:srgbClr val="FFFFFF"/>
                  </a:outerShdw>
                </a:effectLst>
              </a:rPr>
              <a:t>Il permesso di soggiorno per lavoro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41AB7665-CE9C-4FD1-AEF1-DC72AF78B449}" type="slidenum">
              <a:rPr lang="it-IT"/>
              <a:pPr>
                <a:defRPr/>
              </a:pPr>
              <a:t>36</a:t>
            </a:fld>
            <a:endParaRPr lang="it-IT"/>
          </a:p>
        </p:txBody>
      </p:sp>
      <p:sp>
        <p:nvSpPr>
          <p:cNvPr id="3" name="Segnaposto contenuto 2"/>
          <p:cNvSpPr>
            <a:spLocks/>
          </p:cNvSpPr>
          <p:nvPr/>
        </p:nvSpPr>
        <p:spPr bwMode="auto">
          <a:xfrm>
            <a:off x="467544" y="1484784"/>
            <a:ext cx="8229600" cy="4957763"/>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001">
            <a:schemeClr val="dk2"/>
          </a:fillRef>
          <a:effectRef idx="0">
            <a:schemeClr val="accent5"/>
          </a:effectRef>
          <a:fontRef idx="minor">
            <a:schemeClr val="lt1"/>
          </a:fontRef>
        </p:style>
        <p:txBody>
          <a:bodyPr anchor="ctr"/>
          <a:lstStyle/>
          <a:p>
            <a:pPr marL="273050" indent="-273050">
              <a:lnSpc>
                <a:spcPct val="80000"/>
              </a:lnSpc>
              <a:buClr>
                <a:schemeClr val="accent1"/>
              </a:buClr>
              <a:buSzPct val="70000"/>
              <a:buFont typeface="Wingdings 2" pitchFamily="18" charset="2"/>
              <a:buNone/>
              <a:defRPr/>
            </a:pPr>
            <a:endParaRPr lang="it-IT" sz="900">
              <a:solidFill>
                <a:srgbClr val="016188"/>
              </a:solidFill>
              <a:latin typeface="Calibri" pitchFamily="34" charset="0"/>
              <a:cs typeface="Arial" charset="0"/>
            </a:endParaRPr>
          </a:p>
          <a:p>
            <a:pPr marL="273050" indent="-273050">
              <a:lnSpc>
                <a:spcPct val="80000"/>
              </a:lnSpc>
              <a:buClr>
                <a:schemeClr val="accent1"/>
              </a:buClr>
              <a:buSzPct val="70000"/>
              <a:buFont typeface="Wingdings" pitchFamily="2" charset="2"/>
              <a:buChar char="q"/>
              <a:defRPr/>
            </a:pPr>
            <a:r>
              <a:rPr lang="it-IT" sz="2000">
                <a:solidFill>
                  <a:srgbClr val="3333FF"/>
                </a:solidFill>
                <a:latin typeface="Calibri" pitchFamily="34" charset="0"/>
                <a:cs typeface="Arial" charset="0"/>
              </a:rPr>
              <a:t>ADEMPIMENTI DEL LAVORATORE: entro 8 gg. dall’ingresso in Italia deve recarsi al SUI per sottoscrivere il contratto di soggiorno insieme al datore di lavoro (Circ. M.I. n. 18/2011)</a:t>
            </a:r>
          </a:p>
          <a:p>
            <a:pPr marL="273050" indent="-273050">
              <a:lnSpc>
                <a:spcPct val="80000"/>
              </a:lnSpc>
              <a:buClr>
                <a:schemeClr val="accent1"/>
              </a:buClr>
              <a:buSzPct val="70000"/>
              <a:buFont typeface="Wingdings" pitchFamily="2" charset="2"/>
              <a:buChar char="q"/>
              <a:defRPr/>
            </a:pPr>
            <a:endParaRPr lang="it-IT" sz="2000">
              <a:solidFill>
                <a:srgbClr val="3333FF"/>
              </a:solidFill>
              <a:latin typeface="Calibri" pitchFamily="34" charset="0"/>
              <a:cs typeface="Arial" charset="0"/>
            </a:endParaRPr>
          </a:p>
          <a:p>
            <a:pPr marL="273050" indent="-273050">
              <a:lnSpc>
                <a:spcPct val="80000"/>
              </a:lnSpc>
              <a:buClr>
                <a:schemeClr val="accent1"/>
              </a:buClr>
              <a:buSzPct val="70000"/>
              <a:buFont typeface="Wingdings" pitchFamily="2" charset="2"/>
              <a:buChar char="q"/>
              <a:defRPr/>
            </a:pPr>
            <a:r>
              <a:rPr lang="it-IT" sz="2000">
                <a:solidFill>
                  <a:srgbClr val="3333FF"/>
                </a:solidFill>
                <a:latin typeface="Calibri" pitchFamily="34" charset="0"/>
                <a:cs typeface="Arial" charset="0"/>
              </a:rPr>
              <a:t>ADEMPIMENTI DEL DATORE FAMIGLIA: comunicazione all’INPS (tramite CAF ovvero in via telematica  tramite PIN preventivamente richiesto al n. 803164 </a:t>
            </a:r>
            <a:r>
              <a:rPr lang="it-IT" sz="2000">
                <a:solidFill>
                  <a:srgbClr val="3333FF"/>
                </a:solidFill>
                <a:latin typeface="Calibri" pitchFamily="34" charset="0"/>
                <a:cs typeface="Arial" charset="0"/>
                <a:hlinkClick r:id="rId3" action="ppaction://hlinkfile"/>
              </a:rPr>
              <a:t>(circolare  INPS n. 20 del 2009</a:t>
            </a:r>
            <a:r>
              <a:rPr lang="it-IT" sz="2000">
                <a:solidFill>
                  <a:srgbClr val="3333FF"/>
                </a:solidFill>
                <a:latin typeface="Calibri" pitchFamily="34" charset="0"/>
                <a:cs typeface="Arial" charset="0"/>
              </a:rPr>
              <a:t>) 24 ore prima dell’inizio dell’attività e comunque entro 48 ore dalla sottoscrizione del contratto di soggiorno</a:t>
            </a:r>
          </a:p>
          <a:p>
            <a:pPr marL="273050" indent="-273050">
              <a:lnSpc>
                <a:spcPct val="80000"/>
              </a:lnSpc>
              <a:buClr>
                <a:schemeClr val="accent1"/>
              </a:buClr>
              <a:buSzPct val="70000"/>
              <a:buFont typeface="Wingdings" pitchFamily="2" charset="2"/>
              <a:buNone/>
              <a:defRPr/>
            </a:pPr>
            <a:endParaRPr lang="it-IT" sz="2000">
              <a:solidFill>
                <a:srgbClr val="3333FF"/>
              </a:solidFill>
              <a:latin typeface="Calibri" pitchFamily="34" charset="0"/>
              <a:cs typeface="Arial" charset="0"/>
            </a:endParaRPr>
          </a:p>
          <a:p>
            <a:pPr marL="273050" indent="-273050">
              <a:lnSpc>
                <a:spcPct val="80000"/>
              </a:lnSpc>
              <a:buClr>
                <a:schemeClr val="accent1"/>
              </a:buClr>
              <a:buSzPct val="70000"/>
              <a:buFont typeface="Wingdings" pitchFamily="2" charset="2"/>
              <a:buChar char="q"/>
              <a:defRPr/>
            </a:pPr>
            <a:r>
              <a:rPr lang="it-IT" sz="2000">
                <a:solidFill>
                  <a:srgbClr val="3333FF"/>
                </a:solidFill>
                <a:latin typeface="Calibri" pitchFamily="34" charset="0"/>
                <a:cs typeface="Arial" charset="0"/>
              </a:rPr>
              <a:t>ADEMPIMENTI DEL DATORE DIVERSO DA FAMIGLIA : invio telematico, del Mod. UNILAV </a:t>
            </a:r>
            <a:r>
              <a:rPr lang="it-IT" sz="2000">
                <a:solidFill>
                  <a:srgbClr val="3333FF"/>
                </a:solidFill>
                <a:latin typeface="Calibri" pitchFamily="34" charset="0"/>
                <a:cs typeface="Arial" charset="0"/>
                <a:hlinkClick r:id="rId4" action="ppaction://hlinkfile"/>
              </a:rPr>
              <a:t>(Decr. Interministeriale 30 ottobre 2007) </a:t>
            </a:r>
            <a:r>
              <a:rPr lang="it-IT" sz="2000">
                <a:solidFill>
                  <a:srgbClr val="3333FF"/>
                </a:solidFill>
                <a:latin typeface="Calibri" pitchFamily="34" charset="0"/>
                <a:cs typeface="Arial" charset="0"/>
              </a:rPr>
              <a:t>al Centro per l’Impiego competente 24 ore prima dell’inizio dell’attività lavorativa (esclusi colf e badanti) e comunque entro 48 ore dalla sottoscrizione del contratto di soggiorno</a:t>
            </a:r>
          </a:p>
          <a:p>
            <a:pPr marL="273050" indent="-273050">
              <a:lnSpc>
                <a:spcPct val="80000"/>
              </a:lnSpc>
              <a:buClr>
                <a:schemeClr val="accent1"/>
              </a:buClr>
              <a:buSzPct val="70000"/>
              <a:buFont typeface="Wingdings 2" pitchFamily="18" charset="2"/>
              <a:buNone/>
              <a:defRPr/>
            </a:pPr>
            <a:endParaRPr lang="it-IT" sz="2000">
              <a:solidFill>
                <a:srgbClr val="3333FF"/>
              </a:solidFill>
              <a:latin typeface="Calibri" pitchFamily="34" charset="0"/>
              <a:cs typeface="Arial" charset="0"/>
            </a:endParaRPr>
          </a:p>
          <a:p>
            <a:pPr marL="273050" indent="-273050">
              <a:lnSpc>
                <a:spcPct val="80000"/>
              </a:lnSpc>
              <a:buClr>
                <a:schemeClr val="accent1"/>
              </a:buClr>
              <a:buSzPct val="70000"/>
              <a:buFont typeface="Wingdings 2" pitchFamily="18" charset="2"/>
              <a:buNone/>
              <a:defRPr/>
            </a:pPr>
            <a:endParaRPr lang="it-IT" sz="2000">
              <a:solidFill>
                <a:srgbClr val="3333FF"/>
              </a:solidFill>
              <a:latin typeface="Calibri" pitchFamily="34" charset="0"/>
              <a:cs typeface="Arial" charset="0"/>
            </a:endParaRPr>
          </a:p>
          <a:p>
            <a:pPr marL="273050" indent="-273050">
              <a:lnSpc>
                <a:spcPct val="80000"/>
              </a:lnSpc>
              <a:buClr>
                <a:schemeClr val="accent1"/>
              </a:buClr>
              <a:buSzPct val="70000"/>
              <a:defRPr/>
            </a:pPr>
            <a:r>
              <a:rPr lang="it-IT" sz="2000">
                <a:solidFill>
                  <a:srgbClr val="3333FF"/>
                </a:solidFill>
                <a:latin typeface="Calibri" pitchFamily="34" charset="0"/>
                <a:cs typeface="Arial" charset="0"/>
              </a:rPr>
              <a:t>L’INPS fornisce indicazioni in merito al differimento della data di assunzione rispetto alla data di sottoscrizione del contratto di soggiorno </a:t>
            </a:r>
            <a:r>
              <a:rPr lang="it-IT" sz="2000">
                <a:solidFill>
                  <a:srgbClr val="3333FF"/>
                </a:solidFill>
                <a:latin typeface="Calibri" pitchFamily="34" charset="0"/>
                <a:cs typeface="Arial" charset="0"/>
                <a:hlinkClick r:id="rId5" action="ppaction://hlinkfile"/>
              </a:rPr>
              <a:t>(Messaggio INPS 8737 del 15.4.08)</a:t>
            </a:r>
            <a:endParaRPr lang="it-IT" sz="2000">
              <a:solidFill>
                <a:srgbClr val="3333FF"/>
              </a:solidFill>
              <a:latin typeface="Calibri" pitchFamily="34" charset="0"/>
              <a:cs typeface="Arial" charset="0"/>
            </a:endParaRPr>
          </a:p>
        </p:txBody>
      </p:sp>
      <p:sp>
        <p:nvSpPr>
          <p:cNvPr id="7" name="Rectangle 9"/>
          <p:cNvSpPr>
            <a:spLocks noGrp="1"/>
          </p:cNvSpPr>
          <p:nvPr>
            <p:ph type="title"/>
          </p:nvPr>
        </p:nvSpPr>
        <p:spPr bwMode="auto">
          <a:xfrm>
            <a:off x="472307" y="241598"/>
            <a:ext cx="8229600" cy="1143000"/>
          </a:xfrm>
        </p:spPr>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Permanenza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L’avvio del rapporto di lavoro</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B08E2BC0-2526-45B2-8D73-808766E25745}" type="slidenum">
              <a:rPr lang="it-IT"/>
              <a:pPr>
                <a:defRPr/>
              </a:pPr>
              <a:t>37</a:t>
            </a:fld>
            <a:endParaRPr lang="it-IT"/>
          </a:p>
        </p:txBody>
      </p:sp>
      <p:sp>
        <p:nvSpPr>
          <p:cNvPr id="7" name="Rectangle 9"/>
          <p:cNvSpPr>
            <a:spLocks noGrp="1"/>
          </p:cNvSpPr>
          <p:nvPr>
            <p:ph type="title"/>
          </p:nvPr>
        </p:nvSpPr>
        <p:spPr bwMode="auto">
          <a:xfrm>
            <a:off x="323528" y="332656"/>
            <a:ext cx="8229600" cy="1143000"/>
          </a:xfrm>
        </p:spPr>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La permanenza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rapporto di lavoro</a:t>
            </a:r>
          </a:p>
        </p:txBody>
      </p:sp>
      <p:sp>
        <p:nvSpPr>
          <p:cNvPr id="9" name="CasellaDiTesto 8"/>
          <p:cNvSpPr txBox="1"/>
          <p:nvPr/>
        </p:nvSpPr>
        <p:spPr>
          <a:xfrm>
            <a:off x="323528" y="1412776"/>
            <a:ext cx="8496944" cy="496751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marL="273050" indent="-273050">
              <a:lnSpc>
                <a:spcPct val="80000"/>
              </a:lnSpc>
              <a:buFont typeface="Wingdings 2" pitchFamily="18" charset="2"/>
              <a:buNone/>
              <a:defRPr/>
            </a:pPr>
            <a:endParaRPr lang="it-IT" sz="2400" b="1">
              <a:latin typeface="Calibri" pitchFamily="34" charset="0"/>
              <a:cs typeface="Arial" charset="0"/>
            </a:endParaRPr>
          </a:p>
          <a:p>
            <a:pPr marL="273050" indent="-273050">
              <a:lnSpc>
                <a:spcPct val="80000"/>
              </a:lnSpc>
              <a:buFont typeface="Wingdings 2" pitchFamily="18" charset="2"/>
              <a:buNone/>
              <a:defRPr/>
            </a:pPr>
            <a:r>
              <a:rPr lang="it-IT" sz="2400" b="1">
                <a:latin typeface="Calibri" pitchFamily="34" charset="0"/>
                <a:cs typeface="Arial" charset="0"/>
              </a:rPr>
              <a:t>SE IL LAVORATORE PERDE IL LAVORO</a:t>
            </a:r>
          </a:p>
          <a:p>
            <a:pPr marL="273050" indent="-273050">
              <a:lnSpc>
                <a:spcPct val="80000"/>
              </a:lnSpc>
              <a:buFont typeface="Wingdings 2" pitchFamily="18" charset="2"/>
              <a:buNone/>
              <a:defRPr/>
            </a:pPr>
            <a:r>
              <a:rPr lang="it-IT">
                <a:latin typeface="Calibri" pitchFamily="34" charset="0"/>
                <a:cs typeface="Arial" charset="0"/>
              </a:rPr>
              <a:t>	</a:t>
            </a:r>
          </a:p>
          <a:p>
            <a:pPr marL="273050" indent="-273050">
              <a:lnSpc>
                <a:spcPct val="80000"/>
              </a:lnSpc>
              <a:buFont typeface="Wingdings 2" pitchFamily="18" charset="2"/>
              <a:buNone/>
              <a:defRPr/>
            </a:pPr>
            <a:r>
              <a:rPr lang="it-IT" sz="2200">
                <a:latin typeface="Calibri" pitchFamily="34" charset="0"/>
                <a:cs typeface="Arial" charset="0"/>
              </a:rPr>
              <a:t>ADEMPIMENTI DEL LAVORATORE: iscrizione  entro 40 gg. al Centro per l’Impiego</a:t>
            </a:r>
          </a:p>
          <a:p>
            <a:pPr marL="273050" indent="-273050">
              <a:lnSpc>
                <a:spcPct val="80000"/>
              </a:lnSpc>
              <a:buFont typeface="Wingdings 2" pitchFamily="18" charset="2"/>
              <a:buNone/>
              <a:defRPr/>
            </a:pPr>
            <a:r>
              <a:rPr lang="it-IT" sz="2200">
                <a:latin typeface="Calibri" pitchFamily="34" charset="0"/>
                <a:cs typeface="Arial" charset="0"/>
              </a:rPr>
              <a:t>	</a:t>
            </a:r>
          </a:p>
          <a:p>
            <a:pPr marL="273050" indent="-273050">
              <a:lnSpc>
                <a:spcPct val="80000"/>
              </a:lnSpc>
              <a:buFont typeface="Wingdings 2" pitchFamily="18" charset="2"/>
              <a:buNone/>
              <a:defRPr/>
            </a:pPr>
            <a:r>
              <a:rPr lang="it-IT" sz="2200">
                <a:latin typeface="Calibri" pitchFamily="34" charset="0"/>
                <a:cs typeface="Arial" charset="0"/>
              </a:rPr>
              <a:t>ADEMPIMENTI DEL DATORE: comunicazione entro 5 giorni al SUI. Inoltre all’INPS per datori lavoro colf e badanti, per altri datori al  Centro per l’Impiego</a:t>
            </a:r>
          </a:p>
          <a:p>
            <a:pPr marL="273050" indent="-273050">
              <a:lnSpc>
                <a:spcPct val="80000"/>
              </a:lnSpc>
              <a:buFont typeface="Wingdings 2" pitchFamily="18" charset="2"/>
              <a:buNone/>
              <a:defRPr/>
            </a:pPr>
            <a:endParaRPr lang="it-IT" sz="2400">
              <a:latin typeface="Calibri" pitchFamily="34" charset="0"/>
              <a:cs typeface="Arial" charset="0"/>
            </a:endParaRPr>
          </a:p>
          <a:p>
            <a:pPr marL="273050" indent="-273050">
              <a:lnSpc>
                <a:spcPct val="80000"/>
              </a:lnSpc>
              <a:buFont typeface="Wingdings 2" pitchFamily="18" charset="2"/>
              <a:buNone/>
              <a:defRPr/>
            </a:pPr>
            <a:r>
              <a:rPr lang="it-IT" sz="2400" b="1">
                <a:latin typeface="Calibri" pitchFamily="34" charset="0"/>
                <a:cs typeface="Arial" charset="0"/>
              </a:rPr>
              <a:t>IN CASO DI NUOVA ASSUNZIONE</a:t>
            </a:r>
            <a:r>
              <a:rPr lang="it-IT" sz="2400">
                <a:latin typeface="Calibri" pitchFamily="34" charset="0"/>
                <a:cs typeface="Arial" charset="0"/>
              </a:rPr>
              <a:t>: </a:t>
            </a:r>
          </a:p>
          <a:p>
            <a:pPr marL="273050" indent="-273050">
              <a:lnSpc>
                <a:spcPct val="80000"/>
              </a:lnSpc>
              <a:buFont typeface="Wingdings 2" pitchFamily="18" charset="2"/>
              <a:buNone/>
              <a:defRPr/>
            </a:pPr>
            <a:r>
              <a:rPr lang="it-IT">
                <a:latin typeface="Calibri" pitchFamily="34" charset="0"/>
                <a:cs typeface="Arial" charset="0"/>
              </a:rPr>
              <a:t>	</a:t>
            </a:r>
          </a:p>
          <a:p>
            <a:pPr marL="273050" indent="-273050">
              <a:lnSpc>
                <a:spcPct val="80000"/>
              </a:lnSpc>
              <a:buFont typeface="Wingdings 2" pitchFamily="18" charset="2"/>
              <a:buNone/>
              <a:defRPr/>
            </a:pPr>
            <a:r>
              <a:rPr lang="it-IT" sz="2200">
                <a:latin typeface="Calibri" pitchFamily="34" charset="0"/>
                <a:cs typeface="Arial" charset="0"/>
              </a:rPr>
              <a:t>ADEMPIMENTI DEL DATORE: comunicazione obbligatoria di assunzione mod. UNILAV da inviare al Centro per l’Impiego </a:t>
            </a:r>
            <a:r>
              <a:rPr lang="it-IT" sz="2200">
                <a:latin typeface="Calibri" pitchFamily="34" charset="0"/>
                <a:cs typeface="Arial" charset="0"/>
                <a:hlinkClick r:id="rId3" action="ppaction://hlinkfile"/>
              </a:rPr>
              <a:t>(Decr. Interministeriale 30.10.2007)</a:t>
            </a:r>
            <a:r>
              <a:rPr lang="it-IT" sz="2200">
                <a:latin typeface="Calibri" pitchFamily="34" charset="0"/>
                <a:cs typeface="Arial" charset="0"/>
              </a:rPr>
              <a:t> per tutte le tipologie di lavoro, ad esclusione di  colf e badanti (iscrizione telematica  all’INPS).  </a:t>
            </a:r>
          </a:p>
          <a:p>
            <a:pPr marL="273050" indent="-273050">
              <a:lnSpc>
                <a:spcPct val="80000"/>
              </a:lnSpc>
              <a:buFont typeface="Wingdings 2" pitchFamily="18" charset="2"/>
              <a:buNone/>
              <a:defRPr/>
            </a:pPr>
            <a:r>
              <a:rPr lang="it-IT" sz="2200">
                <a:latin typeface="Calibri" pitchFamily="34" charset="0"/>
                <a:cs typeface="Arial" charset="0"/>
              </a:rPr>
              <a:t>	La comunicazione assolve a tutti gli obblighi del contratto di soggiorno (Legge 35/2012 art. 17)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5"/>
          <p:cNvSpPr>
            <a:spLocks noGrp="1"/>
          </p:cNvSpPr>
          <p:nvPr>
            <p:ph type="sldNum" sz="quarter" idx="12"/>
          </p:nvPr>
        </p:nvSpPr>
        <p:spPr/>
        <p:txBody>
          <a:bodyPr/>
          <a:lstStyle/>
          <a:p>
            <a:pPr>
              <a:defRPr/>
            </a:pPr>
            <a:fld id="{9A2F80F6-0AE1-4B4D-8BD5-DA9C2D4794E3}" type="slidenum">
              <a:rPr lang="it-IT"/>
              <a:pPr>
                <a:defRPr/>
              </a:pPr>
              <a:t>38</a:t>
            </a:fld>
            <a:endParaRPr lang="it-IT"/>
          </a:p>
        </p:txBody>
      </p:sp>
      <p:sp>
        <p:nvSpPr>
          <p:cNvPr id="5" name="CasellaDiTesto 4"/>
          <p:cNvSpPr txBox="1"/>
          <p:nvPr/>
        </p:nvSpPr>
        <p:spPr>
          <a:xfrm>
            <a:off x="357188" y="4357688"/>
            <a:ext cx="8143875" cy="1631950"/>
          </a:xfrm>
          <a:prstGeom prst="rect">
            <a:avLst/>
          </a:prstGeom>
        </p:spPr>
        <p:style>
          <a:lnRef idx="1">
            <a:schemeClr val="accent5"/>
          </a:lnRef>
          <a:fillRef idx="1001">
            <a:schemeClr val="dk2"/>
          </a:fillRef>
          <a:effectRef idx="2">
            <a:schemeClr val="accent5"/>
          </a:effectRef>
          <a:fontRef idx="minor">
            <a:schemeClr val="lt1"/>
          </a:fontRef>
        </p:style>
        <p:txBody>
          <a:bodyPr anchor="ctr">
            <a:spAutoFit/>
          </a:bodyPr>
          <a:lstStyle/>
          <a:p>
            <a:pPr marL="274320" indent="-274320" fontAlgn="auto">
              <a:spcAft>
                <a:spcPts val="0"/>
              </a:spcAft>
              <a:buFont typeface="Wingdings 2"/>
              <a:buNone/>
              <a:defRPr/>
            </a:pPr>
            <a:r>
              <a:rPr lang="it-IT" sz="2000" dirty="0"/>
              <a:t>Contiene i dati anagrafici, di residenza, ecc., del richiedente e degli eventuali familiari a carico e non (figli minori di 14 anni).  Va apposta marca da bollo e firma</a:t>
            </a:r>
          </a:p>
          <a:p>
            <a:pPr marL="274320" indent="-274320" fontAlgn="auto">
              <a:spcAft>
                <a:spcPts val="0"/>
              </a:spcAft>
              <a:buFont typeface="Wingdings 2"/>
              <a:buNone/>
              <a:defRPr/>
            </a:pPr>
            <a:r>
              <a:rPr lang="it-IT" sz="2000" dirty="0"/>
              <a:t>Per i figli minori verrà consegnato un cartellino plastificato con le foto e i dati anagrafici.</a:t>
            </a:r>
          </a:p>
        </p:txBody>
      </p:sp>
      <p:sp>
        <p:nvSpPr>
          <p:cNvPr id="6" name="CasellaDiTesto 5"/>
          <p:cNvSpPr txBox="1"/>
          <p:nvPr/>
        </p:nvSpPr>
        <p:spPr>
          <a:xfrm>
            <a:off x="6000760" y="3143248"/>
            <a:ext cx="2571768" cy="523220"/>
          </a:xfrm>
          <a:prstGeom prst="rect">
            <a:avLst/>
          </a:prstGeom>
        </p:spPr>
        <p:style>
          <a:lnRef idx="0">
            <a:schemeClr val="accent5"/>
          </a:lnRef>
          <a:fillRef idx="1001">
            <a:schemeClr val="dk2"/>
          </a:fillRef>
          <a:effectRef idx="3">
            <a:schemeClr val="accent5"/>
          </a:effectRef>
          <a:fontRef idx="minor">
            <a:schemeClr val="lt1"/>
          </a:fontRef>
        </p:style>
        <p:txBody>
          <a:bodyPr anchor="ctr">
            <a:spAutoFit/>
          </a:bodyPr>
          <a:lstStyle/>
          <a:p>
            <a:pPr>
              <a:defRPr/>
            </a:pPr>
            <a:r>
              <a:rPr lang="it-IT" sz="2800" dirty="0"/>
              <a:t> DUE </a:t>
            </a:r>
            <a:r>
              <a:rPr lang="it-IT" sz="2800" dirty="0">
                <a:latin typeface="Calibri" pitchFamily="34" charset="0"/>
              </a:rPr>
              <a:t>MODULI</a:t>
            </a:r>
          </a:p>
        </p:txBody>
      </p:sp>
      <p:sp>
        <p:nvSpPr>
          <p:cNvPr id="7" name="Pergamena 2 6"/>
          <p:cNvSpPr/>
          <p:nvPr/>
        </p:nvSpPr>
        <p:spPr>
          <a:xfrm>
            <a:off x="428625" y="3571875"/>
            <a:ext cx="1714500" cy="714375"/>
          </a:xfrm>
          <a:prstGeom prst="horizontalScroll">
            <a:avLst/>
          </a:prstGeom>
          <a:effectLst>
            <a:outerShdw blurRad="50800" dist="38100" dir="5400000" algn="t" rotWithShape="0">
              <a:prstClr val="black">
                <a:alpha val="40000"/>
              </a:prstClr>
            </a:outerShdw>
          </a:effectLst>
        </p:spPr>
        <p:style>
          <a:lnRef idx="1">
            <a:schemeClr val="accent5"/>
          </a:lnRef>
          <a:fillRef idx="1001">
            <a:schemeClr val="dk2"/>
          </a:fillRef>
          <a:effectRef idx="2">
            <a:schemeClr val="accent5"/>
          </a:effectRef>
          <a:fontRef idx="minor">
            <a:schemeClr val="lt1"/>
          </a:fontRef>
        </p:style>
        <p:txBody>
          <a:bodyPr anchor="ctr"/>
          <a:lstStyle/>
          <a:p>
            <a:pPr algn="ctr">
              <a:defRPr/>
            </a:pPr>
            <a:r>
              <a:rPr lang="it-IT" dirty="0">
                <a:latin typeface="Calibri" pitchFamily="34" charset="0"/>
              </a:rPr>
              <a:t>MODULO 1</a:t>
            </a:r>
          </a:p>
        </p:txBody>
      </p:sp>
      <p:sp>
        <p:nvSpPr>
          <p:cNvPr id="9" name="Rectangle 9"/>
          <p:cNvSpPr>
            <a:spLocks noGrp="1"/>
          </p:cNvSpPr>
          <p:nvPr>
            <p:ph type="title"/>
          </p:nvPr>
        </p:nvSpPr>
        <p:spPr bwMode="auto">
          <a:xfrm>
            <a:off x="611560" y="260648"/>
            <a:ext cx="8229600" cy="1143000"/>
          </a:xfrm>
        </p:spPr>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La permanenza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rinnovo del permesso di soggiorno</a:t>
            </a:r>
          </a:p>
        </p:txBody>
      </p:sp>
      <p:sp>
        <p:nvSpPr>
          <p:cNvPr id="10" name="CasellaDiTesto 9"/>
          <p:cNvSpPr txBox="1"/>
          <p:nvPr/>
        </p:nvSpPr>
        <p:spPr>
          <a:xfrm>
            <a:off x="539552" y="1628800"/>
            <a:ext cx="7992888" cy="121417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marL="273050" indent="-273050">
              <a:lnSpc>
                <a:spcPct val="90000"/>
              </a:lnSpc>
              <a:buFont typeface="Wingdings 2" pitchFamily="18" charset="2"/>
              <a:buNone/>
              <a:defRPr/>
            </a:pPr>
            <a:r>
              <a:rPr lang="it-IT" sz="2700">
                <a:latin typeface="Calibri" pitchFamily="34" charset="0"/>
                <a:cs typeface="Arial" charset="0"/>
              </a:rPr>
              <a:t>REQUISITI: </a:t>
            </a:r>
          </a:p>
          <a:p>
            <a:pPr marL="273050" indent="-273050">
              <a:lnSpc>
                <a:spcPct val="90000"/>
              </a:lnSpc>
              <a:buClr>
                <a:srgbClr val="49721E"/>
              </a:buClr>
              <a:buFont typeface="Wingdings" pitchFamily="2" charset="2"/>
              <a:buChar char="Ø"/>
              <a:defRPr/>
            </a:pPr>
            <a:r>
              <a:rPr lang="it-IT" sz="2700">
                <a:latin typeface="Calibri" pitchFamily="34" charset="0"/>
                <a:cs typeface="Arial" charset="0"/>
              </a:rPr>
              <a:t>reddito  A.S.</a:t>
            </a:r>
          </a:p>
          <a:p>
            <a:pPr marL="273050" indent="-273050">
              <a:lnSpc>
                <a:spcPct val="90000"/>
              </a:lnSpc>
              <a:buClr>
                <a:srgbClr val="49721E"/>
              </a:buClr>
              <a:buFont typeface="Wingdings" pitchFamily="2" charset="2"/>
              <a:buChar char="Ø"/>
              <a:defRPr/>
            </a:pPr>
            <a:r>
              <a:rPr lang="it-IT" sz="2700">
                <a:latin typeface="Calibri" pitchFamily="34" charset="0"/>
                <a:cs typeface="Arial" charset="0"/>
              </a:rPr>
              <a:t>in caso di familiari a carico v. tab. ricongiungimento</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1461977D-142C-4F17-858B-B982AB7075CA}" type="slidenum">
              <a:rPr lang="it-IT"/>
              <a:pPr>
                <a:defRPr/>
              </a:pPr>
              <a:t>39</a:t>
            </a:fld>
            <a:endParaRPr lang="it-IT"/>
          </a:p>
        </p:txBody>
      </p:sp>
      <p:sp>
        <p:nvSpPr>
          <p:cNvPr id="4" name="Pergamena 2 3"/>
          <p:cNvSpPr/>
          <p:nvPr/>
        </p:nvSpPr>
        <p:spPr>
          <a:xfrm>
            <a:off x="323850" y="1196975"/>
            <a:ext cx="1714500" cy="714375"/>
          </a:xfrm>
          <a:prstGeom prst="horizontalScroll">
            <a:avLst/>
          </a:prstGeom>
          <a:effectLst>
            <a:outerShdw blurRad="50800" dist="38100" dir="5400000" algn="t" rotWithShape="0">
              <a:prstClr val="black">
                <a:alpha val="40000"/>
              </a:prstClr>
            </a:outerShdw>
          </a:effectLst>
        </p:spPr>
        <p:style>
          <a:lnRef idx="1">
            <a:schemeClr val="accent5"/>
          </a:lnRef>
          <a:fillRef idx="1001">
            <a:schemeClr val="dk2"/>
          </a:fillRef>
          <a:effectRef idx="2">
            <a:schemeClr val="accent5"/>
          </a:effectRef>
          <a:fontRef idx="minor">
            <a:schemeClr val="lt1"/>
          </a:fontRef>
        </p:style>
        <p:txBody>
          <a:bodyPr anchor="ctr"/>
          <a:lstStyle/>
          <a:p>
            <a:pPr algn="ctr">
              <a:defRPr/>
            </a:pPr>
            <a:r>
              <a:rPr lang="it-IT" dirty="0">
                <a:latin typeface="Calibri" pitchFamily="34" charset="0"/>
              </a:rPr>
              <a:t>MODULO 2</a:t>
            </a:r>
          </a:p>
        </p:txBody>
      </p:sp>
      <p:sp>
        <p:nvSpPr>
          <p:cNvPr id="7" name="Rectangle 9"/>
          <p:cNvSpPr>
            <a:spLocks noGrp="1"/>
          </p:cNvSpPr>
          <p:nvPr>
            <p:ph type="title"/>
          </p:nvPr>
        </p:nvSpPr>
        <p:spPr bwMode="auto">
          <a:xfrm>
            <a:off x="755576" y="260648"/>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La permanenza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rinnovo del permesso di soggiorno</a:t>
            </a:r>
          </a:p>
        </p:txBody>
      </p:sp>
      <p:sp>
        <p:nvSpPr>
          <p:cNvPr id="6" name="CasellaDiTesto 5"/>
          <p:cNvSpPr txBox="1"/>
          <p:nvPr/>
        </p:nvSpPr>
        <p:spPr>
          <a:xfrm>
            <a:off x="467544" y="1916832"/>
            <a:ext cx="8352928" cy="4680520"/>
          </a:xfrm>
          <a:prstGeom prst="rect">
            <a:avLst/>
          </a:prstGeom>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1001">
            <a:schemeClr val="dk2"/>
          </a:fillRef>
          <a:effectRef idx="2">
            <a:schemeClr val="accent5"/>
          </a:effectRef>
          <a:fontRef idx="minor">
            <a:schemeClr val="lt1"/>
          </a:fontRef>
        </p:style>
        <p:txBody>
          <a:bodyPr>
            <a:normAutofit/>
          </a:bodyPr>
          <a:lstStyle/>
          <a:p>
            <a:pPr marL="273050" indent="-273050">
              <a:lnSpc>
                <a:spcPct val="80000"/>
              </a:lnSpc>
              <a:buClr>
                <a:schemeClr val="accent1"/>
              </a:buClr>
              <a:buSzPct val="70000"/>
              <a:defRPr/>
            </a:pPr>
            <a:endParaRPr lang="it-IT" sz="2000">
              <a:solidFill>
                <a:srgbClr val="016188"/>
              </a:solidFill>
              <a:latin typeface="Calibri" pitchFamily="34" charset="0"/>
              <a:cs typeface="Arial" charset="0"/>
            </a:endParaRPr>
          </a:p>
          <a:p>
            <a:pPr marL="273050" indent="-273050">
              <a:lnSpc>
                <a:spcPct val="80000"/>
              </a:lnSpc>
              <a:buClr>
                <a:schemeClr val="accent1"/>
              </a:buClr>
              <a:buSzPct val="70000"/>
              <a:defRPr/>
            </a:pPr>
            <a:r>
              <a:rPr lang="it-IT" sz="2000">
                <a:solidFill>
                  <a:srgbClr val="016188"/>
                </a:solidFill>
                <a:latin typeface="Calibri" pitchFamily="34" charset="0"/>
                <a:cs typeface="Arial" charset="0"/>
              </a:rPr>
              <a:t>Vanno riportati i dati riguardanti l’attività lavorativa: reperibili nel Contratto di Soggiorno: (Modulo Q o R, quest’ultimo per rapporti iniziati prima del 25 febbraio 2005 e che da quella data lavorano presso lo stesso datore di lavoro) </a:t>
            </a:r>
            <a:r>
              <a:rPr lang="it-IT">
                <a:solidFill>
                  <a:srgbClr val="016188"/>
                </a:solidFill>
                <a:latin typeface="Arial" charset="0"/>
                <a:cs typeface="Arial" charset="0"/>
              </a:rPr>
              <a:t>Per i nuovi rapporti di lavoro  iniziati </a:t>
            </a:r>
            <a:r>
              <a:rPr lang="it-IT" b="1">
                <a:solidFill>
                  <a:srgbClr val="016188"/>
                </a:solidFill>
                <a:latin typeface="Arial" charset="0"/>
                <a:cs typeface="Arial" charset="0"/>
              </a:rPr>
              <a:t>dal 15  novembre 2011</a:t>
            </a:r>
            <a:r>
              <a:rPr lang="it-IT">
                <a:solidFill>
                  <a:srgbClr val="016188"/>
                </a:solidFill>
                <a:latin typeface="Arial" charset="0"/>
                <a:cs typeface="Arial" charset="0"/>
              </a:rPr>
              <a:t> i vari dati sono desumibili dal </a:t>
            </a:r>
            <a:r>
              <a:rPr lang="it-IT" b="1">
                <a:solidFill>
                  <a:schemeClr val="tx1"/>
                </a:solidFill>
                <a:latin typeface="Arial" charset="0"/>
                <a:cs typeface="Arial" charset="0"/>
              </a:rPr>
              <a:t>Mod. UNILAV</a:t>
            </a:r>
            <a:r>
              <a:rPr lang="it-IT">
                <a:solidFill>
                  <a:schemeClr val="tx1"/>
                </a:solidFill>
                <a:latin typeface="Arial" charset="0"/>
                <a:cs typeface="Arial" charset="0"/>
              </a:rPr>
              <a:t> e dall’</a:t>
            </a:r>
            <a:r>
              <a:rPr lang="it-IT" b="1">
                <a:solidFill>
                  <a:schemeClr val="tx1"/>
                </a:solidFill>
                <a:latin typeface="Arial" charset="0"/>
                <a:cs typeface="Arial" charset="0"/>
              </a:rPr>
              <a:t>’iscrizione telematica all’INPS</a:t>
            </a:r>
            <a:endParaRPr lang="it-IT" sz="2000" b="1">
              <a:solidFill>
                <a:srgbClr val="016188"/>
              </a:solidFill>
              <a:latin typeface="Calibri" pitchFamily="34" charset="0"/>
              <a:cs typeface="Arial" charset="0"/>
            </a:endParaRPr>
          </a:p>
          <a:p>
            <a:pPr marL="273050" indent="-273050">
              <a:lnSpc>
                <a:spcPct val="80000"/>
              </a:lnSpc>
              <a:buClr>
                <a:schemeClr val="accent1"/>
              </a:buClr>
              <a:buSzPct val="70000"/>
              <a:defRPr/>
            </a:pPr>
            <a:endParaRPr lang="it-IT" sz="2000">
              <a:solidFill>
                <a:srgbClr val="016188"/>
              </a:solidFill>
              <a:latin typeface="Calibri" pitchFamily="34" charset="0"/>
              <a:cs typeface="Arial" charset="0"/>
            </a:endParaRPr>
          </a:p>
          <a:p>
            <a:pPr marL="273050" indent="-273050">
              <a:lnSpc>
                <a:spcPct val="80000"/>
              </a:lnSpc>
              <a:buClr>
                <a:schemeClr val="accent1"/>
              </a:buClr>
              <a:buSzPct val="70000"/>
              <a:defRPr/>
            </a:pPr>
            <a:r>
              <a:rPr lang="it-IT" sz="2000">
                <a:solidFill>
                  <a:srgbClr val="016188"/>
                </a:solidFill>
                <a:latin typeface="Calibri" pitchFamily="34" charset="0"/>
                <a:cs typeface="Arial" charset="0"/>
              </a:rPr>
              <a:t>Nel caso di più datori di lavoro sommare i redditi e riportare i dati di uno dei due datori, allegando la documentazione relativa a ciascun rapporto di lavoro. </a:t>
            </a:r>
          </a:p>
          <a:p>
            <a:pPr marL="273050" indent="-273050">
              <a:lnSpc>
                <a:spcPct val="80000"/>
              </a:lnSpc>
              <a:buClr>
                <a:schemeClr val="accent1"/>
              </a:buClr>
              <a:buSzPct val="70000"/>
              <a:defRPr/>
            </a:pPr>
            <a:endParaRPr lang="it-IT" sz="2000">
              <a:solidFill>
                <a:srgbClr val="016188"/>
              </a:solidFill>
              <a:latin typeface="Calibri" pitchFamily="34" charset="0"/>
              <a:cs typeface="Arial" charset="0"/>
            </a:endParaRPr>
          </a:p>
          <a:p>
            <a:pPr marL="273050" indent="-273050">
              <a:lnSpc>
                <a:spcPct val="80000"/>
              </a:lnSpc>
              <a:buClr>
                <a:schemeClr val="accent1"/>
              </a:buClr>
              <a:buSzPct val="70000"/>
              <a:defRPr/>
            </a:pPr>
            <a:r>
              <a:rPr lang="it-IT" sz="2000">
                <a:solidFill>
                  <a:srgbClr val="016188"/>
                </a:solidFill>
                <a:latin typeface="Calibri" pitchFamily="34" charset="0"/>
                <a:cs typeface="Arial" charset="0"/>
              </a:rPr>
              <a:t>Qualora lo straniero non possegga redditi nell’anno precedente né nel biennio precedente, nel reddito posseduto dichiarare </a:t>
            </a:r>
            <a:r>
              <a:rPr lang="it-IT" sz="2000" b="1">
                <a:solidFill>
                  <a:srgbClr val="016188"/>
                </a:solidFill>
                <a:latin typeface="Calibri" pitchFamily="34" charset="0"/>
                <a:cs typeface="Arial" charset="0"/>
              </a:rPr>
              <a:t>1</a:t>
            </a:r>
          </a:p>
          <a:p>
            <a:pPr marL="273050" indent="-273050">
              <a:lnSpc>
                <a:spcPct val="80000"/>
              </a:lnSpc>
              <a:buClr>
                <a:schemeClr val="accent1"/>
              </a:buClr>
              <a:buSzPct val="70000"/>
              <a:defRPr/>
            </a:pPr>
            <a:endParaRPr lang="it-IT" sz="2000" b="1">
              <a:solidFill>
                <a:srgbClr val="016188"/>
              </a:solidFill>
              <a:latin typeface="Calibri" pitchFamily="34" charset="0"/>
              <a:cs typeface="Arial" charset="0"/>
            </a:endParaRPr>
          </a:p>
          <a:p>
            <a:pPr marL="273050" indent="-273050">
              <a:lnSpc>
                <a:spcPct val="80000"/>
              </a:lnSpc>
              <a:buClr>
                <a:schemeClr val="accent1"/>
              </a:buClr>
              <a:buSzPct val="70000"/>
              <a:defRPr/>
            </a:pPr>
            <a:r>
              <a:rPr lang="it-IT" sz="2000">
                <a:solidFill>
                  <a:srgbClr val="016188"/>
                </a:solidFill>
                <a:latin typeface="Calibri" pitchFamily="34" charset="0"/>
                <a:cs typeface="Arial" charset="0"/>
              </a:rPr>
              <a:t>In caso di lavoro autonomo, i dati relativi all’attività (iscrizione Camera di Commercio, ecc.) e il reddito conseguito (eventualmente presunto, dichiarato dal commercialista).  Nel caso di attività iniziata nell’anno della richiesta di rinnovo, va indicato nella casella apposita.</a:t>
            </a:r>
          </a:p>
          <a:p>
            <a:pPr marL="273050" indent="-273050">
              <a:lnSpc>
                <a:spcPct val="80000"/>
              </a:lnSpc>
              <a:buClr>
                <a:schemeClr val="accent1"/>
              </a:buClr>
              <a:buSzPct val="70000"/>
              <a:defRPr/>
            </a:pPr>
            <a:endParaRPr lang="it-IT" sz="2000">
              <a:solidFill>
                <a:srgbClr val="016188"/>
              </a:solidFill>
              <a:latin typeface="Calibri" pitchFamily="34" charset="0"/>
              <a:cs typeface="Arial" charset="0"/>
            </a:endParaRPr>
          </a:p>
          <a:p>
            <a:pPr marL="273050" indent="-273050">
              <a:lnSpc>
                <a:spcPct val="80000"/>
              </a:lnSpc>
              <a:buClr>
                <a:schemeClr val="accent1"/>
              </a:buClr>
              <a:buSzPct val="70000"/>
              <a:defRPr/>
            </a:pPr>
            <a:endParaRPr lang="it-IT" sz="2000">
              <a:solidFill>
                <a:srgbClr val="016188"/>
              </a:solidFill>
              <a:latin typeface="Calibri" pitchFamily="34"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numero diapositiva 5"/>
          <p:cNvSpPr>
            <a:spLocks noGrp="1"/>
          </p:cNvSpPr>
          <p:nvPr>
            <p:ph type="sldNum" sz="quarter" idx="12"/>
          </p:nvPr>
        </p:nvSpPr>
        <p:spPr/>
        <p:txBody>
          <a:bodyPr/>
          <a:lstStyle/>
          <a:p>
            <a:pPr>
              <a:defRPr/>
            </a:pPr>
            <a:fld id="{BFD239FE-104B-4B54-AE7B-DBC7E04A3BFB}" type="slidenum">
              <a:rPr lang="it-IT"/>
              <a:pPr>
                <a:defRPr/>
              </a:pPr>
              <a:t>4</a:t>
            </a:fld>
            <a:endParaRPr lang="it-IT"/>
          </a:p>
        </p:txBody>
      </p:sp>
      <p:sp>
        <p:nvSpPr>
          <p:cNvPr id="5" name="Titolo 1"/>
          <p:cNvSpPr txBox="1">
            <a:spLocks/>
          </p:cNvSpPr>
          <p:nvPr/>
        </p:nvSpPr>
        <p:spPr>
          <a:xfrm>
            <a:off x="467544" y="764704"/>
            <a:ext cx="8143932" cy="704832"/>
          </a:xfrm>
          <a:prstGeom prst="rect">
            <a:avLst/>
          </a:prstGeom>
          <a:ln w="6350" cap="rnd">
            <a:noFill/>
          </a:ln>
        </p:spPr>
        <p:style>
          <a:lnRef idx="0">
            <a:schemeClr val="accent5"/>
          </a:lnRef>
          <a:fillRef idx="3">
            <a:schemeClr val="accent5"/>
          </a:fillRef>
          <a:effectRef idx="3">
            <a:schemeClr val="accent5"/>
          </a:effectRef>
          <a:fontRef idx="minor">
            <a:schemeClr val="lt1"/>
          </a:fontRef>
        </p:style>
        <p:txBody>
          <a:bodyPr anchor="ct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fontAlgn="auto">
              <a:spcAft>
                <a:spcPts val="0"/>
              </a:spcAft>
              <a:defRPr/>
            </a:pPr>
            <a:r>
              <a:rPr lang="it-IT"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LA TUTELA E’ IL NOSTRO MESTIERE</a:t>
            </a:r>
          </a:p>
        </p:txBody>
      </p:sp>
      <p:sp>
        <p:nvSpPr>
          <p:cNvPr id="11274" name="Rectangle 10"/>
          <p:cNvSpPr>
            <a:spLocks noGrp="1"/>
          </p:cNvSpPr>
          <p:nvPr>
            <p:ph type="title" idx="4294967295"/>
          </p:nvPr>
        </p:nvSpPr>
        <p:spPr bwMode="auto">
          <a:xfrm>
            <a:off x="2124075" y="549275"/>
            <a:ext cx="5843588" cy="431800"/>
          </a:xfrm>
        </p:spPr>
        <p:txBody>
          <a:bodyPr vert="horz" wrap="square" lIns="91440" tIns="45720" bIns="45720" numCol="1" anchorCtr="0" compatLnSpc="1">
            <a:prstTxWarp prst="textNoShape">
              <a:avLst/>
            </a:prstTxWarp>
          </a:bodyPr>
          <a:lstStyle/>
          <a:p>
            <a:pPr eaLnBrk="1" hangingPunct="1">
              <a:defRPr/>
            </a:pPr>
            <a:r>
              <a:rPr lang="it-IT" sz="100" dirty="0" smtClean="0">
                <a:effectLst/>
                <a:latin typeface="Rockwell" pitchFamily="18" charset="0"/>
              </a:rPr>
              <a:t>La tutela è il nostro mestiere</a:t>
            </a:r>
          </a:p>
        </p:txBody>
      </p:sp>
      <p:graphicFrame>
        <p:nvGraphicFramePr>
          <p:cNvPr id="7" name="Segnaposto contenuto 5"/>
          <p:cNvGraphicFramePr>
            <a:graphicFrameLocks noGrp="1"/>
          </p:cNvGraphicFramePr>
          <p:nvPr>
            <p:ph idx="1"/>
          </p:nvPr>
        </p:nvGraphicFramePr>
        <p:xfrm>
          <a:off x="251520" y="1772816"/>
          <a:ext cx="769385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76" name="AutoShape 12">
            <a:hlinkClick r:id="" action="ppaction://noaction" highlightClick="1"/>
          </p:cNvPr>
          <p:cNvSpPr>
            <a:spLocks noChangeArrowheads="1"/>
          </p:cNvSpPr>
          <p:nvPr/>
        </p:nvSpPr>
        <p:spPr bwMode="auto">
          <a:xfrm>
            <a:off x="6732240" y="3501008"/>
            <a:ext cx="2089150" cy="865188"/>
          </a:xfrm>
          <a:prstGeom prst="actionButtonBlank">
            <a:avLst/>
          </a:prstGeom>
          <a:solidFill>
            <a:srgbClr val="00CCFF">
              <a:alpha val="72000"/>
            </a:srgbClr>
          </a:solidFill>
          <a:ln w="9525">
            <a:noFill/>
            <a:miter lim="800000"/>
            <a:headEnd/>
            <a:tailEnd/>
          </a:ln>
          <a:effectLst/>
          <a:scene3d>
            <a:camera prst="orthographicFront"/>
            <a:lightRig rig="glow" dir="t"/>
          </a:scene3d>
          <a:sp3d extrusionH="57150" contourW="50800" prstMaterial="plastic">
            <a:bevelT prst="relaxedInset"/>
            <a:bevelB prst="relaxedInset"/>
            <a:contourClr>
              <a:schemeClr val="tx1">
                <a:lumMod val="20000"/>
                <a:lumOff val="80000"/>
              </a:schemeClr>
            </a:contourClr>
          </a:sp3d>
        </p:spPr>
        <p:txBody>
          <a:bodyPr wrap="none" anchor="ctr"/>
          <a:lstStyle/>
          <a:p>
            <a:pPr algn="ctr">
              <a:defRPr/>
            </a:pPr>
            <a:r>
              <a:rPr lang="it-IT" dirty="0">
                <a:latin typeface="Berlin Sans FB" pitchFamily="34" charset="0"/>
              </a:rPr>
              <a:t>Nuovo paniere</a:t>
            </a:r>
          </a:p>
          <a:p>
            <a:pPr algn="ctr">
              <a:defRPr/>
            </a:pPr>
            <a:r>
              <a:rPr lang="it-IT" dirty="0">
                <a:latin typeface="Berlin Sans FB" pitchFamily="34" charset="0"/>
              </a:rPr>
              <a:t>Attività </a:t>
            </a:r>
            <a:r>
              <a:rPr lang="it-IT" dirty="0" err="1">
                <a:latin typeface="Berlin Sans FB" pitchFamily="34" charset="0"/>
              </a:rPr>
              <a:t>statisticabile</a:t>
            </a:r>
            <a:endParaRPr lang="it-IT" dirty="0">
              <a:latin typeface="Berlin Sans FB"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1+#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30B4D10C-DF46-4CF4-91CD-ADC7C4BB28E4}" type="slidenum">
              <a:rPr lang="it-IT"/>
              <a:pPr>
                <a:defRPr/>
              </a:pPr>
              <a:t>40</a:t>
            </a:fld>
            <a:endParaRPr lang="it-IT"/>
          </a:p>
        </p:txBody>
      </p:sp>
      <p:sp>
        <p:nvSpPr>
          <p:cNvPr id="7" name="Rectangle 9"/>
          <p:cNvSpPr>
            <a:spLocks noGrp="1"/>
          </p:cNvSpPr>
          <p:nvPr>
            <p:ph type="title"/>
          </p:nvPr>
        </p:nvSpPr>
        <p:spPr bwMode="auto">
          <a:xfrm>
            <a:off x="1047304" y="260648"/>
            <a:ext cx="8085583"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La permanenza per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permesso per attesa occupazione</a:t>
            </a:r>
          </a:p>
        </p:txBody>
      </p:sp>
      <p:sp>
        <p:nvSpPr>
          <p:cNvPr id="8" name="CasellaDiTesto 7"/>
          <p:cNvSpPr txBox="1"/>
          <p:nvPr/>
        </p:nvSpPr>
        <p:spPr>
          <a:xfrm>
            <a:off x="546919" y="1451000"/>
            <a:ext cx="8352928" cy="491826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marL="273050" indent="-273050">
              <a:lnSpc>
                <a:spcPct val="80000"/>
              </a:lnSpc>
              <a:buClr>
                <a:srgbClr val="0D0D0D"/>
              </a:buClr>
              <a:buFont typeface="Wingdings" pitchFamily="2" charset="2"/>
              <a:buNone/>
              <a:defRPr/>
            </a:pPr>
            <a:endParaRPr lang="it-IT" sz="2800">
              <a:solidFill>
                <a:srgbClr val="000000"/>
              </a:solidFill>
              <a:latin typeface="Calibri" pitchFamily="34" charset="0"/>
              <a:cs typeface="Arial" charset="0"/>
            </a:endParaRPr>
          </a:p>
          <a:p>
            <a:pPr marL="273050" indent="-273050">
              <a:lnSpc>
                <a:spcPct val="80000"/>
              </a:lnSpc>
              <a:buClr>
                <a:srgbClr val="0D0D0D"/>
              </a:buClr>
              <a:buFont typeface="Wingdings" pitchFamily="2" charset="2"/>
              <a:buChar char="q"/>
              <a:defRPr/>
            </a:pPr>
            <a:r>
              <a:rPr lang="it-IT" sz="2800">
                <a:solidFill>
                  <a:srgbClr val="000000"/>
                </a:solidFill>
                <a:latin typeface="Calibri" pitchFamily="34" charset="0"/>
                <a:cs typeface="Arial" charset="0"/>
              </a:rPr>
              <a:t>Qualora l’immigrato, al momento del rinnovo del permesso di soggiorno per lavoro dipendente, non abbia una attività lavorativa, oppure il reddito derivante da quella attività non sia sufficiente, gli verrà rilasciato un permesso per attesa occupazione.</a:t>
            </a:r>
          </a:p>
          <a:p>
            <a:pPr marL="273050" indent="-273050">
              <a:lnSpc>
                <a:spcPct val="80000"/>
              </a:lnSpc>
              <a:buClr>
                <a:srgbClr val="0D0D0D"/>
              </a:buClr>
              <a:buFont typeface="Wingdings" pitchFamily="2" charset="2"/>
              <a:buNone/>
              <a:defRPr/>
            </a:pPr>
            <a:endParaRPr lang="it-IT" sz="2800">
              <a:solidFill>
                <a:srgbClr val="000000"/>
              </a:solidFill>
              <a:latin typeface="Calibri" pitchFamily="34" charset="0"/>
              <a:cs typeface="Arial" charset="0"/>
            </a:endParaRPr>
          </a:p>
          <a:p>
            <a:pPr marL="273050" indent="-273050">
              <a:lnSpc>
                <a:spcPct val="80000"/>
              </a:lnSpc>
              <a:buClr>
                <a:srgbClr val="0D0D0D"/>
              </a:buClr>
              <a:buFont typeface="Wingdings" pitchFamily="2" charset="2"/>
              <a:buChar char="q"/>
              <a:defRPr/>
            </a:pPr>
            <a:r>
              <a:rPr lang="it-IT" sz="2800">
                <a:solidFill>
                  <a:srgbClr val="000000"/>
                </a:solidFill>
                <a:latin typeface="Calibri" pitchFamily="34" charset="0"/>
                <a:cs typeface="Arial" charset="0"/>
              </a:rPr>
              <a:t>Il permesso per attesa occupazione ha validità 12 mesi o </a:t>
            </a:r>
            <a:r>
              <a:rPr lang="it-IT" sz="2800">
                <a:solidFill>
                  <a:schemeClr val="bg1"/>
                </a:solidFill>
                <a:latin typeface="Arial" charset="0"/>
                <a:cs typeface="Arial" charset="0"/>
              </a:rPr>
              <a:t>per la maggiore durata di eventuali ammortizzatori sociali</a:t>
            </a:r>
            <a:r>
              <a:rPr lang="it-IT" sz="2800">
                <a:latin typeface="Arial" charset="0"/>
                <a:cs typeface="Arial" charset="0"/>
              </a:rPr>
              <a:t> </a:t>
            </a:r>
            <a:r>
              <a:rPr lang="it-IT" sz="2400">
                <a:solidFill>
                  <a:srgbClr val="000000"/>
                </a:solidFill>
                <a:latin typeface="Calibri" pitchFamily="34" charset="0"/>
                <a:cs typeface="Arial" charset="0"/>
                <a:hlinkClick r:id="rId3" action="ppaction://hlinkfile"/>
              </a:rPr>
              <a:t>(ved.Circ. 6.5.2009 del M.I.)</a:t>
            </a:r>
            <a:endParaRPr lang="it-IT" sz="2400">
              <a:solidFill>
                <a:srgbClr val="000000"/>
              </a:solidFill>
              <a:latin typeface="Calibri" pitchFamily="34" charset="0"/>
              <a:cs typeface="Arial" charset="0"/>
            </a:endParaRPr>
          </a:p>
          <a:p>
            <a:pPr marL="273050" indent="-273050">
              <a:lnSpc>
                <a:spcPct val="80000"/>
              </a:lnSpc>
              <a:buClr>
                <a:srgbClr val="0D0D0D"/>
              </a:buClr>
              <a:buFont typeface="Wingdings" pitchFamily="2" charset="2"/>
              <a:buNone/>
              <a:defRPr/>
            </a:pPr>
            <a:endParaRPr lang="it-IT" sz="2800">
              <a:solidFill>
                <a:srgbClr val="000000"/>
              </a:solidFill>
              <a:latin typeface="Calibri" pitchFamily="34" charset="0"/>
              <a:cs typeface="Arial" charset="0"/>
            </a:endParaRPr>
          </a:p>
          <a:p>
            <a:pPr marL="273050" indent="-273050">
              <a:lnSpc>
                <a:spcPct val="80000"/>
              </a:lnSpc>
              <a:buClr>
                <a:srgbClr val="0D0D0D"/>
              </a:buClr>
              <a:buFont typeface="Wingdings" pitchFamily="2" charset="2"/>
              <a:buChar char="q"/>
              <a:defRPr/>
            </a:pPr>
            <a:r>
              <a:rPr lang="it-IT" sz="2800">
                <a:solidFill>
                  <a:srgbClr val="000000"/>
                </a:solidFill>
                <a:latin typeface="Calibri" pitchFamily="34" charset="0"/>
                <a:cs typeface="Arial" charset="0"/>
              </a:rPr>
              <a:t>Non può essere rinnovato per la stessa motivazione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26264557-6900-4A17-ACEF-802E7B0B2B7F}" type="slidenum">
              <a:rPr lang="it-IT"/>
              <a:pPr>
                <a:defRPr/>
              </a:pPr>
              <a:t>41</a:t>
            </a:fld>
            <a:endParaRPr lang="it-IT"/>
          </a:p>
        </p:txBody>
      </p:sp>
      <p:sp>
        <p:nvSpPr>
          <p:cNvPr id="6" name="Rectangle 9"/>
          <p:cNvSpPr>
            <a:spLocks noGrp="1"/>
          </p:cNvSpPr>
          <p:nvPr>
            <p:ph type="title"/>
          </p:nvPr>
        </p:nvSpPr>
        <p:spPr bwMode="auto">
          <a:xfrm>
            <a:off x="467544" y="404664"/>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particolari categorie di lavoro subordinato: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L’art. 27: gli ingressi extra-quote</a:t>
            </a:r>
          </a:p>
        </p:txBody>
      </p:sp>
      <p:sp>
        <p:nvSpPr>
          <p:cNvPr id="7" name="CasellaDiTesto 6"/>
          <p:cNvSpPr txBox="1"/>
          <p:nvPr/>
        </p:nvSpPr>
        <p:spPr>
          <a:xfrm>
            <a:off x="487611" y="1623467"/>
            <a:ext cx="8280920" cy="4918269"/>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5"/>
          </a:fillRef>
          <a:effectRef idx="1">
            <a:schemeClr val="accent5"/>
          </a:effectRef>
          <a:fontRef idx="minor">
            <a:schemeClr val="lt1"/>
          </a:fontRef>
        </p:style>
        <p:txBody>
          <a:bodyPr>
            <a:spAutoFit/>
          </a:bodyPr>
          <a:lstStyle/>
          <a:p>
            <a:pPr>
              <a:lnSpc>
                <a:spcPct val="80000"/>
              </a:lnSpc>
              <a:buFont typeface="Wingdings 2" pitchFamily="18" charset="2"/>
              <a:buNone/>
              <a:defRPr/>
            </a:pPr>
            <a:r>
              <a:rPr lang="it-IT" sz="2400">
                <a:solidFill>
                  <a:srgbClr val="016188"/>
                </a:solidFill>
                <a:latin typeface="Calibri" pitchFamily="34" charset="0"/>
                <a:cs typeface="Arial" charset="0"/>
              </a:rPr>
              <a:t>Per alcuni tipologie di lavoro subordinato, è consentito l’ingresso non contingentato dai decreti flussi.</a:t>
            </a:r>
          </a:p>
          <a:p>
            <a:pPr>
              <a:lnSpc>
                <a:spcPct val="80000"/>
              </a:lnSpc>
              <a:buFont typeface="Wingdings 2" pitchFamily="18" charset="2"/>
              <a:buNone/>
              <a:defRPr/>
            </a:pPr>
            <a:endParaRPr lang="it-IT" sz="2400">
              <a:solidFill>
                <a:srgbClr val="016188"/>
              </a:solidFill>
              <a:latin typeface="Calibri" pitchFamily="34" charset="0"/>
              <a:cs typeface="Arial" charset="0"/>
            </a:endParaRPr>
          </a:p>
          <a:p>
            <a:pPr>
              <a:lnSpc>
                <a:spcPct val="80000"/>
              </a:lnSpc>
              <a:buFont typeface="Wingdings 2" pitchFamily="18" charset="2"/>
              <a:buNone/>
              <a:defRPr/>
            </a:pPr>
            <a:r>
              <a:rPr lang="it-IT" sz="2400">
                <a:solidFill>
                  <a:srgbClr val="016188"/>
                </a:solidFill>
                <a:latin typeface="Calibri" pitchFamily="34" charset="0"/>
                <a:cs typeface="Arial" charset="0"/>
              </a:rPr>
              <a:t>Queste sono definite </a:t>
            </a:r>
            <a:r>
              <a:rPr lang="it-IT" sz="2400">
                <a:solidFill>
                  <a:srgbClr val="016188"/>
                </a:solidFill>
                <a:latin typeface="Calibri" pitchFamily="34" charset="0"/>
                <a:cs typeface="Arial" charset="0"/>
                <a:hlinkClick r:id="rId3" action="ppaction://hlinkfile"/>
              </a:rPr>
              <a:t>dall’art. 27 del T.U</a:t>
            </a:r>
            <a:r>
              <a:rPr lang="it-IT" sz="2400">
                <a:solidFill>
                  <a:srgbClr val="016188"/>
                </a:solidFill>
                <a:latin typeface="Calibri" pitchFamily="34" charset="0"/>
                <a:cs typeface="Arial" charset="0"/>
              </a:rPr>
              <a:t>. e riguardano quelle attività non concorrenziali per il nostro mercato del lavoro.</a:t>
            </a:r>
          </a:p>
          <a:p>
            <a:pPr>
              <a:defRPr/>
            </a:pPr>
            <a:r>
              <a:rPr lang="it-IT" sz="2400">
                <a:solidFill>
                  <a:schemeClr val="tx1"/>
                </a:solidFill>
                <a:latin typeface="Arial" charset="0"/>
                <a:cs typeface="Arial" charset="0"/>
              </a:rPr>
              <a:t>Infermieri</a:t>
            </a:r>
          </a:p>
          <a:p>
            <a:pPr>
              <a:defRPr/>
            </a:pPr>
            <a:r>
              <a:rPr lang="it-IT" sz="2400">
                <a:solidFill>
                  <a:schemeClr val="tx1"/>
                </a:solidFill>
                <a:latin typeface="Arial" charset="0"/>
                <a:cs typeface="Arial" charset="0"/>
              </a:rPr>
              <a:t>Personale dello spettacolo e dello sport</a:t>
            </a:r>
          </a:p>
          <a:p>
            <a:pPr>
              <a:defRPr/>
            </a:pPr>
            <a:r>
              <a:rPr lang="it-IT" sz="2400">
                <a:solidFill>
                  <a:schemeClr val="tx1"/>
                </a:solidFill>
                <a:latin typeface="Arial" charset="0"/>
                <a:cs typeface="Arial" charset="0"/>
              </a:rPr>
              <a:t>Docenti universitari, traduttori</a:t>
            </a:r>
          </a:p>
          <a:p>
            <a:pPr>
              <a:defRPr/>
            </a:pPr>
            <a:r>
              <a:rPr lang="it-IT" sz="2400">
                <a:solidFill>
                  <a:schemeClr val="tx1"/>
                </a:solidFill>
                <a:latin typeface="Arial" charset="0"/>
                <a:cs typeface="Arial" charset="0"/>
              </a:rPr>
              <a:t>Dirigenti</a:t>
            </a:r>
          </a:p>
          <a:p>
            <a:pPr>
              <a:defRPr/>
            </a:pPr>
            <a:r>
              <a:rPr lang="it-IT" sz="2400">
                <a:solidFill>
                  <a:schemeClr val="tx1"/>
                </a:solidFill>
                <a:latin typeface="Arial" charset="0"/>
                <a:cs typeface="Arial" charset="0"/>
              </a:rPr>
              <a:t>Distacco lavoratori per formazione</a:t>
            </a:r>
          </a:p>
          <a:p>
            <a:pPr>
              <a:defRPr/>
            </a:pPr>
            <a:r>
              <a:rPr lang="it-IT" sz="2400">
                <a:solidFill>
                  <a:schemeClr val="tx1"/>
                </a:solidFill>
                <a:latin typeface="Arial" charset="0"/>
                <a:cs typeface="Arial" charset="0"/>
              </a:rPr>
              <a:t>Prosecuz rapp. lav. dom. in corso all’estero</a:t>
            </a:r>
          </a:p>
          <a:p>
            <a:pPr>
              <a:lnSpc>
                <a:spcPct val="80000"/>
              </a:lnSpc>
              <a:buFont typeface="Wingdings 2" pitchFamily="18" charset="2"/>
              <a:buNone/>
              <a:defRPr/>
            </a:pPr>
            <a:r>
              <a:rPr lang="it-IT" sz="2400">
                <a:solidFill>
                  <a:srgbClr val="016188"/>
                </a:solidFill>
                <a:latin typeface="Calibri" pitchFamily="34" charset="0"/>
                <a:cs typeface="Arial" charset="0"/>
              </a:rPr>
              <a:t>Traduttori,ecc</a:t>
            </a:r>
          </a:p>
          <a:p>
            <a:pPr>
              <a:lnSpc>
                <a:spcPct val="80000"/>
              </a:lnSpc>
              <a:defRPr/>
            </a:pPr>
            <a:endParaRPr lang="it-IT" sz="2400">
              <a:solidFill>
                <a:srgbClr val="016188"/>
              </a:solidFill>
              <a:latin typeface="Calibri" pitchFamily="34" charset="0"/>
              <a:cs typeface="Arial" charset="0"/>
            </a:endParaRPr>
          </a:p>
          <a:p>
            <a:pPr algn="ctr">
              <a:lnSpc>
                <a:spcPct val="80000"/>
              </a:lnSpc>
              <a:buFont typeface="Wingdings 2" pitchFamily="18" charset="2"/>
              <a:buNone/>
              <a:defRPr/>
            </a:pPr>
            <a:r>
              <a:rPr lang="it-IT" sz="2400">
                <a:solidFill>
                  <a:srgbClr val="002060"/>
                </a:solidFill>
                <a:latin typeface="Calibri" pitchFamily="34" charset="0"/>
                <a:cs typeface="Arial" charset="0"/>
              </a:rPr>
              <a:t>L’INCA, in base al protocollo dell’11.11.2007 </a:t>
            </a:r>
          </a:p>
          <a:p>
            <a:pPr algn="ctr">
              <a:lnSpc>
                <a:spcPct val="80000"/>
              </a:lnSpc>
              <a:buFont typeface="Wingdings 2" pitchFamily="18" charset="2"/>
              <a:buNone/>
              <a:defRPr/>
            </a:pPr>
            <a:r>
              <a:rPr lang="it-IT" sz="2400">
                <a:solidFill>
                  <a:srgbClr val="002060"/>
                </a:solidFill>
                <a:latin typeface="Calibri" pitchFamily="34" charset="0"/>
                <a:cs typeface="Arial" charset="0"/>
              </a:rPr>
              <a:t>presenta le domande </a:t>
            </a:r>
            <a:r>
              <a:rPr lang="it-IT" sz="2400">
                <a:solidFill>
                  <a:srgbClr val="002060"/>
                </a:solidFill>
                <a:latin typeface="Calibri" pitchFamily="34" charset="0"/>
                <a:cs typeface="Arial" charset="0"/>
                <a:hlinkClick r:id="rId4" action="ppaction://hlinkfile"/>
              </a:rPr>
              <a:t>(Circolare  M.I. 13.5.08 n. 2198) </a:t>
            </a:r>
            <a:endParaRPr lang="it-IT" sz="2400">
              <a:solidFill>
                <a:srgbClr val="002060"/>
              </a:solidFill>
              <a:latin typeface="Calibri" pitchFamily="34" charset="0"/>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323F5AE7-266A-4069-86BA-58FCC1917EFC}" type="slidenum">
              <a:rPr lang="it-IT" smtClean="0"/>
              <a:pPr>
                <a:defRPr/>
              </a:pPr>
              <a:t>42</a:t>
            </a:fld>
            <a:endParaRPr lang="it-IT"/>
          </a:p>
        </p:txBody>
      </p:sp>
      <p:sp>
        <p:nvSpPr>
          <p:cNvPr id="4" name="Rectangle 9"/>
          <p:cNvSpPr>
            <a:spLocks noGrp="1"/>
          </p:cNvSpPr>
          <p:nvPr>
            <p:ph type="title"/>
          </p:nvPr>
        </p:nvSpPr>
        <p:spPr bwMode="auto">
          <a:xfrm>
            <a:off x="467544" y="404664"/>
            <a:ext cx="8085584" cy="1008112"/>
          </a:xfrm>
        </p:spPr>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La permanenza per le particolari categorie di lavoro </a:t>
            </a:r>
            <a:br>
              <a:rPr lang="it-IT" sz="2800" b="1" dirty="0" smtClean="0">
                <a:effectLst/>
                <a:latin typeface="Calibri" pitchFamily="34" charset="0"/>
              </a:rPr>
            </a:br>
            <a:r>
              <a:rPr lang="it-IT" sz="2800" b="1" dirty="0" smtClean="0">
                <a:effectLst/>
                <a:latin typeface="Calibri" pitchFamily="34" charset="0"/>
              </a:rPr>
              <a:t>dell’art. 27 </a:t>
            </a:r>
            <a:endParaRPr lang="it-IT" sz="4000" b="1" dirty="0" smtClean="0">
              <a:effectLst/>
              <a:latin typeface="Calibri" pitchFamily="34" charset="0"/>
            </a:endParaRPr>
          </a:p>
        </p:txBody>
      </p:sp>
      <p:sp>
        <p:nvSpPr>
          <p:cNvPr id="5" name="CasellaDiTesto 4"/>
          <p:cNvSpPr txBox="1"/>
          <p:nvPr/>
        </p:nvSpPr>
        <p:spPr>
          <a:xfrm>
            <a:off x="611560" y="1700808"/>
            <a:ext cx="7848872" cy="483209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defRPr/>
            </a:pPr>
            <a:r>
              <a:rPr lang="it-IT" sz="2800" dirty="0">
                <a:latin typeface="Calibri" pitchFamily="34" charset="0"/>
              </a:rPr>
              <a:t>I lavoratori che hanno fatto ingresso in Italia con l’art. 27, non possono svolgere attività diversa da quella per la quale hanno fatto ingresso in Italia</a:t>
            </a:r>
          </a:p>
          <a:p>
            <a:pPr>
              <a:defRPr/>
            </a:pPr>
            <a:endParaRPr lang="it-IT" sz="2800" dirty="0">
              <a:latin typeface="Calibri" pitchFamily="34" charset="0"/>
            </a:endParaRPr>
          </a:p>
          <a:p>
            <a:pPr>
              <a:defRPr/>
            </a:pPr>
            <a:r>
              <a:rPr lang="it-IT" sz="2800" dirty="0">
                <a:latin typeface="Calibri" pitchFamily="34" charset="0"/>
              </a:rPr>
              <a:t>Il rinnovo del permesso di soggiorno avviene con le stesse modalità degli altri permessi per lavoro subordinato</a:t>
            </a:r>
          </a:p>
          <a:p>
            <a:pPr>
              <a:defRPr/>
            </a:pPr>
            <a:endParaRPr lang="it-IT" sz="2800" dirty="0">
              <a:latin typeface="Calibri" pitchFamily="34" charset="0"/>
            </a:endParaRPr>
          </a:p>
          <a:p>
            <a:pPr>
              <a:defRPr/>
            </a:pPr>
            <a:r>
              <a:rPr lang="it-IT" sz="2800" dirty="0">
                <a:latin typeface="Calibri" pitchFamily="34" charset="0"/>
              </a:rPr>
              <a:t>Anche questi lavoratori, qualora cessi l’attività lavorativa,  potranno richiedere un permesso per attesa occupazione della durata di 1 anno.</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E07A88F3-19AA-4281-A7E5-7EDBACDA48BA}" type="slidenum">
              <a:rPr lang="it-IT"/>
              <a:pPr>
                <a:defRPr/>
              </a:pPr>
              <a:t>43</a:t>
            </a:fld>
            <a:endParaRPr lang="it-IT"/>
          </a:p>
        </p:txBody>
      </p:sp>
      <p:sp>
        <p:nvSpPr>
          <p:cNvPr id="257029" name="Rectangle 5"/>
          <p:cNvSpPr>
            <a:spLocks/>
          </p:cNvSpPr>
          <p:nvPr/>
        </p:nvSpPr>
        <p:spPr bwMode="auto">
          <a:xfrm>
            <a:off x="468313" y="1412875"/>
            <a:ext cx="8229600" cy="4104357"/>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a:lstStyle/>
          <a:p>
            <a:pPr marL="292100" indent="-292100">
              <a:buClr>
                <a:schemeClr val="accent1"/>
              </a:buClr>
              <a:buSzPct val="70000"/>
              <a:buFont typeface="Wingdings 2" pitchFamily="18" charset="2"/>
              <a:buNone/>
              <a:defRPr/>
            </a:pPr>
            <a:r>
              <a:rPr lang="it-IT" sz="2000" dirty="0">
                <a:latin typeface="Calibri" pitchFamily="34" charset="0"/>
              </a:rPr>
              <a:t>Ogni anno il governo emana un decreto per l’ingresso dei lavoratori stagionali.</a:t>
            </a:r>
          </a:p>
          <a:p>
            <a:pPr marL="292100" indent="-292100">
              <a:buClr>
                <a:schemeClr val="accent1"/>
              </a:buClr>
              <a:buSzPct val="70000"/>
              <a:buFont typeface="Wingdings 2" pitchFamily="18" charset="2"/>
              <a:buNone/>
              <a:defRPr/>
            </a:pPr>
            <a:endParaRPr lang="it-IT" sz="2000" dirty="0">
              <a:latin typeface="Calibri" pitchFamily="34" charset="0"/>
            </a:endParaRPr>
          </a:p>
          <a:p>
            <a:pPr marL="292100" indent="-292100">
              <a:buClr>
                <a:schemeClr val="accent1"/>
              </a:buClr>
              <a:buSzPct val="70000"/>
              <a:buFont typeface="Wingdings 2" pitchFamily="18" charset="2"/>
              <a:buNone/>
              <a:defRPr/>
            </a:pPr>
            <a:r>
              <a:rPr lang="it-IT" sz="2000" dirty="0">
                <a:latin typeface="Calibri" pitchFamily="34" charset="0"/>
              </a:rPr>
              <a:t>Le quote previste da questo decreto sono solitamente più ampie delle richieste</a:t>
            </a:r>
          </a:p>
          <a:p>
            <a:pPr marL="292100" indent="-292100">
              <a:buClr>
                <a:schemeClr val="accent1"/>
              </a:buClr>
              <a:buSzPct val="70000"/>
              <a:buFont typeface="Wingdings 2" pitchFamily="18" charset="2"/>
              <a:buNone/>
              <a:defRPr/>
            </a:pPr>
            <a:endParaRPr lang="it-IT" sz="2000" dirty="0">
              <a:latin typeface="Calibri" pitchFamily="34" charset="0"/>
            </a:endParaRPr>
          </a:p>
          <a:p>
            <a:pPr marL="292100" indent="-292100">
              <a:buClr>
                <a:schemeClr val="accent1"/>
              </a:buClr>
              <a:buSzPct val="70000"/>
              <a:buFont typeface="Wingdings 2" pitchFamily="18" charset="2"/>
              <a:buNone/>
              <a:defRPr/>
            </a:pPr>
            <a:r>
              <a:rPr lang="it-IT" sz="2000" dirty="0">
                <a:latin typeface="Calibri" pitchFamily="34" charset="0"/>
              </a:rPr>
              <a:t>Il Ministero dell’Interno ha stipulato degli accordi con le associazioni datoriali per l’inoltro delle richieste di nulla osta al lavoro per questa categoria di lavoratori</a:t>
            </a:r>
          </a:p>
          <a:p>
            <a:pPr marL="292100" indent="-292100">
              <a:buClr>
                <a:schemeClr val="accent1"/>
              </a:buClr>
              <a:buSzPct val="70000"/>
              <a:buFont typeface="Wingdings 2" pitchFamily="18" charset="2"/>
              <a:buNone/>
              <a:defRPr/>
            </a:pPr>
            <a:endParaRPr lang="it-IT" sz="2000" dirty="0">
              <a:latin typeface="Calibri" pitchFamily="34" charset="0"/>
            </a:endParaRPr>
          </a:p>
          <a:p>
            <a:pPr marL="292100" indent="-292100">
              <a:buClr>
                <a:schemeClr val="accent1"/>
              </a:buClr>
              <a:buSzPct val="70000"/>
              <a:buFont typeface="Wingdings 2" pitchFamily="18" charset="2"/>
              <a:buNone/>
              <a:defRPr/>
            </a:pPr>
            <a:r>
              <a:rPr lang="it-IT" sz="2000" dirty="0">
                <a:latin typeface="Calibri" pitchFamily="34" charset="0"/>
              </a:rPr>
              <a:t>Il datore che presenta richiesta di nulla-osta per lavoro stagionale, se non riceve una risposta dal SUI entro 20 gg. può considerare accettata la domanda</a:t>
            </a:r>
          </a:p>
          <a:p>
            <a:pPr marL="292100" indent="-292100">
              <a:buClr>
                <a:schemeClr val="accent1"/>
              </a:buClr>
              <a:buSzPct val="70000"/>
              <a:buFont typeface="Wingdings 2" pitchFamily="18" charset="2"/>
              <a:buNone/>
              <a:defRPr/>
            </a:pPr>
            <a:endParaRPr lang="it-IT" sz="2800" dirty="0">
              <a:latin typeface="Calibri" pitchFamily="34" charset="0"/>
            </a:endParaRPr>
          </a:p>
        </p:txBody>
      </p:sp>
      <p:sp>
        <p:nvSpPr>
          <p:cNvPr id="257030" name="AutoShape 6">
            <a:hlinkClick r:id="" action="ppaction://noaction" highlightClick="1"/>
          </p:cNvPr>
          <p:cNvSpPr>
            <a:spLocks noChangeArrowheads="1"/>
          </p:cNvSpPr>
          <p:nvPr/>
        </p:nvSpPr>
        <p:spPr bwMode="auto">
          <a:xfrm>
            <a:off x="2916238" y="5805488"/>
            <a:ext cx="2735262" cy="790575"/>
          </a:xfrm>
          <a:prstGeom prst="actionButtonBlank">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defRPr/>
            </a:pPr>
            <a:r>
              <a:rPr lang="it-IT" sz="2400" b="1">
                <a:latin typeface="Calibri" pitchFamily="34" charset="0"/>
              </a:rPr>
              <a:t>NO INCA</a:t>
            </a:r>
          </a:p>
        </p:txBody>
      </p:sp>
      <p:sp>
        <p:nvSpPr>
          <p:cNvPr id="6" name="Rectangle 9"/>
          <p:cNvSpPr>
            <a:spLocks noGrp="1"/>
          </p:cNvSpPr>
          <p:nvPr>
            <p:ph type="title"/>
          </p:nvPr>
        </p:nvSpPr>
        <p:spPr bwMode="auto">
          <a:xfrm>
            <a:off x="475606" y="397743"/>
            <a:ext cx="8085583"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lavoro subordinato di tipo stagionale</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Decreto flussi</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39CD4017-3D7B-4668-854B-DB8693C4625C}" type="slidenum">
              <a:rPr lang="it-IT"/>
              <a:pPr>
                <a:defRPr/>
              </a:pPr>
              <a:t>44</a:t>
            </a:fld>
            <a:endParaRPr lang="it-IT"/>
          </a:p>
        </p:txBody>
      </p:sp>
      <p:sp>
        <p:nvSpPr>
          <p:cNvPr id="291846" name="Rectangle 6"/>
          <p:cNvSpPr>
            <a:spLocks/>
          </p:cNvSpPr>
          <p:nvPr/>
        </p:nvSpPr>
        <p:spPr bwMode="auto">
          <a:xfrm>
            <a:off x="467544" y="1340768"/>
            <a:ext cx="8388350" cy="5184775"/>
          </a:xfrm>
          <a:prstGeom prst="rect">
            <a:avLst/>
          </a:prstGeom>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lstStyle/>
          <a:p>
            <a:pPr marL="292100" indent="-292100">
              <a:lnSpc>
                <a:spcPct val="90000"/>
              </a:lnSpc>
              <a:buClr>
                <a:schemeClr val="accent1"/>
              </a:buClr>
              <a:buSzPct val="70000"/>
              <a:buFont typeface="Wingdings 2" pitchFamily="18" charset="2"/>
              <a:buChar char=""/>
              <a:defRPr/>
            </a:pPr>
            <a:r>
              <a:rPr lang="it-IT" sz="2200" dirty="0">
                <a:solidFill>
                  <a:srgbClr val="000099"/>
                </a:solidFill>
                <a:latin typeface="Calibri" pitchFamily="34" charset="0"/>
              </a:rPr>
              <a:t>Il permesso di soggiorno per lavoro stagionale ha una durata massima di 9 mesi. Nel caso di permesso di durata inferiore, qualora un datore di lavoro voglia assumere lo straniero sempre nell’ambito del lavoro stagionale, potrà presentare richiesta di nulla osta e lo straniero potrà trattenersi fino ad un massimo di 9 mesi (</a:t>
            </a:r>
            <a:r>
              <a:rPr lang="it-IT" sz="2200" dirty="0">
                <a:solidFill>
                  <a:srgbClr val="000099"/>
                </a:solidFill>
                <a:latin typeface="Calibri" pitchFamily="34" charset="0"/>
                <a:hlinkClick r:id="rId3" action="ppaction://hlinkfile"/>
              </a:rPr>
              <a:t>art. 24 T.U.)</a:t>
            </a:r>
            <a:endParaRPr lang="it-IT" sz="2200" dirty="0">
              <a:solidFill>
                <a:srgbClr val="000099"/>
              </a:solidFill>
              <a:latin typeface="Calibri" pitchFamily="34" charset="0"/>
            </a:endParaRPr>
          </a:p>
          <a:p>
            <a:pPr marL="292100" indent="-292100">
              <a:lnSpc>
                <a:spcPct val="90000"/>
              </a:lnSpc>
              <a:buClr>
                <a:schemeClr val="accent1"/>
              </a:buClr>
              <a:buSzPct val="70000"/>
              <a:defRPr/>
            </a:pPr>
            <a:endParaRPr lang="it-IT" sz="2200" dirty="0">
              <a:solidFill>
                <a:srgbClr val="000099"/>
              </a:solidFill>
              <a:latin typeface="Calibri" pitchFamily="34" charset="0"/>
            </a:endParaRPr>
          </a:p>
          <a:p>
            <a:pPr marL="292100" indent="-292100">
              <a:lnSpc>
                <a:spcPct val="90000"/>
              </a:lnSpc>
              <a:buClr>
                <a:schemeClr val="accent1"/>
              </a:buClr>
              <a:buSzPct val="70000"/>
              <a:buFont typeface="Wingdings 2" pitchFamily="18" charset="2"/>
              <a:buChar char=""/>
              <a:defRPr/>
            </a:pPr>
            <a:r>
              <a:rPr lang="it-IT" sz="2200" dirty="0">
                <a:solidFill>
                  <a:srgbClr val="000099"/>
                </a:solidFill>
                <a:latin typeface="Calibri" pitchFamily="34" charset="0"/>
              </a:rPr>
              <a:t>Lo straniero può, nell’arco di validità del permesso, cambiare datore di lavoro, purché resti nell’ambito del lavoro stagionale</a:t>
            </a:r>
          </a:p>
          <a:p>
            <a:pPr marL="292100" indent="-292100">
              <a:lnSpc>
                <a:spcPct val="90000"/>
              </a:lnSpc>
              <a:buClr>
                <a:schemeClr val="accent1"/>
              </a:buClr>
              <a:buSzPct val="70000"/>
              <a:defRPr/>
            </a:pPr>
            <a:endParaRPr lang="it-IT" sz="2200" dirty="0">
              <a:solidFill>
                <a:srgbClr val="000099"/>
              </a:solidFill>
              <a:latin typeface="Calibri" pitchFamily="34" charset="0"/>
            </a:endParaRPr>
          </a:p>
          <a:p>
            <a:pPr marL="292100" indent="-292100">
              <a:lnSpc>
                <a:spcPct val="90000"/>
              </a:lnSpc>
              <a:buClr>
                <a:schemeClr val="accent1"/>
              </a:buClr>
              <a:buSzPct val="70000"/>
              <a:buFont typeface="Wingdings 2" pitchFamily="18" charset="2"/>
              <a:buChar char=""/>
              <a:defRPr/>
            </a:pPr>
            <a:r>
              <a:rPr lang="it-IT" sz="2200" dirty="0">
                <a:solidFill>
                  <a:srgbClr val="000099"/>
                </a:solidFill>
                <a:latin typeface="Calibri" pitchFamily="34" charset="0"/>
              </a:rPr>
              <a:t>Alla scadenza del permesso di soggiorno dovrà rientrare nel suo Paese di origine, con diritto di precedenza sugli altri lavoratori stranieri di quel paese che non hanno mai fatto ingresso in Italia per lavoro.  </a:t>
            </a:r>
          </a:p>
          <a:p>
            <a:pPr marL="292100" indent="-292100">
              <a:lnSpc>
                <a:spcPct val="90000"/>
              </a:lnSpc>
              <a:buClr>
                <a:schemeClr val="accent1"/>
              </a:buClr>
              <a:buSzPct val="70000"/>
              <a:defRPr/>
            </a:pPr>
            <a:endParaRPr lang="it-IT" sz="2200" dirty="0">
              <a:solidFill>
                <a:srgbClr val="000099"/>
              </a:solidFill>
              <a:latin typeface="Calibri" pitchFamily="34" charset="0"/>
            </a:endParaRPr>
          </a:p>
          <a:p>
            <a:pPr marL="292100" indent="-292100">
              <a:lnSpc>
                <a:spcPct val="90000"/>
              </a:lnSpc>
              <a:buClr>
                <a:schemeClr val="accent1"/>
              </a:buClr>
              <a:buSzPct val="70000"/>
              <a:buFont typeface="Wingdings 2" pitchFamily="18" charset="2"/>
              <a:buChar char=""/>
              <a:defRPr/>
            </a:pPr>
            <a:r>
              <a:rPr lang="it-IT" sz="2200" dirty="0">
                <a:solidFill>
                  <a:srgbClr val="000099"/>
                </a:solidFill>
                <a:latin typeface="Calibri" pitchFamily="34" charset="0"/>
              </a:rPr>
              <a:t>Il permesso per lavoro stagionale può essere convertito in permesso per lavoro subordinato a partire dal 2° rinnovo nell’ambito delle quote stabilite dal decreto flussi.  </a:t>
            </a:r>
          </a:p>
        </p:txBody>
      </p:sp>
      <p:sp>
        <p:nvSpPr>
          <p:cNvPr id="5" name="Rectangle 9"/>
          <p:cNvSpPr>
            <a:spLocks noGrp="1"/>
          </p:cNvSpPr>
          <p:nvPr>
            <p:ph type="title"/>
          </p:nvPr>
        </p:nvSpPr>
        <p:spPr bwMode="auto">
          <a:xfrm>
            <a:off x="467544" y="0"/>
            <a:ext cx="8085584" cy="1008112"/>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La permanenza dei lavoratori stagionali</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p:cNvSpPr>
          <p:nvPr>
            <p:ph type="title" idx="4294967295"/>
          </p:nvPr>
        </p:nvSpPr>
        <p:spPr bwMode="auto">
          <a:xfrm>
            <a:off x="457200" y="254000"/>
            <a:ext cx="8229600" cy="1158875"/>
          </a:xfrm>
        </p:spPr>
        <p:txBody>
          <a:bodyPr vert="horz" wrap="square" lIns="91440" tIns="45720" bIns="45720" numCol="1" anchorCtr="0" compatLnSpc="1">
            <a:prstTxWarp prst="textNoShape">
              <a:avLst/>
            </a:prstTxWarp>
          </a:bodyPr>
          <a:lstStyle/>
          <a:p>
            <a:pPr>
              <a:defRPr/>
            </a:pPr>
            <a:r>
              <a:rPr lang="it-IT" sz="3200" b="1" smtClean="0">
                <a:effectLst/>
              </a:rPr>
              <a:t>Associazioni abilitate per  flussi stagionali</a:t>
            </a:r>
          </a:p>
        </p:txBody>
      </p:sp>
      <p:sp>
        <p:nvSpPr>
          <p:cNvPr id="334850" name="Rectangle 3"/>
          <p:cNvSpPr>
            <a:spLocks noGrp="1"/>
          </p:cNvSpPr>
          <p:nvPr>
            <p:ph type="body" idx="4294967295"/>
          </p:nvPr>
        </p:nvSpPr>
        <p:spPr>
          <a:xfrm>
            <a:off x="468313" y="2060575"/>
            <a:ext cx="8229600" cy="4975225"/>
          </a:xfrm>
        </p:spPr>
        <p:txBody>
          <a:bodyPr/>
          <a:lstStyle/>
          <a:p>
            <a:pPr>
              <a:buFont typeface="Wingdings 2" pitchFamily="18" charset="2"/>
              <a:buNone/>
            </a:pPr>
            <a:r>
              <a:rPr lang="it-IT" smtClean="0"/>
              <a:t>	CNA, CONFAPI, CONFCOMMERCIO, CONFESERCENTI, FEDERALBERGHI, CONFCOOPERATIVE, LEGA COOPERATIVE, COLDIRETTI, CONFAGRICOLTURA, CONFSAL, CIA, COPAGRI, CONFARTIGIANATO, EUROCOLTIVATORI, FEDERAGRI, ecc………</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latin typeface="Calibri" pitchFamily="34" charset="0"/>
              </a:rPr>
              <a:t>Studiare in Italia</a:t>
            </a:r>
            <a:endParaRPr lang="it-IT" dirty="0">
              <a:latin typeface="Calibri" pitchFamily="34" charset="0"/>
            </a:endParaRPr>
          </a:p>
        </p:txBody>
      </p:sp>
      <p:sp>
        <p:nvSpPr>
          <p:cNvPr id="4" name="Segnaposto numero diapositiva 3"/>
          <p:cNvSpPr>
            <a:spLocks noGrp="1"/>
          </p:cNvSpPr>
          <p:nvPr>
            <p:ph type="sldNum" sz="quarter" idx="12"/>
          </p:nvPr>
        </p:nvSpPr>
        <p:spPr/>
        <p:txBody>
          <a:bodyPr/>
          <a:lstStyle/>
          <a:p>
            <a:pPr>
              <a:defRPr/>
            </a:pPr>
            <a:fld id="{DB9FAA53-C0E5-4F72-865A-F5B89CB7B4E3}" type="slidenum">
              <a:rPr lang="it-IT" smtClean="0"/>
              <a:pPr>
                <a:defRPr/>
              </a:pPr>
              <a:t>46</a:t>
            </a:fld>
            <a:endParaRPr lang="it-IT"/>
          </a:p>
        </p:txBody>
      </p:sp>
      <p:graphicFrame>
        <p:nvGraphicFramePr>
          <p:cNvPr id="5" name="Segnaposto contenuto 4"/>
          <p:cNvGraphicFramePr>
            <a:graphicFrameLocks noGrp="1"/>
          </p:cNvGraphicFramePr>
          <p:nvPr>
            <p:ph idx="1"/>
          </p:nvPr>
        </p:nvGraphicFramePr>
        <p:xfrm>
          <a:off x="323528" y="2332038"/>
          <a:ext cx="8229600" cy="19610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F1EB3A9A-7B00-40E3-9E62-8666AED888F7}" type="slidenum">
              <a:rPr lang="it-IT"/>
              <a:pPr>
                <a:defRPr/>
              </a:pPr>
              <a:t>47</a:t>
            </a:fld>
            <a:endParaRPr lang="it-IT"/>
          </a:p>
        </p:txBody>
      </p:sp>
      <p:sp>
        <p:nvSpPr>
          <p:cNvPr id="271365" name="Rectangle 5"/>
          <p:cNvSpPr>
            <a:spLocks/>
          </p:cNvSpPr>
          <p:nvPr/>
        </p:nvSpPr>
        <p:spPr bwMode="auto">
          <a:xfrm>
            <a:off x="539552" y="1412776"/>
            <a:ext cx="8229600" cy="4176464"/>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a:lstStyle/>
          <a:p>
            <a:pPr marL="292100" indent="-292100">
              <a:lnSpc>
                <a:spcPct val="80000"/>
              </a:lnSpc>
              <a:buClr>
                <a:schemeClr val="accent1"/>
              </a:buClr>
              <a:buSzPct val="70000"/>
              <a:buFont typeface="Wingdings 2" pitchFamily="18" charset="2"/>
              <a:buChar char=""/>
              <a:defRPr/>
            </a:pPr>
            <a:r>
              <a:rPr lang="it-IT" altLang="zh-CN" sz="2200" dirty="0">
                <a:latin typeface="Calibri" pitchFamily="34" charset="0"/>
                <a:ea typeface="SimSun" pitchFamily="2" charset="-122"/>
              </a:rPr>
              <a:t>Se lo straniero intende frequentare in Italia corsi superiori di studio o d’istruzione tecnico-professionale dovrà richiedere il visto di ingresso per motivi di studio all’Ambasciata o al Consolato italiano nel Paese di origine, producendo il certificato di iscrizione al corso prescelto</a:t>
            </a:r>
          </a:p>
          <a:p>
            <a:pPr marL="292100" indent="-292100">
              <a:lnSpc>
                <a:spcPct val="80000"/>
              </a:lnSpc>
              <a:buClr>
                <a:schemeClr val="accent1"/>
              </a:buClr>
              <a:buSzPct val="70000"/>
              <a:buFont typeface="Wingdings 2" pitchFamily="18" charset="2"/>
              <a:buNone/>
              <a:defRPr/>
            </a:pPr>
            <a:endParaRPr lang="it-IT" altLang="zh-CN" sz="2200" dirty="0">
              <a:latin typeface="Calibri" pitchFamily="34" charset="0"/>
              <a:ea typeface="SimSun" pitchFamily="2" charset="-122"/>
            </a:endParaRPr>
          </a:p>
          <a:p>
            <a:pPr marL="292100" indent="-292100">
              <a:lnSpc>
                <a:spcPct val="80000"/>
              </a:lnSpc>
              <a:buClr>
                <a:schemeClr val="accent1"/>
              </a:buClr>
              <a:buSzPct val="70000"/>
              <a:buFont typeface="Wingdings 2" pitchFamily="18" charset="2"/>
              <a:buChar char=""/>
              <a:defRPr/>
            </a:pPr>
            <a:r>
              <a:rPr lang="it-IT" altLang="zh-CN" sz="2200" dirty="0">
                <a:latin typeface="Calibri" pitchFamily="34" charset="0"/>
                <a:ea typeface="SimSun" pitchFamily="2" charset="-122"/>
              </a:rPr>
              <a:t>Per quanto riguarda l’iscrizione all’università, entro il 31 dicembre di ogni anno, gli atenei stabiliscono il numero dei posti da destinare all’immatricolazione degli studenti stranieri per l’anno accademico successivo. Le competenti rappresentanze diplomatiche o consolari italiane, rilasciano la dichiarazione sulla validità locale dei titoli di scuola secondaria e il visto di ingresso in Italia</a:t>
            </a:r>
          </a:p>
          <a:p>
            <a:pPr marL="292100" indent="-292100">
              <a:lnSpc>
                <a:spcPct val="80000"/>
              </a:lnSpc>
              <a:buClr>
                <a:schemeClr val="accent1"/>
              </a:buClr>
              <a:buSzPct val="70000"/>
              <a:buFont typeface="Wingdings 2" pitchFamily="18" charset="2"/>
              <a:buChar char=""/>
              <a:defRPr/>
            </a:pPr>
            <a:endParaRPr lang="it-IT" sz="2200" dirty="0">
              <a:latin typeface="Calibri" pitchFamily="34" charset="0"/>
            </a:endParaRPr>
          </a:p>
          <a:p>
            <a:pPr marL="292100" indent="-292100">
              <a:lnSpc>
                <a:spcPct val="80000"/>
              </a:lnSpc>
              <a:buClr>
                <a:schemeClr val="accent1"/>
              </a:buClr>
              <a:buSzPct val="70000"/>
              <a:buFont typeface="Wingdings 2" pitchFamily="18" charset="2"/>
              <a:buChar char=""/>
              <a:defRPr/>
            </a:pPr>
            <a:r>
              <a:rPr lang="it-IT" sz="2200" dirty="0">
                <a:latin typeface="Calibri" pitchFamily="34" charset="0"/>
              </a:rPr>
              <a:t>Lo straniero dovrà disporre di adeguati mezzi di sostentamento  e di una polizza sanitaria. </a:t>
            </a:r>
          </a:p>
          <a:p>
            <a:pPr marL="292100" indent="-292100">
              <a:lnSpc>
                <a:spcPct val="80000"/>
              </a:lnSpc>
              <a:buClr>
                <a:schemeClr val="accent1"/>
              </a:buClr>
              <a:buSzPct val="70000"/>
              <a:buFont typeface="Wingdings 2" pitchFamily="18" charset="2"/>
              <a:buNone/>
              <a:defRPr/>
            </a:pPr>
            <a:endParaRPr lang="it-IT" sz="2200" dirty="0">
              <a:latin typeface="Calibri" pitchFamily="34" charset="0"/>
            </a:endParaRPr>
          </a:p>
        </p:txBody>
      </p:sp>
      <p:sp>
        <p:nvSpPr>
          <p:cNvPr id="271367" name="AutoShape 7">
            <a:hlinkClick r:id="" action="ppaction://noaction" highlightClick="1"/>
          </p:cNvPr>
          <p:cNvSpPr>
            <a:spLocks noChangeArrowheads="1"/>
          </p:cNvSpPr>
          <p:nvPr/>
        </p:nvSpPr>
        <p:spPr bwMode="auto">
          <a:xfrm>
            <a:off x="5004048" y="5661248"/>
            <a:ext cx="3456235" cy="692696"/>
          </a:xfrm>
          <a:prstGeom prst="actionButtonBlank">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it-IT" dirty="0">
                <a:solidFill>
                  <a:schemeClr val="bg1"/>
                </a:solidFill>
              </a:rPr>
              <a:t>Domanda 1° permesso INCA</a:t>
            </a:r>
          </a:p>
        </p:txBody>
      </p:sp>
      <p:sp>
        <p:nvSpPr>
          <p:cNvPr id="6" name="Rectangle 9"/>
          <p:cNvSpPr>
            <a:spLocks noGrp="1"/>
          </p:cNvSpPr>
          <p:nvPr>
            <p:ph type="title"/>
          </p:nvPr>
        </p:nvSpPr>
        <p:spPr bwMode="auto">
          <a:xfrm>
            <a:off x="539552" y="332656"/>
            <a:ext cx="8085584" cy="720080"/>
          </a:xfrm>
        </p:spPr>
        <p:txBody>
          <a:bodyPr vert="horz" wrap="square" lIns="91440" tIns="45720" bIns="45720" numCol="1" anchorCtr="0" compatLnSpc="1">
            <a:prstTxWarp prst="textNoShape">
              <a:avLst/>
            </a:prstTxWarp>
          </a:bodyPr>
          <a:lstStyle/>
          <a:p>
            <a:pPr eaLnBrk="1" hangingPunct="1">
              <a:defRPr/>
            </a:pPr>
            <a:r>
              <a:rPr lang="it-IT" sz="3600" b="1" dirty="0" smtClean="0">
                <a:effectLst/>
                <a:latin typeface="Calibri" pitchFamily="34" charset="0"/>
              </a:rPr>
              <a:t>Ingresso per studio</a:t>
            </a:r>
            <a:endParaRPr lang="it-IT" sz="4000" b="1" dirty="0" smtClean="0">
              <a:effectLst/>
              <a:latin typeface="Calibri"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D7CA6D69-F530-40FF-A108-A58F633FD719}" type="slidenum">
              <a:rPr lang="it-IT" smtClean="0"/>
              <a:pPr>
                <a:defRPr/>
              </a:pPr>
              <a:t>48</a:t>
            </a:fld>
            <a:endParaRPr lang="it-IT"/>
          </a:p>
        </p:txBody>
      </p:sp>
      <p:sp>
        <p:nvSpPr>
          <p:cNvPr id="5" name="Rectangle 9"/>
          <p:cNvSpPr>
            <a:spLocks noGrp="1"/>
          </p:cNvSpPr>
          <p:nvPr>
            <p:ph type="title"/>
          </p:nvPr>
        </p:nvSpPr>
        <p:spPr bwMode="auto">
          <a:xfrm>
            <a:off x="611560" y="332656"/>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La permanenza per studio: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Le regole</a:t>
            </a:r>
          </a:p>
        </p:txBody>
      </p:sp>
      <p:sp>
        <p:nvSpPr>
          <p:cNvPr id="6" name="CasellaDiTesto 5"/>
          <p:cNvSpPr txBox="1"/>
          <p:nvPr/>
        </p:nvSpPr>
        <p:spPr>
          <a:xfrm>
            <a:off x="611560" y="1772816"/>
            <a:ext cx="7848872" cy="415498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buClr>
                <a:schemeClr val="tx2">
                  <a:lumMod val="60000"/>
                  <a:lumOff val="40000"/>
                </a:schemeClr>
              </a:buClr>
              <a:buFont typeface="Wingdings" pitchFamily="2" charset="2"/>
              <a:buChar char="Ø"/>
              <a:defRPr/>
            </a:pPr>
            <a:r>
              <a:rPr lang="it-IT" sz="2400" dirty="0">
                <a:latin typeface="Calibri" pitchFamily="34" charset="0"/>
              </a:rPr>
              <a:t>Il permesso per studio ha durata 1 anno</a:t>
            </a:r>
          </a:p>
          <a:p>
            <a:pPr>
              <a:buClr>
                <a:schemeClr val="tx2">
                  <a:lumMod val="60000"/>
                  <a:lumOff val="40000"/>
                </a:schemeClr>
              </a:buClr>
              <a:buFont typeface="Wingdings" pitchFamily="2" charset="2"/>
              <a:buChar char="Ø"/>
              <a:defRPr/>
            </a:pPr>
            <a:r>
              <a:rPr lang="it-IT" sz="2400" dirty="0">
                <a:latin typeface="Calibri" pitchFamily="34" charset="0"/>
              </a:rPr>
              <a:t>E’ possibile iscriversi ad un corso di laurea diverso da quello per il quale lo studente straniero aveva fatto ingresso </a:t>
            </a:r>
            <a:r>
              <a:rPr lang="it-IT" sz="2400" dirty="0">
                <a:latin typeface="Calibri" pitchFamily="34" charset="0"/>
                <a:hlinkClick r:id="rId2" action="ppaction://hlinkfile"/>
              </a:rPr>
              <a:t>(</a:t>
            </a:r>
            <a:r>
              <a:rPr lang="it-IT" sz="2400" dirty="0" err="1">
                <a:latin typeface="Calibri" pitchFamily="34" charset="0"/>
                <a:hlinkClick r:id="rId2" action="ppaction://hlinkfile"/>
              </a:rPr>
              <a:t>Telegr</a:t>
            </a:r>
            <a:r>
              <a:rPr lang="it-IT" sz="2400" dirty="0">
                <a:latin typeface="Calibri" pitchFamily="34" charset="0"/>
                <a:hlinkClick r:id="rId2" action="ppaction://hlinkfile"/>
              </a:rPr>
              <a:t>. M.I. 21.2.2008)</a:t>
            </a:r>
            <a:endParaRPr lang="it-IT" sz="2400" dirty="0">
              <a:latin typeface="Calibri" pitchFamily="34" charset="0"/>
            </a:endParaRPr>
          </a:p>
          <a:p>
            <a:pPr>
              <a:buClr>
                <a:schemeClr val="tx2">
                  <a:lumMod val="60000"/>
                  <a:lumOff val="40000"/>
                </a:schemeClr>
              </a:buClr>
              <a:buFont typeface="Wingdings" pitchFamily="2" charset="2"/>
              <a:buChar char="Ø"/>
              <a:defRPr/>
            </a:pPr>
            <a:r>
              <a:rPr lang="it-IT" sz="2400" dirty="0">
                <a:latin typeface="Calibri" pitchFamily="34" charset="0"/>
              </a:rPr>
              <a:t>Il rinnovo del permesso per studio è concesso qualora gli studenti abbiano superato nel primo anno almeno un esame e almeno due esami per i successivi anni.  Per gravi motivi di salute o di forza maggiore documentati, il rinnovo è concesso anche nel caso di superamento di un solo esame.  Il permesso comunque non è rinnovato per più di tre anni oltre la durata del corso di studi. (</a:t>
            </a:r>
            <a:r>
              <a:rPr lang="it-IT" sz="2400" dirty="0">
                <a:latin typeface="Calibri" pitchFamily="34" charset="0"/>
                <a:hlinkClick r:id="rId3" action="ppaction://hlinkfile"/>
              </a:rPr>
              <a:t>Art. 39 TU e art. 46 Reg. Attuazione</a:t>
            </a:r>
            <a:r>
              <a:rPr lang="it-IT" sz="2400" dirty="0">
                <a:latin typeface="Calibri" pitchFamily="34" charset="0"/>
              </a:rPr>
              <a:t>)</a:t>
            </a:r>
            <a:endParaRPr lang="it-IT" sz="2400" u="sng" dirty="0">
              <a:latin typeface="Calibri"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D19CDFA6-BFE9-4EAC-951F-77CB1EDABD19}" type="slidenum">
              <a:rPr lang="it-IT"/>
              <a:pPr>
                <a:defRPr/>
              </a:pPr>
              <a:t>49</a:t>
            </a:fld>
            <a:endParaRPr lang="it-IT"/>
          </a:p>
        </p:txBody>
      </p:sp>
      <p:sp>
        <p:nvSpPr>
          <p:cNvPr id="434180" name="Text Box 4"/>
          <p:cNvSpPr txBox="1">
            <a:spLocks noChangeArrowheads="1"/>
          </p:cNvSpPr>
          <p:nvPr/>
        </p:nvSpPr>
        <p:spPr bwMode="auto">
          <a:xfrm>
            <a:off x="539750" y="1628775"/>
            <a:ext cx="7921625" cy="4247317"/>
          </a:xfrm>
          <a:prstGeom prst="rect">
            <a:avLst/>
          </a:prstGeom>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buFontTx/>
              <a:buBlip>
                <a:blip r:embed="rId2"/>
              </a:buBlip>
              <a:defRPr/>
            </a:pPr>
            <a:r>
              <a:rPr lang="it-IT">
                <a:latin typeface="Calibri" pitchFamily="34" charset="0"/>
                <a:cs typeface="Arial" charset="0"/>
              </a:rPr>
              <a:t>Art. 14 DPR 394/99: Gli stranieri entrati in Italia per studio, che hanno conseguito il diploma di laurea o la laurea specialistica, che trovino lavoro nel nostro paese, possono presentare domanda di nulla osta per conversione del permesso da studio a lavoro.  </a:t>
            </a:r>
            <a:r>
              <a:rPr lang="it-IT" b="1">
                <a:latin typeface="Calibri" pitchFamily="34" charset="0"/>
                <a:cs typeface="Arial" charset="0"/>
              </a:rPr>
              <a:t>La domanda può essere presentata in qualsiasi momento dell’anno, in quanto è a “valere sulle future quote flussi”.</a:t>
            </a:r>
            <a:r>
              <a:rPr lang="it-IT">
                <a:latin typeface="Calibri" pitchFamily="34" charset="0"/>
                <a:cs typeface="Arial" charset="0"/>
              </a:rPr>
              <a:t> </a:t>
            </a:r>
          </a:p>
          <a:p>
            <a:pPr>
              <a:defRPr/>
            </a:pPr>
            <a:r>
              <a:rPr lang="it-IT">
                <a:latin typeface="Calibri" pitchFamily="34" charset="0"/>
                <a:cs typeface="Arial" charset="0"/>
              </a:rPr>
              <a:t>	</a:t>
            </a:r>
          </a:p>
          <a:p>
            <a:pPr>
              <a:buFontTx/>
              <a:buBlip>
                <a:blip r:embed="rId2"/>
              </a:buBlip>
              <a:defRPr/>
            </a:pPr>
            <a:r>
              <a:rPr lang="it-IT">
                <a:latin typeface="Calibri" pitchFamily="34" charset="0"/>
                <a:cs typeface="Arial" charset="0"/>
              </a:rPr>
              <a:t>Il Ministero dell’Interno ha emanato due circolari ( la </a:t>
            </a:r>
            <a:r>
              <a:rPr lang="it-IT">
                <a:latin typeface="Calibri" pitchFamily="34" charset="0"/>
                <a:cs typeface="Arial" charset="0"/>
                <a:hlinkClick r:id="rId3" action="ppaction://hlinkfile"/>
              </a:rPr>
              <a:t>1280 dell’11.3.09 </a:t>
            </a:r>
            <a:r>
              <a:rPr lang="it-IT">
                <a:latin typeface="Calibri" pitchFamily="34" charset="0"/>
                <a:cs typeface="Arial" charset="0"/>
              </a:rPr>
              <a:t>e la </a:t>
            </a:r>
            <a:r>
              <a:rPr lang="it-IT">
                <a:latin typeface="Calibri" pitchFamily="34" charset="0"/>
                <a:cs typeface="Arial" charset="0"/>
                <a:hlinkClick r:id="rId4" action="ppaction://hlinkfile"/>
              </a:rPr>
              <a:t>5920 del 12/10/2009</a:t>
            </a:r>
            <a:r>
              <a:rPr lang="it-IT">
                <a:latin typeface="Calibri" pitchFamily="34" charset="0"/>
                <a:cs typeface="Arial" charset="0"/>
              </a:rPr>
              <a:t>), che precisano quali titoli consentono tale conversione</a:t>
            </a:r>
          </a:p>
          <a:p>
            <a:pPr>
              <a:buFontTx/>
              <a:buBlip>
                <a:blip r:embed="rId2"/>
              </a:buBlip>
              <a:defRPr/>
            </a:pPr>
            <a:endParaRPr lang="it-IT">
              <a:latin typeface="Calibri" pitchFamily="34" charset="0"/>
              <a:cs typeface="Arial" charset="0"/>
            </a:endParaRPr>
          </a:p>
          <a:p>
            <a:pPr>
              <a:buFontTx/>
              <a:buBlip>
                <a:blip r:embed="rId2"/>
              </a:buBlip>
              <a:defRPr/>
            </a:pPr>
            <a:r>
              <a:rPr lang="it-IT">
                <a:latin typeface="Calibri" pitchFamily="34" charset="0"/>
                <a:cs typeface="Arial" charset="0"/>
              </a:rPr>
              <a:t>Negli altri casi la conversione si ottiene presentando domanda </a:t>
            </a:r>
            <a:r>
              <a:rPr lang="it-IT" b="1">
                <a:latin typeface="Calibri" pitchFamily="34" charset="0"/>
                <a:cs typeface="Arial" charset="0"/>
              </a:rPr>
              <a:t>nell’ambito delle quote flussi  stabilite di volta in volta dal governo.</a:t>
            </a:r>
          </a:p>
          <a:p>
            <a:pPr>
              <a:defRPr/>
            </a:pPr>
            <a:endParaRPr lang="it-IT" b="1">
              <a:latin typeface="Calibri" pitchFamily="34" charset="0"/>
              <a:cs typeface="Arial" charset="0"/>
            </a:endParaRPr>
          </a:p>
          <a:p>
            <a:pPr>
              <a:buFontTx/>
              <a:buBlip>
                <a:blip r:embed="rId2"/>
              </a:buBlip>
              <a:defRPr/>
            </a:pPr>
            <a:r>
              <a:rPr lang="it-IT">
                <a:latin typeface="Calibri" pitchFamily="34" charset="0"/>
                <a:cs typeface="Arial" charset="0"/>
              </a:rPr>
              <a:t>La legge 94/2009 ha inoltre stabilito che gli stranieri che hanno conseguito il dottorato o il master universitario di 2° livello nel nostro Paese, potranno ottenere un permesso per </a:t>
            </a:r>
            <a:r>
              <a:rPr lang="it-IT" u="sng">
                <a:latin typeface="Calibri" pitchFamily="34" charset="0"/>
                <a:cs typeface="Arial" charset="0"/>
              </a:rPr>
              <a:t>attesa occupazione di un anno</a:t>
            </a:r>
            <a:r>
              <a:rPr lang="it-IT">
                <a:latin typeface="Calibri" pitchFamily="34" charset="0"/>
                <a:cs typeface="Arial" charset="0"/>
              </a:rPr>
              <a:t> per la ricerca di un lavoro  </a:t>
            </a:r>
          </a:p>
        </p:txBody>
      </p:sp>
      <p:sp>
        <p:nvSpPr>
          <p:cNvPr id="5" name="Rectangle 9"/>
          <p:cNvSpPr>
            <a:spLocks noGrp="1"/>
          </p:cNvSpPr>
          <p:nvPr>
            <p:ph type="title"/>
          </p:nvPr>
        </p:nvSpPr>
        <p:spPr bwMode="auto">
          <a:xfrm>
            <a:off x="467544" y="404664"/>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La permanenza per studio: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da studente a lavoratore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5"/>
          <p:cNvSpPr>
            <a:spLocks noGrp="1"/>
          </p:cNvSpPr>
          <p:nvPr>
            <p:ph type="sldNum" sz="quarter" idx="12"/>
          </p:nvPr>
        </p:nvSpPr>
        <p:spPr/>
        <p:txBody>
          <a:bodyPr/>
          <a:lstStyle/>
          <a:p>
            <a:pPr>
              <a:defRPr/>
            </a:pPr>
            <a:fld id="{34CA635C-4A73-4AB2-AEEE-111477B370CD}" type="slidenum">
              <a:rPr lang="it-IT"/>
              <a:pPr>
                <a:defRPr/>
              </a:pPr>
              <a:t>5</a:t>
            </a:fld>
            <a:endParaRPr lang="it-IT"/>
          </a:p>
        </p:txBody>
      </p:sp>
      <p:sp>
        <p:nvSpPr>
          <p:cNvPr id="281606" name="Text Box 6"/>
          <p:cNvSpPr txBox="1">
            <a:spLocks noChangeArrowheads="1"/>
          </p:cNvSpPr>
          <p:nvPr/>
        </p:nvSpPr>
        <p:spPr bwMode="auto">
          <a:xfrm>
            <a:off x="395288" y="3644900"/>
            <a:ext cx="8424862" cy="2862263"/>
          </a:xfrm>
          <a:prstGeom prst="rect">
            <a:avLst/>
          </a:prstGeom>
          <a:ln>
            <a:headEnd/>
            <a:tailEnd/>
          </a:ln>
        </p:spPr>
        <p:style>
          <a:lnRef idx="3">
            <a:schemeClr val="lt1"/>
          </a:lnRef>
          <a:fillRef idx="1001">
            <a:schemeClr val="dk2"/>
          </a:fillRef>
          <a:effectRef idx="1">
            <a:schemeClr val="accent5"/>
          </a:effectRef>
          <a:fontRef idx="minor">
            <a:schemeClr val="lt1"/>
          </a:fontRef>
        </p:style>
        <p:txBody>
          <a:bodyPr>
            <a:spAutoFit/>
          </a:bodyPr>
          <a:lstStyle/>
          <a:p>
            <a:pPr>
              <a:spcBef>
                <a:spcPct val="50000"/>
              </a:spcBef>
              <a:defRPr/>
            </a:pPr>
            <a:r>
              <a:rPr lang="it-IT" b="1" dirty="0">
                <a:latin typeface="Calibri" pitchFamily="34" charset="0"/>
              </a:rPr>
              <a:t>ASSISTENZA E TUTELA DELLA PERMANENZA IN ITALIA</a:t>
            </a:r>
          </a:p>
          <a:p>
            <a:pPr>
              <a:spcBef>
                <a:spcPct val="50000"/>
              </a:spcBef>
              <a:defRPr/>
            </a:pPr>
            <a:r>
              <a:rPr lang="it-IT" dirty="0">
                <a:latin typeface="Calibri" pitchFamily="34" charset="0"/>
              </a:rPr>
              <a:t>Presentazione delle domande di </a:t>
            </a:r>
            <a:r>
              <a:rPr lang="it-IT" b="1" i="1" dirty="0">
                <a:latin typeface="Calibri" pitchFamily="34" charset="0"/>
              </a:rPr>
              <a:t>:</a:t>
            </a:r>
          </a:p>
          <a:p>
            <a:pPr>
              <a:spcBef>
                <a:spcPct val="50000"/>
              </a:spcBef>
              <a:buFontTx/>
              <a:buChar char="-"/>
              <a:defRPr/>
            </a:pPr>
            <a:r>
              <a:rPr lang="it-IT" i="1" dirty="0">
                <a:latin typeface="Calibri" pitchFamily="34" charset="0"/>
              </a:rPr>
              <a:t>Rilascio del permesso di soggiorno (nei casi indicati nella tabella specifica)</a:t>
            </a:r>
          </a:p>
          <a:p>
            <a:pPr>
              <a:spcBef>
                <a:spcPct val="50000"/>
              </a:spcBef>
              <a:buFontTx/>
              <a:buChar char="-"/>
              <a:defRPr/>
            </a:pPr>
            <a:r>
              <a:rPr lang="it-IT" i="1" dirty="0">
                <a:latin typeface="Calibri" pitchFamily="34" charset="0"/>
              </a:rPr>
              <a:t>Rinnovo del permesso di soggiorno (nei casi indicati nella tabella specifica)</a:t>
            </a:r>
          </a:p>
          <a:p>
            <a:pPr>
              <a:spcBef>
                <a:spcPct val="50000"/>
              </a:spcBef>
              <a:buFontTx/>
              <a:buChar char="-"/>
              <a:defRPr/>
            </a:pPr>
            <a:r>
              <a:rPr lang="it-IT" i="1" dirty="0">
                <a:latin typeface="Calibri" pitchFamily="34" charset="0"/>
              </a:rPr>
              <a:t>Aggiornamento del permesso di soggiorno</a:t>
            </a:r>
          </a:p>
          <a:p>
            <a:pPr>
              <a:spcBef>
                <a:spcPct val="50000"/>
              </a:spcBef>
              <a:buFontTx/>
              <a:buChar char="-"/>
              <a:defRPr/>
            </a:pPr>
            <a:r>
              <a:rPr lang="it-IT" i="1" dirty="0">
                <a:latin typeface="Calibri" pitchFamily="34" charset="0"/>
              </a:rPr>
              <a:t>Duplicato del permesso di soggiorno</a:t>
            </a:r>
          </a:p>
          <a:p>
            <a:pPr>
              <a:spcBef>
                <a:spcPct val="50000"/>
              </a:spcBef>
              <a:buFontTx/>
              <a:buChar char="-"/>
              <a:defRPr/>
            </a:pPr>
            <a:r>
              <a:rPr lang="it-IT" i="1" dirty="0">
                <a:latin typeface="Calibri" pitchFamily="34" charset="0"/>
              </a:rPr>
              <a:t>Domande di partecipazione al test di italiano per ottenere il permesso CE-SLP</a:t>
            </a:r>
          </a:p>
        </p:txBody>
      </p:sp>
      <p:sp>
        <p:nvSpPr>
          <p:cNvPr id="281609" name="Rectangle 9"/>
          <p:cNvSpPr>
            <a:spLocks noGrp="1"/>
          </p:cNvSpPr>
          <p:nvPr>
            <p:ph type="title" idx="4294967295"/>
          </p:nvPr>
        </p:nvSpPr>
        <p:spPr bwMode="auto">
          <a:xfrm>
            <a:off x="457200" y="254000"/>
            <a:ext cx="8229600" cy="726728"/>
          </a:xfrm>
        </p:spPr>
        <p:txBody>
          <a:bodyPr vert="horz" wrap="square" lIns="91440" tIns="45720" bIns="45720" numCol="1" anchorCtr="0" compatLnSpc="1">
            <a:prstTxWarp prst="textNoShape">
              <a:avLst/>
            </a:prstTxWarp>
          </a:bodyPr>
          <a:lstStyle/>
          <a:p>
            <a:pPr eaLnBrk="1" hangingPunct="1">
              <a:defRPr/>
            </a:pPr>
            <a:r>
              <a:rPr lang="it-IT" sz="3600" b="1" dirty="0" smtClean="0">
                <a:effectLst/>
                <a:latin typeface="Calibri" pitchFamily="34" charset="0"/>
              </a:rPr>
              <a:t>Noi dell’INCA CGIL</a:t>
            </a:r>
            <a:endParaRPr lang="it-IT" sz="2400" b="1" dirty="0" smtClean="0">
              <a:effectLst/>
              <a:latin typeface="Calibri" pitchFamily="34" charset="0"/>
            </a:endParaRPr>
          </a:p>
        </p:txBody>
      </p:sp>
      <p:sp>
        <p:nvSpPr>
          <p:cNvPr id="8" name="Text Box 5"/>
          <p:cNvSpPr txBox="1">
            <a:spLocks noChangeArrowheads="1"/>
          </p:cNvSpPr>
          <p:nvPr/>
        </p:nvSpPr>
        <p:spPr bwMode="auto">
          <a:xfrm>
            <a:off x="395536" y="1052736"/>
            <a:ext cx="8424936" cy="2385268"/>
          </a:xfrm>
          <a:prstGeom prst="rect">
            <a:avLst/>
          </a:prstGeom>
          <a:ln>
            <a:headEnd/>
            <a:tailEnd/>
          </a:ln>
        </p:spPr>
        <p:style>
          <a:lnRef idx="2">
            <a:schemeClr val="accent5">
              <a:shade val="50000"/>
            </a:schemeClr>
          </a:lnRef>
          <a:fillRef idx="1003">
            <a:schemeClr val="dk2"/>
          </a:fillRef>
          <a:effectRef idx="0">
            <a:schemeClr val="accent5"/>
          </a:effectRef>
          <a:fontRef idx="minor">
            <a:schemeClr val="lt1"/>
          </a:fontRef>
        </p:style>
        <p:txBody>
          <a:bodyPr>
            <a:spAutoFit/>
          </a:bodyPr>
          <a:lstStyle/>
          <a:p>
            <a:pPr>
              <a:spcBef>
                <a:spcPct val="50000"/>
              </a:spcBef>
              <a:defRPr/>
            </a:pPr>
            <a:r>
              <a:rPr lang="it-IT" sz="2000" b="1" dirty="0">
                <a:latin typeface="Calibri" pitchFamily="34" charset="0"/>
              </a:rPr>
              <a:t>ASSISTENZA E TUTELA DELL’INGRESSO IN ITALIA</a:t>
            </a:r>
          </a:p>
          <a:p>
            <a:pPr>
              <a:spcBef>
                <a:spcPct val="50000"/>
              </a:spcBef>
              <a:defRPr/>
            </a:pPr>
            <a:r>
              <a:rPr lang="it-IT" sz="2000" dirty="0">
                <a:latin typeface="Calibri" pitchFamily="34" charset="0"/>
              </a:rPr>
              <a:t>Presentazione domande di:</a:t>
            </a:r>
          </a:p>
          <a:p>
            <a:pPr>
              <a:spcBef>
                <a:spcPct val="50000"/>
              </a:spcBef>
              <a:buFontTx/>
              <a:buChar char="-"/>
              <a:defRPr/>
            </a:pPr>
            <a:r>
              <a:rPr lang="it-IT" i="1" dirty="0">
                <a:latin typeface="Calibri" pitchFamily="34" charset="0"/>
              </a:rPr>
              <a:t>Domande di nulla osta al lavoro  attraverso i decreti flussi (ad esclusione degli stagionali)</a:t>
            </a:r>
          </a:p>
          <a:p>
            <a:pPr>
              <a:spcBef>
                <a:spcPct val="50000"/>
              </a:spcBef>
              <a:buFontTx/>
              <a:buChar char="-"/>
              <a:defRPr/>
            </a:pPr>
            <a:r>
              <a:rPr lang="it-IT" i="1" dirty="0">
                <a:latin typeface="Calibri" pitchFamily="34" charset="0"/>
              </a:rPr>
              <a:t>Domande di emersione dal lavoro nero  (sanatorie)</a:t>
            </a:r>
          </a:p>
          <a:p>
            <a:pPr>
              <a:spcBef>
                <a:spcPct val="50000"/>
              </a:spcBef>
              <a:buFontTx/>
              <a:buChar char="-"/>
              <a:defRPr/>
            </a:pPr>
            <a:r>
              <a:rPr lang="it-IT" i="1" dirty="0">
                <a:latin typeface="Calibri" pitchFamily="34" charset="0"/>
              </a:rPr>
              <a:t>Domande di nulla osta al ricongiungimento familiare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7" name="Rectangle 3"/>
          <p:cNvSpPr>
            <a:spLocks noGrp="1"/>
          </p:cNvSpPr>
          <p:nvPr>
            <p:ph type="body" idx="4294967295"/>
          </p:nvPr>
        </p:nvSpPr>
        <p:spPr>
          <a:xfrm>
            <a:off x="468313" y="1341438"/>
            <a:ext cx="8229600" cy="3887787"/>
          </a:xfrm>
        </p:spPr>
        <p:txBody>
          <a:bodyPr/>
          <a:lstStyle/>
          <a:p>
            <a:pPr>
              <a:lnSpc>
                <a:spcPct val="80000"/>
              </a:lnSpc>
              <a:buFont typeface="Wingdings 2" pitchFamily="18" charset="2"/>
              <a:buNone/>
            </a:pPr>
            <a:r>
              <a:rPr lang="it-IT" sz="2200" b="1" smtClean="0"/>
              <a:t>Diritto alla conversione</a:t>
            </a:r>
          </a:p>
          <a:p>
            <a:pPr>
              <a:lnSpc>
                <a:spcPct val="80000"/>
              </a:lnSpc>
            </a:pPr>
            <a:r>
              <a:rPr lang="it-IT" sz="2200" smtClean="0"/>
              <a:t>procedura telematica del Min. dell’Interno </a:t>
            </a:r>
            <a:r>
              <a:rPr lang="it-IT" sz="2200" b="1" smtClean="0"/>
              <a:t>mod.  V2</a:t>
            </a:r>
            <a:r>
              <a:rPr lang="it-IT" sz="2200" smtClean="0"/>
              <a:t> </a:t>
            </a:r>
            <a:r>
              <a:rPr lang="it-IT" sz="2200" b="1" smtClean="0"/>
              <a:t>per lavoro subordinato </a:t>
            </a:r>
            <a:r>
              <a:rPr lang="it-IT" sz="2200" smtClean="0"/>
              <a:t>(occorre il contratto di soggiorno mod.Q interamente redatto e sottoscritto dal </a:t>
            </a:r>
            <a:r>
              <a:rPr lang="it-IT" sz="2200" b="1" smtClean="0"/>
              <a:t>solo </a:t>
            </a:r>
            <a:r>
              <a:rPr lang="it-IT" sz="2200" smtClean="0"/>
              <a:t>datore di lavoro come proposta unitamente - se ditta/società - ai vari dati INAIL  codice, codice di controllo e tariffa)</a:t>
            </a:r>
          </a:p>
          <a:p>
            <a:pPr>
              <a:lnSpc>
                <a:spcPct val="80000"/>
              </a:lnSpc>
              <a:buFont typeface="Wingdings 2" pitchFamily="18" charset="2"/>
              <a:buNone/>
            </a:pPr>
            <a:endParaRPr lang="it-IT" sz="2200" smtClean="0"/>
          </a:p>
          <a:p>
            <a:pPr>
              <a:lnSpc>
                <a:spcPct val="80000"/>
              </a:lnSpc>
            </a:pPr>
            <a:r>
              <a:rPr lang="it-IT" sz="2200" smtClean="0"/>
              <a:t>procedura telematica del Min. dell’Interno </a:t>
            </a:r>
            <a:r>
              <a:rPr lang="it-IT" sz="2200" b="1" smtClean="0"/>
              <a:t>mod. Z2</a:t>
            </a:r>
            <a:r>
              <a:rPr lang="it-IT" sz="2200" smtClean="0"/>
              <a:t> </a:t>
            </a:r>
            <a:r>
              <a:rPr lang="it-IT" sz="2200" b="1" smtClean="0"/>
              <a:t>per lavoro autonomo</a:t>
            </a:r>
            <a:r>
              <a:rPr lang="it-IT" sz="2200" smtClean="0"/>
              <a:t> (libero professionista; imprenditore, commerciante ed artigiano; prestazione d’opera, consulenza; soci, amministratori di società; lettori universitari di scambio o di madre lingua; traduttori ed interpreti).</a:t>
            </a:r>
          </a:p>
          <a:p>
            <a:pPr>
              <a:lnSpc>
                <a:spcPct val="80000"/>
              </a:lnSpc>
              <a:buFont typeface="Wingdings 2" pitchFamily="18" charset="2"/>
              <a:buNone/>
            </a:pPr>
            <a:endParaRPr lang="it-IT" sz="2200" smtClean="0"/>
          </a:p>
          <a:p>
            <a:pPr>
              <a:lnSpc>
                <a:spcPct val="80000"/>
              </a:lnSpc>
              <a:buFont typeface="Wingdings 2" pitchFamily="18" charset="2"/>
              <a:buNone/>
            </a:pPr>
            <a:r>
              <a:rPr lang="it-IT" sz="2200" b="1" smtClean="0"/>
              <a:t>Possibilità di conversione nell’ambito delle quote</a:t>
            </a:r>
          </a:p>
          <a:p>
            <a:pPr>
              <a:lnSpc>
                <a:spcPct val="80000"/>
              </a:lnSpc>
            </a:pPr>
            <a:r>
              <a:rPr lang="it-IT" sz="2200" smtClean="0"/>
              <a:t>procedura telematica del Min. dell’Interno mod.</a:t>
            </a:r>
            <a:r>
              <a:rPr lang="it-IT" sz="2200" b="1" smtClean="0"/>
              <a:t>  VA per lavoro subordinato</a:t>
            </a:r>
          </a:p>
          <a:p>
            <a:pPr>
              <a:lnSpc>
                <a:spcPct val="80000"/>
              </a:lnSpc>
            </a:pPr>
            <a:r>
              <a:rPr lang="it-IT" sz="2200" smtClean="0"/>
              <a:t>procedura telematica del Min. dell’Interno </a:t>
            </a:r>
            <a:r>
              <a:rPr lang="it-IT" sz="2200" b="1" smtClean="0"/>
              <a:t>mod. Z per lavoro autonomo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620688"/>
            <a:ext cx="8229600" cy="1518816"/>
          </a:xfrm>
        </p:spPr>
        <p:txBody>
          <a:bodyPr/>
          <a:lstStyle/>
          <a:p>
            <a:pPr algn="ctr" eaLnBrk="1" hangingPunct="1">
              <a:defRPr/>
            </a:pPr>
            <a:r>
              <a:rPr lang="it-IT" b="1" dirty="0" smtClean="0">
                <a:effectLst/>
                <a:latin typeface="Calibri" pitchFamily="34" charset="0"/>
              </a:rPr>
              <a:t>Ricongiungersi ai propri familiari in Italia</a:t>
            </a:r>
            <a:endParaRPr lang="it-IT" b="1" dirty="0">
              <a:effectLst/>
              <a:latin typeface="Calibri" pitchFamily="34" charset="0"/>
            </a:endParaRPr>
          </a:p>
        </p:txBody>
      </p:sp>
      <p:sp>
        <p:nvSpPr>
          <p:cNvPr id="4" name="Segnaposto numero diapositiva 3"/>
          <p:cNvSpPr>
            <a:spLocks noGrp="1"/>
          </p:cNvSpPr>
          <p:nvPr>
            <p:ph type="sldNum" sz="quarter" idx="12"/>
          </p:nvPr>
        </p:nvSpPr>
        <p:spPr/>
        <p:txBody>
          <a:bodyPr/>
          <a:lstStyle/>
          <a:p>
            <a:pPr>
              <a:defRPr/>
            </a:pPr>
            <a:fld id="{1FA73C0C-B1F2-4ACB-A59D-09552A55166A}" type="slidenum">
              <a:rPr lang="it-IT" smtClean="0"/>
              <a:pPr>
                <a:defRPr/>
              </a:pPr>
              <a:t>51</a:t>
            </a:fld>
            <a:endParaRPr lang="it-IT"/>
          </a:p>
        </p:txBody>
      </p:sp>
      <p:graphicFrame>
        <p:nvGraphicFramePr>
          <p:cNvPr id="5" name="Segnaposto contenuto 4"/>
          <p:cNvGraphicFramePr>
            <a:graphicFrameLocks noGrp="1"/>
          </p:cNvGraphicFramePr>
          <p:nvPr>
            <p:ph idx="1"/>
          </p:nvPr>
        </p:nvGraphicFramePr>
        <p:xfrm>
          <a:off x="395536" y="3068960"/>
          <a:ext cx="8229600" cy="19610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CEEBBB97-10DA-49C7-B5A9-7BE1DC7EEC63}" type="slidenum">
              <a:rPr lang="it-IT"/>
              <a:pPr>
                <a:defRPr/>
              </a:pPr>
              <a:t>52</a:t>
            </a:fld>
            <a:endParaRPr lang="it-IT"/>
          </a:p>
        </p:txBody>
      </p:sp>
      <p:sp>
        <p:nvSpPr>
          <p:cNvPr id="261126" name="Text Box 6"/>
          <p:cNvSpPr txBox="1">
            <a:spLocks noChangeArrowheads="1"/>
          </p:cNvSpPr>
          <p:nvPr/>
        </p:nvSpPr>
        <p:spPr bwMode="auto">
          <a:xfrm>
            <a:off x="323850" y="1557338"/>
            <a:ext cx="8208963" cy="862012"/>
          </a:xfrm>
          <a:prstGeom prst="rect">
            <a:avLst/>
          </a:prstGeom>
          <a:noFill/>
          <a:ln w="9525">
            <a:noFill/>
            <a:miter lim="800000"/>
            <a:headEnd/>
            <a:tailEnd/>
          </a:ln>
          <a:effectLst/>
        </p:spPr>
        <p:txBody>
          <a:bodyPr>
            <a:spAutoFit/>
          </a:bodyPr>
          <a:lstStyle/>
          <a:p>
            <a:pPr algn="r">
              <a:spcBef>
                <a:spcPct val="50000"/>
              </a:spcBef>
              <a:defRPr/>
            </a:pPr>
            <a:r>
              <a:rPr lang="it-IT" sz="2000" dirty="0">
                <a:solidFill>
                  <a:srgbClr val="548222"/>
                </a:solidFill>
                <a:effectLst>
                  <a:outerShdw blurRad="38100" dist="38100" dir="2700000" algn="tl">
                    <a:srgbClr val="FFFFFF"/>
                  </a:outerShdw>
                </a:effectLst>
                <a:latin typeface="Calibri" pitchFamily="34" charset="0"/>
                <a:hlinkClick r:id="rId3" action="ppaction://hlinkfile"/>
              </a:rPr>
              <a:t>Art. 29 T. U.</a:t>
            </a:r>
            <a:endParaRPr lang="it-IT" sz="2000" dirty="0">
              <a:solidFill>
                <a:srgbClr val="548222"/>
              </a:solidFill>
              <a:effectLst>
                <a:outerShdw blurRad="38100" dist="38100" dir="2700000" algn="tl">
                  <a:srgbClr val="FFFFFF"/>
                </a:outerShdw>
              </a:effectLst>
              <a:latin typeface="Calibri" pitchFamily="34" charset="0"/>
              <a:hlinkClick r:id="rId4" action="ppaction://hlinkfile"/>
            </a:endParaRPr>
          </a:p>
          <a:p>
            <a:pPr algn="r">
              <a:spcBef>
                <a:spcPct val="50000"/>
              </a:spcBef>
              <a:defRPr/>
            </a:pPr>
            <a:r>
              <a:rPr lang="it-IT" sz="2000" dirty="0">
                <a:solidFill>
                  <a:srgbClr val="548222"/>
                </a:solidFill>
                <a:effectLst>
                  <a:outerShdw blurRad="38100" dist="38100" dir="2700000" algn="tl">
                    <a:srgbClr val="FFFFFF"/>
                  </a:outerShdw>
                </a:effectLst>
                <a:latin typeface="Calibri" pitchFamily="34" charset="0"/>
                <a:hlinkClick r:id="rId4" action="ppaction://hlinkfile"/>
              </a:rPr>
              <a:t>Decreto Legislativo 160/2008 </a:t>
            </a:r>
            <a:r>
              <a:rPr lang="it-IT" sz="2000" dirty="0">
                <a:solidFill>
                  <a:srgbClr val="548222"/>
                </a:solidFill>
                <a:effectLst>
                  <a:outerShdw blurRad="38100" dist="38100" dir="2700000" algn="tl">
                    <a:srgbClr val="FFFFFF"/>
                  </a:outerShdw>
                </a:effectLst>
                <a:latin typeface="Calibri" pitchFamily="34" charset="0"/>
              </a:rPr>
              <a:t> -</a:t>
            </a:r>
            <a:r>
              <a:rPr lang="it-IT" sz="2000" dirty="0">
                <a:solidFill>
                  <a:srgbClr val="548222"/>
                </a:solidFill>
                <a:effectLst>
                  <a:outerShdw blurRad="38100" dist="38100" dir="2700000" algn="tl">
                    <a:srgbClr val="FFFFFF"/>
                  </a:outerShdw>
                </a:effectLst>
                <a:latin typeface="Calibri" pitchFamily="34" charset="0"/>
                <a:hlinkClick r:id="rId5" action="ppaction://hlinkfile"/>
              </a:rPr>
              <a:t>Direttiva 2003/86/CE del 22.9.2003)</a:t>
            </a:r>
            <a:endParaRPr lang="it-IT" sz="2000" dirty="0">
              <a:solidFill>
                <a:srgbClr val="548222"/>
              </a:solidFill>
              <a:effectLst>
                <a:outerShdw blurRad="38100" dist="38100" dir="2700000" algn="tl">
                  <a:srgbClr val="FFFFFF"/>
                </a:outerShdw>
              </a:effectLst>
              <a:latin typeface="Calibri" pitchFamily="34" charset="0"/>
            </a:endParaRPr>
          </a:p>
        </p:txBody>
      </p:sp>
      <p:sp>
        <p:nvSpPr>
          <p:cNvPr id="6" name="Rectangle 9"/>
          <p:cNvSpPr>
            <a:spLocks noGrp="1"/>
          </p:cNvSpPr>
          <p:nvPr>
            <p:ph type="title"/>
          </p:nvPr>
        </p:nvSpPr>
        <p:spPr bwMode="auto">
          <a:xfrm>
            <a:off x="683568" y="332656"/>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ricongiungimento: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Chi lo richiede</a:t>
            </a:r>
          </a:p>
        </p:txBody>
      </p:sp>
      <p:graphicFrame>
        <p:nvGraphicFramePr>
          <p:cNvPr id="7" name="Diagramma 6"/>
          <p:cNvGraphicFramePr/>
          <p:nvPr/>
        </p:nvGraphicFramePr>
        <p:xfrm>
          <a:off x="0" y="2420888"/>
          <a:ext cx="8928992"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pPr>
              <a:defRPr/>
            </a:pPr>
            <a:fld id="{FF3D22AF-39DE-4E0B-941F-F4EB62D05105}" type="slidenum">
              <a:rPr lang="it-IT"/>
              <a:pPr>
                <a:defRPr/>
              </a:pPr>
              <a:t>53</a:t>
            </a:fld>
            <a:endParaRPr lang="it-IT"/>
          </a:p>
        </p:txBody>
      </p:sp>
      <p:sp>
        <p:nvSpPr>
          <p:cNvPr id="263173" name="AutoShape 5"/>
          <p:cNvSpPr>
            <a:spLocks noChangeArrowheads="1"/>
          </p:cNvSpPr>
          <p:nvPr/>
        </p:nvSpPr>
        <p:spPr bwMode="auto">
          <a:xfrm>
            <a:off x="1187450" y="1457325"/>
            <a:ext cx="6480175" cy="5400675"/>
          </a:xfrm>
          <a:prstGeom prst="diamond">
            <a:avLst/>
          </a:prstGeom>
          <a:solidFill>
            <a:schemeClr val="accent5">
              <a:lumMod val="20000"/>
              <a:lumOff val="80000"/>
            </a:schemeClr>
          </a:solidFill>
          <a:ln w="9525">
            <a:noFill/>
            <a:miter lim="800000"/>
            <a:headEnd/>
            <a:tailEnd/>
          </a:ln>
          <a:effectLst/>
        </p:spPr>
        <p:txBody>
          <a:bodyPr wrap="none" anchor="ctr"/>
          <a:lstStyle/>
          <a:p>
            <a:pPr>
              <a:defRPr/>
            </a:pPr>
            <a:endParaRPr lang="it-IT"/>
          </a:p>
        </p:txBody>
      </p:sp>
      <p:sp>
        <p:nvSpPr>
          <p:cNvPr id="263175" name="AutoShape 7"/>
          <p:cNvSpPr>
            <a:spLocks noChangeArrowheads="1"/>
          </p:cNvSpPr>
          <p:nvPr/>
        </p:nvSpPr>
        <p:spPr bwMode="auto">
          <a:xfrm>
            <a:off x="468313" y="1817688"/>
            <a:ext cx="3816350" cy="1106487"/>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b="1" dirty="0">
                <a:solidFill>
                  <a:srgbClr val="FFFFFF"/>
                </a:solidFill>
                <a:latin typeface="Batang" pitchFamily="18" charset="-127"/>
              </a:rPr>
              <a:t>Il coniuge</a:t>
            </a:r>
          </a:p>
          <a:p>
            <a:pPr algn="ctr">
              <a:defRPr/>
            </a:pPr>
            <a:endParaRPr lang="it-IT" sz="1000" b="1" dirty="0">
              <a:solidFill>
                <a:srgbClr val="FFFFFF"/>
              </a:solidFill>
              <a:latin typeface="Batang" pitchFamily="18" charset="-127"/>
            </a:endParaRPr>
          </a:p>
          <a:p>
            <a:pPr algn="ctr">
              <a:defRPr/>
            </a:pPr>
            <a:r>
              <a:rPr lang="it-IT" b="1" dirty="0">
                <a:solidFill>
                  <a:srgbClr val="FFFFFF"/>
                </a:solidFill>
                <a:latin typeface="Batang" pitchFamily="18" charset="-127"/>
              </a:rPr>
              <a:t>Di età non inferiore a 18 anni </a:t>
            </a:r>
          </a:p>
          <a:p>
            <a:pPr algn="ctr">
              <a:defRPr/>
            </a:pPr>
            <a:r>
              <a:rPr lang="it-IT" b="1" dirty="0">
                <a:solidFill>
                  <a:srgbClr val="FFFFFF"/>
                </a:solidFill>
                <a:latin typeface="Batang" pitchFamily="18" charset="-127"/>
              </a:rPr>
              <a:t>Non legalmente separato</a:t>
            </a:r>
          </a:p>
        </p:txBody>
      </p:sp>
      <p:sp>
        <p:nvSpPr>
          <p:cNvPr id="263176" name="AutoShape 8"/>
          <p:cNvSpPr>
            <a:spLocks noChangeArrowheads="1"/>
          </p:cNvSpPr>
          <p:nvPr/>
        </p:nvSpPr>
        <p:spPr bwMode="auto">
          <a:xfrm>
            <a:off x="4572000" y="1772816"/>
            <a:ext cx="3816350" cy="2187575"/>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sz="1600" b="1" u="sng" dirty="0">
                <a:solidFill>
                  <a:srgbClr val="FFFFFF"/>
                </a:solidFill>
                <a:latin typeface="Batang" pitchFamily="18" charset="-127"/>
              </a:rPr>
              <a:t>I figli minori</a:t>
            </a:r>
            <a:r>
              <a:rPr lang="it-IT" sz="1600" b="1" dirty="0">
                <a:solidFill>
                  <a:srgbClr val="FFFFFF"/>
                </a:solidFill>
                <a:latin typeface="Batang" pitchFamily="18" charset="-127"/>
              </a:rPr>
              <a:t>, anche del coniuge o nati</a:t>
            </a:r>
          </a:p>
          <a:p>
            <a:pPr algn="ctr">
              <a:defRPr/>
            </a:pPr>
            <a:r>
              <a:rPr lang="it-IT" sz="1600" b="1" dirty="0">
                <a:solidFill>
                  <a:srgbClr val="FFFFFF"/>
                </a:solidFill>
                <a:latin typeface="Batang" pitchFamily="18" charset="-127"/>
              </a:rPr>
              <a:t>fuori del matrimonio, non coniugati a</a:t>
            </a:r>
          </a:p>
          <a:p>
            <a:pPr algn="ctr">
              <a:defRPr/>
            </a:pPr>
            <a:r>
              <a:rPr lang="it-IT" sz="1600" b="1" dirty="0">
                <a:solidFill>
                  <a:srgbClr val="FFFFFF"/>
                </a:solidFill>
                <a:latin typeface="Batang" pitchFamily="18" charset="-127"/>
              </a:rPr>
              <a:t>condizione che l’altro genitore, qualora </a:t>
            </a:r>
          </a:p>
          <a:p>
            <a:pPr algn="ctr">
              <a:defRPr/>
            </a:pPr>
            <a:r>
              <a:rPr lang="it-IT" sz="1600" b="1" dirty="0">
                <a:solidFill>
                  <a:srgbClr val="FFFFFF"/>
                </a:solidFill>
                <a:latin typeface="Batang" pitchFamily="18" charset="-127"/>
              </a:rPr>
              <a:t>esistente, abbia dato il consenso</a:t>
            </a:r>
          </a:p>
          <a:p>
            <a:pPr algn="ctr">
              <a:defRPr/>
            </a:pPr>
            <a:endParaRPr lang="it-IT" sz="1000" b="1" dirty="0">
              <a:solidFill>
                <a:srgbClr val="FFFFFF"/>
              </a:solidFill>
              <a:latin typeface="Batang" pitchFamily="18" charset="-127"/>
            </a:endParaRPr>
          </a:p>
          <a:p>
            <a:pPr algn="ctr">
              <a:defRPr/>
            </a:pPr>
            <a:endParaRPr lang="it-IT" sz="1000" b="1" dirty="0">
              <a:solidFill>
                <a:srgbClr val="FFFFFF"/>
              </a:solidFill>
              <a:latin typeface="Batang" pitchFamily="18" charset="-127"/>
            </a:endParaRPr>
          </a:p>
          <a:p>
            <a:pPr algn="ctr">
              <a:buFont typeface="Wingdings" pitchFamily="2" charset="2"/>
              <a:buNone/>
              <a:defRPr/>
            </a:pPr>
            <a:r>
              <a:rPr lang="it-IT" sz="1000" b="1" dirty="0">
                <a:solidFill>
                  <a:srgbClr val="FFFFFF"/>
                </a:solidFill>
                <a:latin typeface="Batang" pitchFamily="18" charset="-127"/>
              </a:rPr>
              <a:t> </a:t>
            </a:r>
            <a:r>
              <a:rPr lang="it-IT" sz="1400" b="1" dirty="0">
                <a:solidFill>
                  <a:srgbClr val="FFFFFF"/>
                </a:solidFill>
                <a:latin typeface="Batang" pitchFamily="18" charset="-127"/>
              </a:rPr>
              <a:t>Attenzione: la condizione di minore età deve </a:t>
            </a:r>
          </a:p>
          <a:p>
            <a:pPr algn="ctr">
              <a:defRPr/>
            </a:pPr>
            <a:r>
              <a:rPr lang="it-IT" sz="1400" b="1" dirty="0">
                <a:solidFill>
                  <a:srgbClr val="FFFFFF"/>
                </a:solidFill>
                <a:latin typeface="Batang" pitchFamily="18" charset="-127"/>
              </a:rPr>
              <a:t>verificarsi al momento della presentazione</a:t>
            </a:r>
          </a:p>
          <a:p>
            <a:pPr algn="ctr">
              <a:defRPr/>
            </a:pPr>
            <a:r>
              <a:rPr lang="it-IT" sz="1400" b="1" dirty="0">
                <a:solidFill>
                  <a:srgbClr val="FFFFFF"/>
                </a:solidFill>
                <a:latin typeface="Batang" pitchFamily="18" charset="-127"/>
              </a:rPr>
              <a:t>dell’istanza di </a:t>
            </a:r>
            <a:r>
              <a:rPr lang="it-IT" sz="1400" b="1" dirty="0" err="1">
                <a:solidFill>
                  <a:srgbClr val="FFFFFF"/>
                </a:solidFill>
                <a:latin typeface="Batang" pitchFamily="18" charset="-127"/>
              </a:rPr>
              <a:t>ricongiugngmento</a:t>
            </a:r>
            <a:endParaRPr lang="it-IT" sz="1400" b="1" dirty="0">
              <a:solidFill>
                <a:srgbClr val="FFFFFF"/>
              </a:solidFill>
              <a:latin typeface="Batang" pitchFamily="18" charset="-127"/>
            </a:endParaRPr>
          </a:p>
        </p:txBody>
      </p:sp>
      <p:sp>
        <p:nvSpPr>
          <p:cNvPr id="263177" name="AutoShape 9"/>
          <p:cNvSpPr>
            <a:spLocks noChangeArrowheads="1"/>
          </p:cNvSpPr>
          <p:nvPr/>
        </p:nvSpPr>
        <p:spPr bwMode="auto">
          <a:xfrm>
            <a:off x="468313" y="3141663"/>
            <a:ext cx="3816350" cy="1584325"/>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b="1" u="sng" dirty="0">
                <a:solidFill>
                  <a:srgbClr val="FFFFFF"/>
                </a:solidFill>
                <a:latin typeface="Batang" pitchFamily="18" charset="-127"/>
              </a:rPr>
              <a:t>I figli maggiorenni</a:t>
            </a:r>
            <a:r>
              <a:rPr lang="it-IT" b="1" dirty="0">
                <a:solidFill>
                  <a:srgbClr val="FFFFFF"/>
                </a:solidFill>
                <a:latin typeface="Batang" pitchFamily="18" charset="-127"/>
              </a:rPr>
              <a:t> a carico, </a:t>
            </a:r>
          </a:p>
          <a:p>
            <a:pPr algn="ctr">
              <a:defRPr/>
            </a:pPr>
            <a:r>
              <a:rPr lang="it-IT" b="1" dirty="0">
                <a:solidFill>
                  <a:srgbClr val="FFFFFF"/>
                </a:solidFill>
                <a:latin typeface="Batang" pitchFamily="18" charset="-127"/>
              </a:rPr>
              <a:t>qualora non possano provvedere </a:t>
            </a:r>
          </a:p>
          <a:p>
            <a:pPr algn="ctr">
              <a:defRPr/>
            </a:pPr>
            <a:r>
              <a:rPr lang="it-IT" b="1" dirty="0">
                <a:solidFill>
                  <a:srgbClr val="FFFFFF"/>
                </a:solidFill>
                <a:latin typeface="Batang" pitchFamily="18" charset="-127"/>
              </a:rPr>
              <a:t>alle proprie esigenze di vita </a:t>
            </a:r>
          </a:p>
          <a:p>
            <a:pPr algn="ctr">
              <a:defRPr/>
            </a:pPr>
            <a:r>
              <a:rPr lang="it-IT" b="1" dirty="0">
                <a:solidFill>
                  <a:srgbClr val="FFFFFF"/>
                </a:solidFill>
                <a:latin typeface="Batang" pitchFamily="18" charset="-127"/>
              </a:rPr>
              <a:t>a causa del loro stato di salute</a:t>
            </a:r>
          </a:p>
          <a:p>
            <a:pPr algn="ctr">
              <a:defRPr/>
            </a:pPr>
            <a:r>
              <a:rPr lang="it-IT" b="1" dirty="0">
                <a:solidFill>
                  <a:srgbClr val="FFFFFF"/>
                </a:solidFill>
                <a:latin typeface="Batang" pitchFamily="18" charset="-127"/>
              </a:rPr>
              <a:t>che comporti invalidità totale</a:t>
            </a:r>
          </a:p>
        </p:txBody>
      </p:sp>
      <p:sp>
        <p:nvSpPr>
          <p:cNvPr id="263178" name="AutoShape 10"/>
          <p:cNvSpPr>
            <a:spLocks noChangeArrowheads="1"/>
          </p:cNvSpPr>
          <p:nvPr/>
        </p:nvSpPr>
        <p:spPr bwMode="auto">
          <a:xfrm>
            <a:off x="4573588" y="4265613"/>
            <a:ext cx="3816350" cy="2187575"/>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b="1" u="sng" dirty="0">
                <a:solidFill>
                  <a:srgbClr val="FFFFFF"/>
                </a:solidFill>
                <a:latin typeface="Batang" pitchFamily="18" charset="-127"/>
              </a:rPr>
              <a:t>I genitori a carico</a:t>
            </a:r>
          </a:p>
          <a:p>
            <a:pPr algn="ctr">
              <a:defRPr/>
            </a:pPr>
            <a:r>
              <a:rPr lang="it-IT" b="1" dirty="0">
                <a:solidFill>
                  <a:srgbClr val="FFFFFF"/>
                </a:solidFill>
                <a:latin typeface="Batang" pitchFamily="18" charset="-127"/>
              </a:rPr>
              <a:t>Meno 65 anni: no figli nel paese </a:t>
            </a:r>
          </a:p>
          <a:p>
            <a:pPr algn="ctr">
              <a:defRPr/>
            </a:pPr>
            <a:r>
              <a:rPr lang="it-IT" b="1" dirty="0">
                <a:solidFill>
                  <a:srgbClr val="FFFFFF"/>
                </a:solidFill>
                <a:latin typeface="Batang" pitchFamily="18" charset="-127"/>
              </a:rPr>
              <a:t>d’origine o di provenienza</a:t>
            </a:r>
          </a:p>
          <a:p>
            <a:pPr algn="ctr">
              <a:defRPr/>
            </a:pPr>
            <a:r>
              <a:rPr lang="it-IT" b="1" dirty="0">
                <a:solidFill>
                  <a:srgbClr val="FFFFFF"/>
                </a:solidFill>
                <a:latin typeface="Batang" pitchFamily="18" charset="-127"/>
              </a:rPr>
              <a:t>Più di 65 anni: qualora altri figli </a:t>
            </a:r>
          </a:p>
          <a:p>
            <a:pPr algn="ctr">
              <a:defRPr/>
            </a:pPr>
            <a:r>
              <a:rPr lang="it-IT" b="1" dirty="0">
                <a:solidFill>
                  <a:srgbClr val="FFFFFF"/>
                </a:solidFill>
                <a:latin typeface="Batang" pitchFamily="18" charset="-127"/>
              </a:rPr>
              <a:t>non possano provvedere al loro </a:t>
            </a:r>
          </a:p>
          <a:p>
            <a:pPr algn="ctr">
              <a:defRPr/>
            </a:pPr>
            <a:r>
              <a:rPr lang="it-IT" b="1" dirty="0">
                <a:solidFill>
                  <a:srgbClr val="FFFFFF"/>
                </a:solidFill>
                <a:latin typeface="Batang" pitchFamily="18" charset="-127"/>
              </a:rPr>
              <a:t>sostentamento per gravi motivi</a:t>
            </a:r>
          </a:p>
          <a:p>
            <a:pPr algn="ctr">
              <a:defRPr/>
            </a:pPr>
            <a:r>
              <a:rPr lang="it-IT" b="1" dirty="0">
                <a:solidFill>
                  <a:srgbClr val="FFFFFF"/>
                </a:solidFill>
                <a:latin typeface="Batang" pitchFamily="18" charset="-127"/>
              </a:rPr>
              <a:t>di salute</a:t>
            </a:r>
          </a:p>
        </p:txBody>
      </p:sp>
      <p:sp>
        <p:nvSpPr>
          <p:cNvPr id="263183" name="AutoShape 15"/>
          <p:cNvSpPr>
            <a:spLocks noChangeArrowheads="1"/>
          </p:cNvSpPr>
          <p:nvPr/>
        </p:nvSpPr>
        <p:spPr bwMode="auto">
          <a:xfrm>
            <a:off x="467544" y="4869160"/>
            <a:ext cx="3816350" cy="1584325"/>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b="1" u="sng" dirty="0">
                <a:solidFill>
                  <a:srgbClr val="FFFFFF"/>
                </a:solidFill>
                <a:latin typeface="Batang" pitchFamily="18" charset="-127"/>
              </a:rPr>
              <a:t>Il genitore di minore</a:t>
            </a:r>
            <a:r>
              <a:rPr lang="it-IT" b="1" dirty="0">
                <a:solidFill>
                  <a:srgbClr val="FFFFFF"/>
                </a:solidFill>
                <a:latin typeface="Batang" pitchFamily="18" charset="-127"/>
              </a:rPr>
              <a:t> residente in </a:t>
            </a:r>
          </a:p>
          <a:p>
            <a:pPr algn="ctr">
              <a:defRPr/>
            </a:pPr>
            <a:r>
              <a:rPr lang="it-IT" b="1" dirty="0">
                <a:solidFill>
                  <a:srgbClr val="FFFFFF"/>
                </a:solidFill>
                <a:latin typeface="Batang" pitchFamily="18" charset="-127"/>
              </a:rPr>
              <a:t>Italia con l’altro genitore, qualora</a:t>
            </a:r>
          </a:p>
          <a:p>
            <a:pPr algn="ctr">
              <a:defRPr/>
            </a:pPr>
            <a:r>
              <a:rPr lang="it-IT" b="1" dirty="0">
                <a:solidFill>
                  <a:srgbClr val="FFFFFF"/>
                </a:solidFill>
                <a:latin typeface="Batang" pitchFamily="18" charset="-127"/>
              </a:rPr>
              <a:t>quest’ultimo abbia i requisiti per </a:t>
            </a:r>
          </a:p>
          <a:p>
            <a:pPr algn="ctr">
              <a:defRPr/>
            </a:pPr>
            <a:r>
              <a:rPr lang="it-IT" b="1" dirty="0">
                <a:solidFill>
                  <a:srgbClr val="FFFFFF"/>
                </a:solidFill>
                <a:latin typeface="Batang" pitchFamily="18" charset="-127"/>
              </a:rPr>
              <a:t>il ricongiungimento familiare </a:t>
            </a:r>
          </a:p>
        </p:txBody>
      </p:sp>
      <p:sp>
        <p:nvSpPr>
          <p:cNvPr id="12" name="Rectangle 9"/>
          <p:cNvSpPr>
            <a:spLocks noGrp="1"/>
          </p:cNvSpPr>
          <p:nvPr>
            <p:ph type="title"/>
          </p:nvPr>
        </p:nvSpPr>
        <p:spPr bwMode="auto">
          <a:xfrm>
            <a:off x="539552" y="332656"/>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ricongiungimento: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Per quali familiari</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C5FDC54C-3352-4FE6-A9A8-F7A8140929B8}" type="slidenum">
              <a:rPr lang="it-IT"/>
              <a:pPr>
                <a:defRPr/>
              </a:pPr>
              <a:t>54</a:t>
            </a:fld>
            <a:endParaRPr lang="it-IT"/>
          </a:p>
        </p:txBody>
      </p:sp>
      <p:sp>
        <p:nvSpPr>
          <p:cNvPr id="7" name="Rectangle 9"/>
          <p:cNvSpPr>
            <a:spLocks noGrp="1"/>
          </p:cNvSpPr>
          <p:nvPr>
            <p:ph type="title"/>
          </p:nvPr>
        </p:nvSpPr>
        <p:spPr bwMode="auto">
          <a:xfrm>
            <a:off x="827584" y="188640"/>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ricongiungimento: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 requisiti</a:t>
            </a:r>
          </a:p>
        </p:txBody>
      </p:sp>
      <p:sp>
        <p:nvSpPr>
          <p:cNvPr id="5" name="CasellaDiTesto 4"/>
          <p:cNvSpPr txBox="1"/>
          <p:nvPr/>
        </p:nvSpPr>
        <p:spPr>
          <a:xfrm>
            <a:off x="437381" y="1233974"/>
            <a:ext cx="8280920" cy="536932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marL="273050" indent="-273050">
              <a:lnSpc>
                <a:spcPct val="80000"/>
              </a:lnSpc>
              <a:buClr>
                <a:srgbClr val="001A4F"/>
              </a:buClr>
              <a:buSzPct val="85000"/>
              <a:buFont typeface="Wingdings 2" pitchFamily="18" charset="2"/>
              <a:buNone/>
              <a:defRPr/>
            </a:pPr>
            <a:endParaRPr lang="it-IT" sz="2200">
              <a:solidFill>
                <a:srgbClr val="FFFFFF"/>
              </a:solidFill>
              <a:latin typeface="Calibri" pitchFamily="34" charset="0"/>
              <a:cs typeface="Arial" charset="0"/>
            </a:endParaRPr>
          </a:p>
          <a:p>
            <a:pPr marL="273050" indent="-273050">
              <a:lnSpc>
                <a:spcPct val="80000"/>
              </a:lnSpc>
              <a:buClr>
                <a:srgbClr val="001A4F"/>
              </a:buClr>
              <a:buSzPct val="85000"/>
              <a:buFont typeface="Wingdings 2" pitchFamily="18" charset="2"/>
              <a:buNone/>
              <a:defRPr/>
            </a:pPr>
            <a:r>
              <a:rPr lang="it-IT" sz="2200">
                <a:solidFill>
                  <a:srgbClr val="FFFFFF"/>
                </a:solidFill>
                <a:latin typeface="Calibri" pitchFamily="34" charset="0"/>
                <a:cs typeface="Arial" charset="0"/>
              </a:rPr>
              <a:t>L’ALLOGGIO</a:t>
            </a:r>
          </a:p>
          <a:p>
            <a:pPr marL="273050" indent="-273050">
              <a:lnSpc>
                <a:spcPct val="80000"/>
              </a:lnSpc>
              <a:buClr>
                <a:srgbClr val="001A4F"/>
              </a:buClr>
              <a:buSzPct val="85000"/>
              <a:buFont typeface="Wingdings" pitchFamily="2" charset="2"/>
              <a:buChar char="Ø"/>
              <a:defRPr/>
            </a:pPr>
            <a:endParaRPr lang="it-IT" sz="2200">
              <a:solidFill>
                <a:srgbClr val="FFFFFF"/>
              </a:solidFill>
              <a:latin typeface="Calibri" pitchFamily="34" charset="0"/>
              <a:cs typeface="Arial" charset="0"/>
            </a:endParaRPr>
          </a:p>
          <a:p>
            <a:pPr marL="273050" indent="-273050">
              <a:lnSpc>
                <a:spcPct val="80000"/>
              </a:lnSpc>
              <a:buClr>
                <a:srgbClr val="001A4F"/>
              </a:buClr>
              <a:buSzPct val="85000"/>
              <a:buFont typeface="Wingdings" pitchFamily="2" charset="2"/>
              <a:buChar char="Ø"/>
              <a:defRPr/>
            </a:pPr>
            <a:r>
              <a:rPr lang="it-IT" sz="2200">
                <a:solidFill>
                  <a:srgbClr val="FFFFFF"/>
                </a:solidFill>
                <a:latin typeface="Calibri" pitchFamily="34" charset="0"/>
                <a:cs typeface="Arial" charset="0"/>
              </a:rPr>
              <a:t>Di un alloggio conforme ai requisiti igienico-sanitari, </a:t>
            </a:r>
            <a:r>
              <a:rPr lang="it-IT" sz="2200" u="sng">
                <a:solidFill>
                  <a:srgbClr val="FFFFFF"/>
                </a:solidFill>
                <a:latin typeface="Calibri" pitchFamily="34" charset="0"/>
                <a:cs typeface="Arial" charset="0"/>
              </a:rPr>
              <a:t>nonché</a:t>
            </a:r>
            <a:r>
              <a:rPr lang="it-IT" sz="2200">
                <a:solidFill>
                  <a:srgbClr val="FFFFFF"/>
                </a:solidFill>
                <a:latin typeface="Calibri" pitchFamily="34" charset="0"/>
                <a:cs typeface="Arial" charset="0"/>
              </a:rPr>
              <a:t> di idoneità abitativa, accertati dai competenti uffici comunali (Modifica apportata dalla l. 94/2009),  </a:t>
            </a:r>
            <a:r>
              <a:rPr lang="it-IT" sz="2200">
                <a:solidFill>
                  <a:srgbClr val="FFFFFF"/>
                </a:solidFill>
                <a:latin typeface="Arial" charset="0"/>
                <a:cs typeface="Arial" charset="0"/>
              </a:rPr>
              <a:t>che può fare riferimento  per ragioni di uniformità ai requisiti igienico sanitari minimi di superficie degli alloggi in relazione al numero degli occupanti di cui al Decr.Min.San. 5.7.1975 </a:t>
            </a:r>
            <a:r>
              <a:rPr lang="it-IT" sz="2200">
                <a:solidFill>
                  <a:srgbClr val="FFFFFF"/>
                </a:solidFill>
                <a:latin typeface="Arial" charset="0"/>
                <a:cs typeface="Arial" charset="0"/>
                <a:hlinkClick r:id="rId3" action="ppaction://hlinkfile"/>
              </a:rPr>
              <a:t>(Circ.7170  Min. Interno del 18.11.2009</a:t>
            </a:r>
            <a:endParaRPr lang="it-IT" sz="2200">
              <a:solidFill>
                <a:srgbClr val="FFFFFF"/>
              </a:solidFill>
              <a:latin typeface="Calibri" pitchFamily="34" charset="0"/>
              <a:cs typeface="Arial" charset="0"/>
            </a:endParaRPr>
          </a:p>
          <a:p>
            <a:pPr marL="273050" indent="-273050">
              <a:lnSpc>
                <a:spcPct val="80000"/>
              </a:lnSpc>
              <a:buClr>
                <a:srgbClr val="001A4F"/>
              </a:buClr>
              <a:buSzPct val="85000"/>
              <a:buFont typeface="Wingdings" pitchFamily="2" charset="2"/>
              <a:buChar char="Ø"/>
              <a:defRPr/>
            </a:pPr>
            <a:endParaRPr lang="it-IT" sz="2200">
              <a:solidFill>
                <a:srgbClr val="FFFFFF"/>
              </a:solidFill>
              <a:latin typeface="Calibri" pitchFamily="34" charset="0"/>
              <a:cs typeface="Arial" charset="0"/>
            </a:endParaRPr>
          </a:p>
          <a:p>
            <a:pPr marL="273050" indent="-273050">
              <a:lnSpc>
                <a:spcPct val="80000"/>
              </a:lnSpc>
              <a:buClr>
                <a:srgbClr val="001A4F"/>
              </a:buClr>
              <a:buSzPct val="85000"/>
              <a:buFont typeface="Wingdings" pitchFamily="2" charset="2"/>
              <a:buChar char="Ø"/>
              <a:defRPr/>
            </a:pPr>
            <a:r>
              <a:rPr lang="it-IT" sz="2200">
                <a:solidFill>
                  <a:srgbClr val="FFFFFF"/>
                </a:solidFill>
                <a:latin typeface="Calibri" pitchFamily="34" charset="0"/>
                <a:cs typeface="Arial" charset="0"/>
              </a:rPr>
              <a:t>In caso di ricongiungimento di figlio minore di 14 anni, questo va escluso dal totale dei componenti il nucleo familiare, relativamente ai requisiti dimensionali dell’alloggio  </a:t>
            </a:r>
            <a:r>
              <a:rPr lang="it-IT" sz="2200">
                <a:solidFill>
                  <a:srgbClr val="FFFFFF"/>
                </a:solidFill>
                <a:latin typeface="Calibri" pitchFamily="34" charset="0"/>
                <a:cs typeface="Arial" charset="0"/>
                <a:hlinkClick r:id="rId3" action="ppaction://hlinkfile"/>
              </a:rPr>
              <a:t>(Circ. Min. Interno 677 del 20.2.2007)</a:t>
            </a:r>
            <a:endParaRPr lang="it-IT" sz="2200">
              <a:solidFill>
                <a:srgbClr val="FFFFFF"/>
              </a:solidFill>
              <a:latin typeface="Calibri" pitchFamily="34" charset="0"/>
              <a:cs typeface="Arial" charset="0"/>
            </a:endParaRPr>
          </a:p>
          <a:p>
            <a:pPr marL="273050" indent="-273050">
              <a:lnSpc>
                <a:spcPct val="80000"/>
              </a:lnSpc>
              <a:buClr>
                <a:srgbClr val="001A4F"/>
              </a:buClr>
              <a:buSzPct val="85000"/>
              <a:buFont typeface="Wingdings" pitchFamily="2" charset="2"/>
              <a:buNone/>
              <a:defRPr/>
            </a:pPr>
            <a:endParaRPr lang="it-IT" sz="2200">
              <a:solidFill>
                <a:srgbClr val="FFFFFF"/>
              </a:solidFill>
              <a:latin typeface="Calibri" pitchFamily="34" charset="0"/>
              <a:cs typeface="Arial" charset="0"/>
            </a:endParaRPr>
          </a:p>
          <a:p>
            <a:pPr marL="273050" indent="-273050">
              <a:lnSpc>
                <a:spcPct val="80000"/>
              </a:lnSpc>
              <a:buClr>
                <a:srgbClr val="001A4F"/>
              </a:buClr>
              <a:buSzPct val="85000"/>
              <a:buFont typeface="Wingdings" pitchFamily="2" charset="2"/>
              <a:buChar char="Ø"/>
              <a:defRPr/>
            </a:pPr>
            <a:r>
              <a:rPr lang="it-IT" sz="2200">
                <a:solidFill>
                  <a:srgbClr val="FFFFFF"/>
                </a:solidFill>
                <a:latin typeface="Calibri" pitchFamily="34" charset="0"/>
                <a:cs typeface="Arial" charset="0"/>
              </a:rPr>
              <a:t>Agli stranieri  con status di rifugiato non è richiesto requisito alloggio</a:t>
            </a:r>
          </a:p>
          <a:p>
            <a:pPr marL="273050" indent="-273050">
              <a:lnSpc>
                <a:spcPct val="80000"/>
              </a:lnSpc>
              <a:buClr>
                <a:srgbClr val="001A4F"/>
              </a:buClr>
              <a:buSzPct val="85000"/>
              <a:buFont typeface="Wingdings" pitchFamily="2" charset="2"/>
              <a:buNone/>
              <a:defRPr/>
            </a:pPr>
            <a:endParaRPr lang="it-IT" sz="2200">
              <a:solidFill>
                <a:srgbClr val="FFFFFF"/>
              </a:solidFill>
              <a:latin typeface="Calibri" pitchFamily="34" charset="0"/>
              <a:cs typeface="Arial" charset="0"/>
            </a:endParaRPr>
          </a:p>
          <a:p>
            <a:pPr marL="273050" indent="-273050">
              <a:lnSpc>
                <a:spcPct val="80000"/>
              </a:lnSpc>
              <a:buClr>
                <a:srgbClr val="001A4F"/>
              </a:buClr>
              <a:buSzPct val="85000"/>
              <a:buFont typeface="Wingdings" pitchFamily="2" charset="2"/>
              <a:buChar char="Ø"/>
              <a:defRPr/>
            </a:pPr>
            <a:r>
              <a:rPr lang="it-IT" sz="2200">
                <a:solidFill>
                  <a:srgbClr val="FFFFFF"/>
                </a:solidFill>
                <a:latin typeface="Calibri" pitchFamily="34" charset="0"/>
                <a:cs typeface="Arial" charset="0"/>
              </a:rPr>
              <a:t>Il richiedente può indicare alloggio diverso da attuale residenza </a:t>
            </a:r>
            <a:r>
              <a:rPr lang="it-IT" sz="2200">
                <a:solidFill>
                  <a:srgbClr val="FFFFFF"/>
                </a:solidFill>
                <a:latin typeface="Calibri" pitchFamily="34" charset="0"/>
                <a:cs typeface="Arial" charset="0"/>
                <a:hlinkClick r:id="rId4" action="ppaction://hlinkfile"/>
              </a:rPr>
              <a:t>(Circ. Min. Interno 1575 del 4.4.08)</a:t>
            </a:r>
            <a:endParaRPr lang="it-IT" sz="2200">
              <a:solidFill>
                <a:srgbClr val="FFFFFF"/>
              </a:solidFill>
              <a:latin typeface="Calibri" pitchFamily="34" charset="0"/>
              <a:cs typeface="Arial"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DE22E346-F426-4E6C-9805-CC755B96F6BC}" type="slidenum">
              <a:rPr lang="it-IT"/>
              <a:pPr>
                <a:defRPr/>
              </a:pPr>
              <a:t>55</a:t>
            </a:fld>
            <a:endParaRPr lang="it-IT"/>
          </a:p>
        </p:txBody>
      </p:sp>
      <p:sp>
        <p:nvSpPr>
          <p:cNvPr id="7" name="Rectangle 9"/>
          <p:cNvSpPr>
            <a:spLocks noGrp="1"/>
          </p:cNvSpPr>
          <p:nvPr>
            <p:ph type="title"/>
          </p:nvPr>
        </p:nvSpPr>
        <p:spPr bwMode="auto">
          <a:xfrm>
            <a:off x="827584" y="188640"/>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ricongiungimento: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 requisiti</a:t>
            </a:r>
          </a:p>
        </p:txBody>
      </p:sp>
      <p:sp>
        <p:nvSpPr>
          <p:cNvPr id="5" name="CasellaDiTesto 4"/>
          <p:cNvSpPr txBox="1"/>
          <p:nvPr/>
        </p:nvSpPr>
        <p:spPr>
          <a:xfrm>
            <a:off x="395536" y="1196752"/>
            <a:ext cx="8352928" cy="543533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marL="273050" indent="-273050">
              <a:lnSpc>
                <a:spcPct val="80000"/>
              </a:lnSpc>
              <a:buFont typeface="Wingdings 2" pitchFamily="18" charset="2"/>
              <a:buNone/>
              <a:defRPr/>
            </a:pPr>
            <a:endParaRPr lang="it-IT" sz="2000">
              <a:solidFill>
                <a:srgbClr val="FFFFFF"/>
              </a:solidFill>
              <a:latin typeface="Calibri" pitchFamily="34" charset="0"/>
              <a:cs typeface="Arial" charset="0"/>
            </a:endParaRPr>
          </a:p>
          <a:p>
            <a:pPr marL="273050" indent="-273050">
              <a:lnSpc>
                <a:spcPct val="80000"/>
              </a:lnSpc>
              <a:buFont typeface="Wingdings 2" pitchFamily="18" charset="2"/>
              <a:buNone/>
              <a:defRPr/>
            </a:pPr>
            <a:r>
              <a:rPr lang="it-IT" sz="2800">
                <a:solidFill>
                  <a:srgbClr val="FFFFFF"/>
                </a:solidFill>
                <a:latin typeface="Calibri" pitchFamily="34" charset="0"/>
                <a:cs typeface="Arial" charset="0"/>
              </a:rPr>
              <a:t>IL REDDITO</a:t>
            </a:r>
          </a:p>
          <a:p>
            <a:pPr marL="273050" indent="-273050">
              <a:lnSpc>
                <a:spcPct val="80000"/>
              </a:lnSpc>
              <a:buFont typeface="Wingdings 2" pitchFamily="18" charset="2"/>
              <a:buNone/>
              <a:defRPr/>
            </a:pPr>
            <a:endParaRPr lang="it-IT" sz="900">
              <a:solidFill>
                <a:srgbClr val="FFFFFF"/>
              </a:solidFill>
              <a:latin typeface="Calibri" pitchFamily="34" charset="0"/>
              <a:cs typeface="Arial" charset="0"/>
            </a:endParaRPr>
          </a:p>
          <a:p>
            <a:pPr marL="273050" indent="-273050">
              <a:lnSpc>
                <a:spcPct val="80000"/>
              </a:lnSpc>
              <a:buFont typeface="Wingdings 2" pitchFamily="18" charset="2"/>
              <a:buNone/>
              <a:defRPr/>
            </a:pPr>
            <a:endParaRPr lang="it-IT" sz="600">
              <a:solidFill>
                <a:srgbClr val="FFFFFF"/>
              </a:solidFill>
              <a:latin typeface="Calibri" pitchFamily="34" charset="0"/>
              <a:cs typeface="Arial" charset="0"/>
            </a:endParaRPr>
          </a:p>
          <a:p>
            <a:pPr marL="273050" indent="-273050">
              <a:lnSpc>
                <a:spcPct val="80000"/>
              </a:lnSpc>
              <a:buFont typeface="Wingdings 2" pitchFamily="18" charset="2"/>
              <a:buNone/>
              <a:defRPr/>
            </a:pPr>
            <a:r>
              <a:rPr lang="it-IT" sz="2400">
                <a:solidFill>
                  <a:srgbClr val="FFFFFF"/>
                </a:solidFill>
                <a:latin typeface="Calibri" pitchFamily="34" charset="0"/>
                <a:cs typeface="Arial" charset="0"/>
              </a:rPr>
              <a:t> “di un reddito minimo annuo derivante da fonti lecite non inferiore all’importo annuo dell’assegno sociale aumentato della metà dell’importo dell’assegno sociale per ogni familiare da ricongiungere”.</a:t>
            </a:r>
          </a:p>
          <a:p>
            <a:pPr marL="273050" indent="-273050">
              <a:lnSpc>
                <a:spcPct val="80000"/>
              </a:lnSpc>
              <a:buFont typeface="Wingdings 2" pitchFamily="18" charset="2"/>
              <a:buNone/>
              <a:defRPr/>
            </a:pPr>
            <a:endParaRPr lang="it-IT" sz="2400">
              <a:solidFill>
                <a:srgbClr val="FFFFFF"/>
              </a:solidFill>
              <a:latin typeface="Calibri" pitchFamily="34" charset="0"/>
              <a:cs typeface="Arial" charset="0"/>
            </a:endParaRPr>
          </a:p>
          <a:p>
            <a:pPr marL="273050" indent="-273050">
              <a:lnSpc>
                <a:spcPct val="80000"/>
              </a:lnSpc>
              <a:buClr>
                <a:srgbClr val="001A4F"/>
              </a:buClr>
              <a:buSzPct val="82000"/>
              <a:buFont typeface="Wingdings" pitchFamily="2" charset="2"/>
              <a:buChar char="Ø"/>
              <a:defRPr/>
            </a:pPr>
            <a:r>
              <a:rPr lang="it-IT" sz="2400">
                <a:solidFill>
                  <a:srgbClr val="FFFFFF"/>
                </a:solidFill>
                <a:latin typeface="Calibri" pitchFamily="34" charset="0"/>
                <a:cs typeface="Arial" charset="0"/>
              </a:rPr>
              <a:t>“Per il ricongiungimento di due o più figli di età inferiore agli anni quattordici ovvero per il ricongiungimento di due o più familiari titolari dello status di protezione sussidiaria è richiesto, in ogni caso, un reddito non inferiore al doppio dell’importo annuo dell’assegno sociale”.</a:t>
            </a:r>
          </a:p>
          <a:p>
            <a:pPr marL="273050" indent="-273050">
              <a:lnSpc>
                <a:spcPct val="80000"/>
              </a:lnSpc>
              <a:buClr>
                <a:srgbClr val="001A4F"/>
              </a:buClr>
              <a:buSzPct val="82000"/>
              <a:buFont typeface="Wingdings" pitchFamily="2" charset="2"/>
              <a:buChar char="Ø"/>
              <a:defRPr/>
            </a:pPr>
            <a:endParaRPr lang="it-IT" sz="2400">
              <a:solidFill>
                <a:srgbClr val="FFFFFF"/>
              </a:solidFill>
              <a:latin typeface="Calibri" pitchFamily="34" charset="0"/>
              <a:cs typeface="Arial" charset="0"/>
            </a:endParaRPr>
          </a:p>
          <a:p>
            <a:pPr marL="273050" indent="-273050">
              <a:lnSpc>
                <a:spcPct val="80000"/>
              </a:lnSpc>
              <a:buClr>
                <a:srgbClr val="001A4F"/>
              </a:buClr>
              <a:buSzPct val="82000"/>
              <a:buFont typeface="Wingdings" pitchFamily="2" charset="2"/>
              <a:buChar char="Ø"/>
              <a:defRPr/>
            </a:pPr>
            <a:r>
              <a:rPr lang="it-IT" sz="2400">
                <a:solidFill>
                  <a:srgbClr val="FFFFFF"/>
                </a:solidFill>
                <a:latin typeface="Calibri" pitchFamily="34" charset="0"/>
                <a:cs typeface="Arial" charset="0"/>
              </a:rPr>
              <a:t>“Ai fini della determinazione del reddito  si tiene conto anche del reddito annuo complessivo dei familiari conviventi con il richiedente”  (vedi anche </a:t>
            </a:r>
            <a:r>
              <a:rPr lang="it-IT" sz="2400">
                <a:solidFill>
                  <a:srgbClr val="FFFFFF"/>
                </a:solidFill>
                <a:latin typeface="Calibri" pitchFamily="34" charset="0"/>
                <a:cs typeface="Arial" charset="0"/>
                <a:hlinkClick r:id="rId3" action="ppaction://hlinkfile"/>
              </a:rPr>
              <a:t>Circ. Min. Interno 1575 del 4.4.08</a:t>
            </a:r>
            <a:r>
              <a:rPr lang="it-IT" sz="2400">
                <a:solidFill>
                  <a:srgbClr val="FFFFFF"/>
                </a:solidFill>
                <a:latin typeface="Calibri" pitchFamily="34" charset="0"/>
                <a:cs typeface="Arial" charset="0"/>
              </a:rPr>
              <a:t>: il richiedente può essere </a:t>
            </a:r>
            <a:r>
              <a:rPr lang="it-IT" sz="2000">
                <a:solidFill>
                  <a:srgbClr val="FFFFFF"/>
                </a:solidFill>
                <a:latin typeface="Calibri" pitchFamily="34" charset="0"/>
                <a:cs typeface="Arial" charset="0"/>
              </a:rPr>
              <a:t>privo di reddito</a:t>
            </a:r>
            <a:r>
              <a:rPr lang="it-IT">
                <a:solidFill>
                  <a:srgbClr val="FFFFFF"/>
                </a:solidFill>
                <a:latin typeface="Calibri" pitchFamily="34" charset="0"/>
                <a:cs typeface="Arial" charset="0"/>
              </a:rPr>
              <a: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1E3ADF52-1A73-4E4F-A3D4-F944E65E454E}" type="slidenum">
              <a:rPr lang="it-IT"/>
              <a:pPr>
                <a:defRPr/>
              </a:pPr>
              <a:t>56</a:t>
            </a:fld>
            <a:endParaRPr lang="it-IT"/>
          </a:p>
        </p:txBody>
      </p:sp>
      <p:sp>
        <p:nvSpPr>
          <p:cNvPr id="7" name="Rectangle 9"/>
          <p:cNvSpPr>
            <a:spLocks noGrp="1"/>
          </p:cNvSpPr>
          <p:nvPr>
            <p:ph type="title"/>
          </p:nvPr>
        </p:nvSpPr>
        <p:spPr bwMode="auto">
          <a:xfrm>
            <a:off x="827584" y="188640"/>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ricongiungimento: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 requisiti</a:t>
            </a:r>
          </a:p>
        </p:txBody>
      </p:sp>
      <p:sp>
        <p:nvSpPr>
          <p:cNvPr id="5" name="CasellaDiTesto 4"/>
          <p:cNvSpPr txBox="1"/>
          <p:nvPr/>
        </p:nvSpPr>
        <p:spPr>
          <a:xfrm>
            <a:off x="323528" y="1268760"/>
            <a:ext cx="8568952" cy="542302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marL="273050" indent="-273050">
              <a:lnSpc>
                <a:spcPct val="80000"/>
              </a:lnSpc>
              <a:buFont typeface="Wingdings 2" pitchFamily="18" charset="2"/>
              <a:buNone/>
              <a:defRPr/>
            </a:pPr>
            <a:endParaRPr lang="it-IT" sz="2000" b="1" dirty="0">
              <a:solidFill>
                <a:srgbClr val="FFFFFF"/>
              </a:solidFill>
              <a:latin typeface="Calibri" pitchFamily="34" charset="0"/>
            </a:endParaRPr>
          </a:p>
          <a:p>
            <a:pPr marL="273050" indent="-273050">
              <a:lnSpc>
                <a:spcPct val="80000"/>
              </a:lnSpc>
              <a:buFont typeface="Wingdings 2" pitchFamily="18" charset="2"/>
              <a:buNone/>
              <a:defRPr/>
            </a:pPr>
            <a:r>
              <a:rPr lang="it-IT" sz="2000" b="1" dirty="0">
                <a:solidFill>
                  <a:srgbClr val="FFFFFF"/>
                </a:solidFill>
                <a:latin typeface="Calibri" pitchFamily="34" charset="0"/>
              </a:rPr>
              <a:t>LA POLIZZA ASSICURATIVA PER I GENITORI ULTRA65ENNI</a:t>
            </a:r>
          </a:p>
          <a:p>
            <a:pPr marL="273050" indent="-273050">
              <a:lnSpc>
                <a:spcPct val="80000"/>
              </a:lnSpc>
              <a:buFont typeface="Wingdings 2" pitchFamily="18" charset="2"/>
              <a:buNone/>
              <a:defRPr/>
            </a:pPr>
            <a:endParaRPr lang="it-IT" sz="800" dirty="0">
              <a:solidFill>
                <a:srgbClr val="FFFFFF"/>
              </a:solidFill>
              <a:latin typeface="Calibri" pitchFamily="34" charset="0"/>
            </a:endParaRPr>
          </a:p>
          <a:p>
            <a:pPr>
              <a:buClr>
                <a:srgbClr val="C00000"/>
              </a:buClr>
              <a:buFont typeface="Wingdings" pitchFamily="2" charset="2"/>
              <a:buChar char="v"/>
              <a:defRPr/>
            </a:pPr>
            <a:r>
              <a:rPr lang="it-IT" sz="2000" dirty="0">
                <a:latin typeface="Calibri" pitchFamily="34" charset="0"/>
              </a:rPr>
              <a:t>I genitori </a:t>
            </a:r>
            <a:r>
              <a:rPr lang="it-IT" sz="2000" dirty="0" err="1">
                <a:latin typeface="Calibri" pitchFamily="34" charset="0"/>
              </a:rPr>
              <a:t>ultrasessantacinquenni</a:t>
            </a:r>
            <a:r>
              <a:rPr lang="it-IT" sz="2000" dirty="0">
                <a:latin typeface="Calibri" pitchFamily="34" charset="0"/>
              </a:rPr>
              <a:t> devono stipulare una polizza sanitaria. Al momento della presentazione della richiesta il richiedente dovrà presentare un impegno alla stipula della polizza assicurativa.  Una volta entrato in Italia, il genitore dovrà presentarsi allo Sportello Unico, entro 8 giorni dall’ingresso, presentando  la polizza assicurativa (Circolare Ministero Interno n. 737/2009) Ad oggi non è stato ancora emanato il decreto che stabilisce le modalità per iscriversi al SSN. </a:t>
            </a:r>
          </a:p>
          <a:p>
            <a:pPr>
              <a:defRPr/>
            </a:pPr>
            <a:endParaRPr lang="it-IT" sz="2000" dirty="0">
              <a:latin typeface="Calibri" pitchFamily="34" charset="0"/>
            </a:endParaRPr>
          </a:p>
          <a:p>
            <a:pPr>
              <a:defRPr/>
            </a:pPr>
            <a:r>
              <a:rPr lang="it-IT" sz="2000" b="1" dirty="0">
                <a:solidFill>
                  <a:srgbClr val="FFFFFF"/>
                </a:solidFill>
                <a:latin typeface="Calibri" pitchFamily="34" charset="0"/>
              </a:rPr>
              <a:t>DIVIETO </a:t>
            </a:r>
            <a:r>
              <a:rPr lang="it-IT" sz="2000" b="1" dirty="0" err="1">
                <a:solidFill>
                  <a:srgbClr val="FFFFFF"/>
                </a:solidFill>
                <a:latin typeface="Calibri" pitchFamily="34" charset="0"/>
              </a:rPr>
              <a:t>DI</a:t>
            </a:r>
            <a:r>
              <a:rPr lang="it-IT" sz="2000" b="1" dirty="0">
                <a:solidFill>
                  <a:srgbClr val="FFFFFF"/>
                </a:solidFill>
                <a:latin typeface="Calibri" pitchFamily="34" charset="0"/>
              </a:rPr>
              <a:t> RICONGIUNGIMENTO IN CASO </a:t>
            </a:r>
            <a:r>
              <a:rPr lang="it-IT" sz="2000" b="1" dirty="0" err="1">
                <a:solidFill>
                  <a:srgbClr val="FFFFFF"/>
                </a:solidFill>
                <a:latin typeface="Calibri" pitchFamily="34" charset="0"/>
              </a:rPr>
              <a:t>DI</a:t>
            </a:r>
            <a:r>
              <a:rPr lang="it-IT" sz="2000" b="1" dirty="0">
                <a:solidFill>
                  <a:srgbClr val="FFFFFF"/>
                </a:solidFill>
                <a:latin typeface="Calibri" pitchFamily="34" charset="0"/>
              </a:rPr>
              <a:t> POLIGAMIA</a:t>
            </a:r>
          </a:p>
          <a:p>
            <a:pPr>
              <a:defRPr/>
            </a:pPr>
            <a:endParaRPr lang="it-IT" sz="800" dirty="0">
              <a:latin typeface="Calibri" pitchFamily="34" charset="0"/>
            </a:endParaRPr>
          </a:p>
          <a:p>
            <a:pPr>
              <a:buClr>
                <a:srgbClr val="C00000"/>
              </a:buClr>
              <a:buFont typeface="Wingdings" pitchFamily="2" charset="2"/>
              <a:buChar char="v"/>
              <a:defRPr/>
            </a:pPr>
            <a:r>
              <a:rPr lang="it-IT" sz="2000" dirty="0">
                <a:latin typeface="Calibri" pitchFamily="34" charset="0"/>
              </a:rPr>
              <a:t>La legge 94/2009 ha modificato l’art. 29 per quanto concerne il ricongiungimento, inserendo il comma 1-ter, per cui non è consentito il ricongiungimento dei familiari (coniuge e genitori) quando il familiare di cui si chiede il ricongiungimento è coniugato con cittadino straniero regolarmente soggiornante con altro coniuge nel territorio nazionale.  Questo comma ha come obiettivo di evitare il ricongiungimento di più coniugi per la stessa persona.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egnaposto numero diapositiva 5"/>
          <p:cNvSpPr>
            <a:spLocks noGrp="1"/>
          </p:cNvSpPr>
          <p:nvPr>
            <p:ph type="sldNum" sz="quarter" idx="12"/>
          </p:nvPr>
        </p:nvSpPr>
        <p:spPr/>
        <p:txBody>
          <a:bodyPr/>
          <a:lstStyle/>
          <a:p>
            <a:pPr>
              <a:defRPr/>
            </a:pPr>
            <a:fld id="{042830D5-915D-4A70-B742-0C89257BF6A3}" type="slidenum">
              <a:rPr lang="it-IT"/>
              <a:pPr>
                <a:defRPr/>
              </a:pPr>
              <a:t>57</a:t>
            </a:fld>
            <a:endParaRPr lang="it-IT"/>
          </a:p>
        </p:txBody>
      </p:sp>
      <p:sp>
        <p:nvSpPr>
          <p:cNvPr id="354306" name="Rettangolo 2"/>
          <p:cNvSpPr>
            <a:spLocks noChangeArrowheads="1"/>
          </p:cNvSpPr>
          <p:nvPr/>
        </p:nvSpPr>
        <p:spPr bwMode="auto">
          <a:xfrm>
            <a:off x="611188" y="4941888"/>
            <a:ext cx="7993062" cy="1311275"/>
          </a:xfrm>
          <a:prstGeom prst="rect">
            <a:avLst/>
          </a:prstGeom>
          <a:noFill/>
          <a:ln w="9525">
            <a:noFill/>
            <a:miter lim="800000"/>
            <a:headEnd/>
            <a:tailEnd/>
          </a:ln>
        </p:spPr>
        <p:txBody>
          <a:bodyPr>
            <a:spAutoFit/>
          </a:bodyPr>
          <a:lstStyle/>
          <a:p>
            <a:pPr marL="273050" indent="-273050">
              <a:buFont typeface="Wingdings 2" pitchFamily="18" charset="2"/>
              <a:buChar char=""/>
            </a:pPr>
            <a:r>
              <a:rPr lang="it-IT" sz="2000">
                <a:latin typeface="Calibri" pitchFamily="34" charset="0"/>
              </a:rPr>
              <a:t>Per i rifugiati non è richiesto requisito reddituale né quello alloggiativo</a:t>
            </a:r>
          </a:p>
          <a:p>
            <a:pPr marL="273050" indent="-273050">
              <a:buFont typeface="Wingdings 2" pitchFamily="18" charset="2"/>
              <a:buChar char=""/>
            </a:pPr>
            <a:r>
              <a:rPr lang="it-IT" sz="2000">
                <a:latin typeface="Calibri" pitchFamily="34" charset="0"/>
              </a:rPr>
              <a:t>Ai fini della determinazione del reddito occorre tener conto del numero dei componenti il nucleo familiare nel complesso</a:t>
            </a:r>
          </a:p>
          <a:p>
            <a:pPr marL="273050" indent="-273050">
              <a:buFont typeface="Wingdings 2" pitchFamily="18" charset="2"/>
              <a:buChar char=""/>
            </a:pPr>
            <a:r>
              <a:rPr lang="it-IT" sz="2000">
                <a:latin typeface="Calibri" pitchFamily="34" charset="0"/>
              </a:rPr>
              <a:t>2 o più figli minori di 14 anni € 11.500</a:t>
            </a:r>
          </a:p>
        </p:txBody>
      </p:sp>
      <p:sp>
        <p:nvSpPr>
          <p:cNvPr id="8" name="Rectangle 9"/>
          <p:cNvSpPr>
            <a:spLocks noGrp="1"/>
          </p:cNvSpPr>
          <p:nvPr>
            <p:ph type="title"/>
          </p:nvPr>
        </p:nvSpPr>
        <p:spPr bwMode="auto">
          <a:xfrm>
            <a:off x="864097" y="72752"/>
            <a:ext cx="8085583" cy="1008113"/>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ricongiungimento: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 parametri reddituali</a:t>
            </a:r>
          </a:p>
        </p:txBody>
      </p:sp>
      <p:graphicFrame>
        <p:nvGraphicFramePr>
          <p:cNvPr id="348339" name="Group 179"/>
          <p:cNvGraphicFramePr>
            <a:graphicFrameLocks noGrp="1"/>
          </p:cNvGraphicFramePr>
          <p:nvPr/>
        </p:nvGraphicFramePr>
        <p:xfrm>
          <a:off x="1763713" y="1484313"/>
          <a:ext cx="5530850" cy="3167062"/>
        </p:xfrm>
        <a:graphic>
          <a:graphicData uri="http://schemas.openxmlformats.org/drawingml/2006/table">
            <a:tbl>
              <a:tblPr/>
              <a:tblGrid>
                <a:gridCol w="1644650"/>
                <a:gridCol w="1943100"/>
                <a:gridCol w="1943100"/>
              </a:tblGrid>
              <a:tr h="9731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smtClean="0">
                          <a:ln>
                            <a:noFill/>
                          </a:ln>
                          <a:solidFill>
                            <a:schemeClr val="tx1"/>
                          </a:solidFill>
                          <a:effectLst/>
                          <a:latin typeface="Arial" charset="0"/>
                          <a:cs typeface="Times New Roman" pitchFamily="18" charset="0"/>
                        </a:rPr>
                        <a:t>N. FAMILIARI </a:t>
                      </a:r>
                      <a:endParaRPr kumimoji="0" lang="it-IT"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800" b="1" i="0" u="none" strike="noStrike" cap="none" normalizeH="0" baseline="0" smtClean="0">
                          <a:ln>
                            <a:noFill/>
                          </a:ln>
                          <a:solidFill>
                            <a:schemeClr val="tx1"/>
                          </a:solidFill>
                          <a:effectLst/>
                          <a:latin typeface="Arial" charset="0"/>
                          <a:cs typeface="Times New Roman" pitchFamily="18" charset="0"/>
                        </a:rPr>
                        <a:t>Compreso richiedente</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smtClean="0">
                          <a:ln>
                            <a:noFill/>
                          </a:ln>
                          <a:solidFill>
                            <a:schemeClr val="tx1"/>
                          </a:solidFill>
                          <a:effectLst/>
                          <a:latin typeface="Arial" charset="0"/>
                          <a:cs typeface="Arial" charset="0"/>
                        </a:rPr>
                        <a:t>REDDITO NECESSARIO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smtClean="0">
                          <a:ln>
                            <a:noFill/>
                          </a:ln>
                          <a:solidFill>
                            <a:schemeClr val="tx1"/>
                          </a:solidFill>
                          <a:effectLst/>
                          <a:latin typeface="Arial" charset="0"/>
                          <a:cs typeface="Arial" charset="0"/>
                        </a:rPr>
                        <a:t>IDONEITA’ ALLOGGIATIVA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2</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   8.625,00</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Mq  38</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3</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€ 11.500,00</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Mq  42   </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4</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€ 14.375,00</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Mq  56</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5 </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€ 17.250,00</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Mq  70   </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6</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€ 20.125,00</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Mq  84</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7</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€ 23.000,00</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charset="0"/>
                          <a:cs typeface="Times New Roman" pitchFamily="18" charset="0"/>
                        </a:rPr>
                        <a:t>Mq  98</a:t>
                      </a:r>
                      <a:endParaRPr kumimoji="0" lang="it-IT"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algn="ctr">
              <a:defRPr/>
            </a:pPr>
            <a:r>
              <a:rPr lang="it-IT" sz="2400" b="1" smtClean="0">
                <a:effectLst/>
              </a:rPr>
              <a:t>RICONGIUNGIMENTO FAMILIARE  DI CITTADINO ITALIANO O COMUNITARIO</a:t>
            </a:r>
          </a:p>
        </p:txBody>
      </p:sp>
      <p:sp>
        <p:nvSpPr>
          <p:cNvPr id="356354" name="Rectangle 3"/>
          <p:cNvSpPr>
            <a:spLocks noGrp="1"/>
          </p:cNvSpPr>
          <p:nvPr>
            <p:ph type="body" idx="4294967295"/>
          </p:nvPr>
        </p:nvSpPr>
        <p:spPr/>
        <p:txBody>
          <a:bodyPr/>
          <a:lstStyle/>
          <a:p>
            <a:pPr>
              <a:lnSpc>
                <a:spcPct val="80000"/>
              </a:lnSpc>
              <a:buFont typeface="Wingdings 2" pitchFamily="18" charset="2"/>
              <a:buNone/>
            </a:pPr>
            <a:r>
              <a:rPr lang="it-IT" sz="2400" smtClean="0"/>
              <a:t>I cittadini italiani o comunitari possono ricongiungersi con i propri familiari di cittadinanza non comunitaria  o con quelli del proprio coniuge.</a:t>
            </a:r>
          </a:p>
          <a:p>
            <a:pPr>
              <a:lnSpc>
                <a:spcPct val="80000"/>
              </a:lnSpc>
              <a:buFont typeface="Wingdings 2" pitchFamily="18" charset="2"/>
              <a:buNone/>
            </a:pPr>
            <a:endParaRPr lang="it-IT" sz="2400" smtClean="0"/>
          </a:p>
          <a:p>
            <a:pPr>
              <a:lnSpc>
                <a:spcPct val="80000"/>
              </a:lnSpc>
              <a:buFont typeface="Wingdings 2" pitchFamily="18" charset="2"/>
              <a:buNone/>
            </a:pPr>
            <a:r>
              <a:rPr lang="it-IT" sz="2400" smtClean="0"/>
              <a:t>Si intendono per familiari: il coniuge, i discendenti diretti di età inferiore a 21 anni  o a carico e quelli del coniuge; gli ascendenti diretti a carico e quelli del coniuge.</a:t>
            </a:r>
          </a:p>
          <a:p>
            <a:pPr>
              <a:lnSpc>
                <a:spcPct val="80000"/>
              </a:lnSpc>
              <a:buFont typeface="Wingdings 2" pitchFamily="18" charset="2"/>
              <a:buNone/>
            </a:pPr>
            <a:endParaRPr lang="it-IT" sz="2400" smtClean="0"/>
          </a:p>
          <a:p>
            <a:pPr>
              <a:lnSpc>
                <a:spcPct val="80000"/>
              </a:lnSpc>
              <a:buFont typeface="Wingdings 2" pitchFamily="18" charset="2"/>
              <a:buNone/>
            </a:pPr>
            <a:r>
              <a:rPr lang="it-IT" sz="2400" smtClean="0"/>
              <a:t> I richiedenti </a:t>
            </a:r>
            <a:r>
              <a:rPr lang="it-IT" sz="2400" b="1" smtClean="0"/>
              <a:t>non</a:t>
            </a:r>
            <a:r>
              <a:rPr lang="it-IT" sz="2400" smtClean="0"/>
              <a:t> devono attivare la procedura informatica di richiesta del nulla-osta attraverso il SUI ma rivolgersi </a:t>
            </a:r>
            <a:r>
              <a:rPr lang="it-IT" sz="2400" b="1" smtClean="0"/>
              <a:t>direttamente alla Rappresentanza diplomatica italiana</a:t>
            </a:r>
            <a:r>
              <a:rPr lang="it-IT" sz="2400" smtClean="0"/>
              <a:t> di residenza del familiare straniero presso la quale presentare richiesta di visto unitamente alla documentazione attestante il legame parentale con il cittadino italiano o comunitario </a:t>
            </a:r>
          </a:p>
          <a:p>
            <a:pPr>
              <a:lnSpc>
                <a:spcPct val="80000"/>
              </a:lnSpc>
              <a:buFont typeface="Wingdings 2" pitchFamily="18" charset="2"/>
              <a:buNone/>
            </a:pPr>
            <a:endParaRPr lang="it-IT" sz="2400" smtClean="0"/>
          </a:p>
          <a:p>
            <a:pPr>
              <a:lnSpc>
                <a:spcPct val="80000"/>
              </a:lnSpc>
              <a:buFont typeface="Wingdings 2" pitchFamily="18" charset="2"/>
              <a:buNone/>
            </a:pPr>
            <a:endParaRPr lang="it-IT" sz="2400"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p:cNvSpPr>
          <p:nvPr>
            <p:ph type="title" idx="4294967295"/>
          </p:nvPr>
        </p:nvSpPr>
        <p:spPr bwMode="auto">
          <a:xfrm>
            <a:off x="468313" y="620713"/>
            <a:ext cx="8229600" cy="582612"/>
          </a:xfrm>
        </p:spPr>
        <p:txBody>
          <a:bodyPr vert="horz" wrap="square" lIns="91440" tIns="45720" bIns="45720" numCol="1" anchorCtr="0" compatLnSpc="1">
            <a:prstTxWarp prst="textNoShape">
              <a:avLst/>
            </a:prstTxWarp>
          </a:bodyPr>
          <a:lstStyle/>
          <a:p>
            <a:pPr>
              <a:defRPr/>
            </a:pPr>
            <a:r>
              <a:rPr lang="it-IT" sz="2000" smtClean="0">
                <a:effectLst/>
              </a:rPr>
              <a:t>Il nulla osta per i familiari al seguito</a:t>
            </a:r>
          </a:p>
        </p:txBody>
      </p:sp>
      <p:sp>
        <p:nvSpPr>
          <p:cNvPr id="357378" name="Segnaposto contenuto 1"/>
          <p:cNvSpPr>
            <a:spLocks noGrp="1"/>
          </p:cNvSpPr>
          <p:nvPr>
            <p:ph idx="4294967295"/>
          </p:nvPr>
        </p:nvSpPr>
        <p:spPr/>
        <p:txBody>
          <a:bodyPr/>
          <a:lstStyle/>
          <a:p>
            <a:pPr>
              <a:lnSpc>
                <a:spcPct val="80000"/>
              </a:lnSpc>
              <a:buClr>
                <a:schemeClr val="bg1"/>
              </a:buClr>
              <a:buFont typeface="Wingdings" pitchFamily="2" charset="2"/>
              <a:buChar char="Ø"/>
            </a:pPr>
            <a:r>
              <a:rPr lang="it-IT" sz="3000" smtClean="0"/>
              <a:t>Lo straniero in possesso di un visto di ingresso per lavoro subordinato, autonomo, studio o motivi religiosi, può chiedere (tramite delegato, in possesso di specifica delega sottoscritta presso la Rappresentanza diplomatica), di far entrare, al suo seguito, dei familiari.</a:t>
            </a:r>
          </a:p>
          <a:p>
            <a:pPr>
              <a:lnSpc>
                <a:spcPct val="80000"/>
              </a:lnSpc>
              <a:buClr>
                <a:schemeClr val="bg1"/>
              </a:buClr>
              <a:buFont typeface="Wingdings" pitchFamily="2" charset="2"/>
              <a:buNone/>
            </a:pPr>
            <a:r>
              <a:rPr lang="it-IT" sz="3000" smtClean="0"/>
              <a:t>   </a:t>
            </a:r>
          </a:p>
          <a:p>
            <a:pPr>
              <a:lnSpc>
                <a:spcPct val="80000"/>
              </a:lnSpc>
              <a:buClr>
                <a:schemeClr val="bg1"/>
              </a:buClr>
              <a:buFont typeface="Wingdings" pitchFamily="2" charset="2"/>
              <a:buChar char="Ø"/>
            </a:pPr>
            <a:r>
              <a:rPr lang="it-IT" sz="3000" smtClean="0"/>
              <a:t>I familiari sono gli stessi per i quali è consentito richiedere il ricongiungimento familiare.</a:t>
            </a:r>
          </a:p>
          <a:p>
            <a:pPr>
              <a:lnSpc>
                <a:spcPct val="80000"/>
              </a:lnSpc>
              <a:buClr>
                <a:schemeClr val="bg1"/>
              </a:buClr>
              <a:buFont typeface="Wingdings" pitchFamily="2" charset="2"/>
              <a:buChar char="Ø"/>
            </a:pPr>
            <a:endParaRPr lang="it-IT" sz="3000" smtClean="0"/>
          </a:p>
          <a:p>
            <a:pPr>
              <a:lnSpc>
                <a:spcPct val="80000"/>
              </a:lnSpc>
              <a:buClr>
                <a:schemeClr val="bg1"/>
              </a:buClr>
              <a:buFont typeface="Wingdings" pitchFamily="2" charset="2"/>
              <a:buChar char="Ø"/>
            </a:pPr>
            <a:r>
              <a:rPr lang="it-IT" sz="3000" smtClean="0"/>
              <a:t>I requisiti e la procedura sono gli stessi del ricongiungimento familiare</a:t>
            </a:r>
          </a:p>
        </p:txBody>
      </p:sp>
      <p:pic>
        <p:nvPicPr>
          <p:cNvPr id="357379" name="Titolo 2"/>
          <p:cNvPicPr>
            <a:picLocks noChangeArrowheads="1"/>
          </p:cNvPicPr>
          <p:nvPr>
            <p:ph idx="4294967295"/>
          </p:nvPr>
        </p:nvPicPr>
        <p:blipFill>
          <a:blip r:embed="rId3"/>
          <a:srcRect/>
          <a:stretch>
            <a:fillRect/>
          </a:stretch>
        </p:blipFill>
        <p:spPr>
          <a:xfrm>
            <a:off x="611188" y="260350"/>
            <a:ext cx="8229600" cy="1108075"/>
          </a:xfrm>
          <a:solidFill>
            <a:srgbClr val="C1A41D"/>
          </a:solid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egnaposto numero diapositiva 5"/>
          <p:cNvSpPr>
            <a:spLocks noGrp="1"/>
          </p:cNvSpPr>
          <p:nvPr>
            <p:ph type="sldNum" sz="quarter" idx="12"/>
          </p:nvPr>
        </p:nvSpPr>
        <p:spPr/>
        <p:txBody>
          <a:bodyPr/>
          <a:lstStyle/>
          <a:p>
            <a:pPr>
              <a:defRPr/>
            </a:pPr>
            <a:fld id="{2B89A965-6DF4-4E17-B850-5AC59D36F21B}" type="slidenum">
              <a:rPr lang="it-IT"/>
              <a:pPr>
                <a:defRPr/>
              </a:pPr>
              <a:t>6</a:t>
            </a:fld>
            <a:endParaRPr lang="it-IT"/>
          </a:p>
        </p:txBody>
      </p:sp>
      <p:graphicFrame>
        <p:nvGraphicFramePr>
          <p:cNvPr id="21545" name="Group 41"/>
          <p:cNvGraphicFramePr>
            <a:graphicFrameLocks noGrp="1"/>
          </p:cNvGraphicFramePr>
          <p:nvPr/>
        </p:nvGraphicFramePr>
        <p:xfrm>
          <a:off x="827088" y="981075"/>
          <a:ext cx="4529137" cy="4154488"/>
        </p:xfrm>
        <a:graphic>
          <a:graphicData uri="http://schemas.openxmlformats.org/drawingml/2006/table">
            <a:tbl>
              <a:tblPr/>
              <a:tblGrid>
                <a:gridCol w="4529137"/>
              </a:tblGrid>
              <a:tr h="4714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600" b="1" i="0" u="none" strike="noStrike" cap="none" normalizeH="0" baseline="0" smtClean="0">
                          <a:ln>
                            <a:noFill/>
                          </a:ln>
                          <a:solidFill>
                            <a:srgbClr val="FFFFFF"/>
                          </a:solidFill>
                          <a:effectLst/>
                          <a:latin typeface="Rockwell" pitchFamily="18" charset="0"/>
                          <a:cs typeface="Arial" charset="0"/>
                        </a:rPr>
                        <a:t>Visti principali</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rgbClr val="4C771F"/>
                        </a:gs>
                      </a:gsLst>
                      <a:lin ang="0" scaled="1"/>
                    </a:gradFill>
                  </a:tcPr>
                </a:tc>
              </a:tr>
              <a:tr h="24765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Affari</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Cure mediche</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575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Familiare al seguito</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575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Gara sportiva</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575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Invito</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365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Lavoro (autonomo/subordinato/stagionale)</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Motivi religiosi</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Reingresso</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3048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Residenza elettiva </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936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Ricongiungimento familiare</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3048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Studio</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chemeClr val="tx1"/>
                          </a:solidFill>
                          <a:effectLst/>
                          <a:latin typeface="Rockwell" pitchFamily="18" charset="0"/>
                          <a:cs typeface="Arial" charset="0"/>
                        </a:rPr>
                        <a:t>Vacanze lavoro</a:t>
                      </a:r>
                    </a:p>
                  </a:txBody>
                  <a:tcPr marL="90000" marR="90000"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
        <p:nvSpPr>
          <p:cNvPr id="252967" name="AutoShape 39">
            <a:hlinkClick r:id="" action="ppaction://noaction" highlightClick="1"/>
          </p:cNvPr>
          <p:cNvSpPr>
            <a:spLocks noChangeArrowheads="1"/>
          </p:cNvSpPr>
          <p:nvPr/>
        </p:nvSpPr>
        <p:spPr bwMode="auto">
          <a:xfrm>
            <a:off x="5795963" y="2349500"/>
            <a:ext cx="2592387" cy="1439863"/>
          </a:xfrm>
          <a:prstGeom prst="actionButtonBlank">
            <a:avLst/>
          </a:prstGeom>
          <a:solidFill>
            <a:schemeClr val="tx2">
              <a:lumMod val="75000"/>
            </a:schemeClr>
          </a:solidFill>
          <a:ln w="9525">
            <a:noFill/>
            <a:miter lim="800000"/>
            <a:headEnd/>
            <a:tailEnd/>
          </a:ln>
          <a:effectLst/>
        </p:spPr>
        <p:txBody>
          <a:bodyPr wrap="none" anchor="ctr"/>
          <a:lstStyle/>
          <a:p>
            <a:pPr algn="ctr">
              <a:defRPr/>
            </a:pPr>
            <a:r>
              <a:rPr lang="it-IT" sz="1400" b="1" dirty="0">
                <a:solidFill>
                  <a:srgbClr val="FFFFFF"/>
                </a:solidFill>
                <a:latin typeface="Rockwell" pitchFamily="18" charset="0"/>
              </a:rPr>
              <a:t>Abrogato PS per turismo, </a:t>
            </a:r>
          </a:p>
          <a:p>
            <a:pPr algn="ctr">
              <a:defRPr/>
            </a:pPr>
            <a:r>
              <a:rPr lang="it-IT" sz="1400" b="1" dirty="0">
                <a:solidFill>
                  <a:srgbClr val="FFFFFF"/>
                </a:solidFill>
                <a:latin typeface="Rockwell" pitchFamily="18" charset="0"/>
              </a:rPr>
              <a:t>Visita, affari (l. 68/2007),</a:t>
            </a:r>
          </a:p>
          <a:p>
            <a:pPr algn="ctr">
              <a:defRPr/>
            </a:pPr>
            <a:r>
              <a:rPr lang="it-IT" sz="1400" b="1" dirty="0">
                <a:solidFill>
                  <a:srgbClr val="FFFFFF"/>
                </a:solidFill>
                <a:latin typeface="Rockwell" pitchFamily="18" charset="0"/>
              </a:rPr>
              <a:t>Per i quali è sufficiente </a:t>
            </a:r>
          </a:p>
          <a:p>
            <a:pPr algn="ctr">
              <a:defRPr/>
            </a:pPr>
            <a:r>
              <a:rPr lang="it-IT" sz="1400" b="1" dirty="0">
                <a:solidFill>
                  <a:srgbClr val="FFFFFF"/>
                </a:solidFill>
                <a:latin typeface="Rockwell" pitchFamily="18" charset="0"/>
              </a:rPr>
              <a:t>dichiarazione di presenza</a:t>
            </a:r>
          </a:p>
          <a:p>
            <a:pPr algn="ctr">
              <a:defRPr/>
            </a:pPr>
            <a:r>
              <a:rPr lang="it-IT" sz="1400" b="1" dirty="0">
                <a:solidFill>
                  <a:srgbClr val="FFFFFF"/>
                </a:solidFill>
                <a:latin typeface="Rockwell" pitchFamily="18" charset="0"/>
              </a:rPr>
              <a:t>Entro 8 gg. dall’ingresso in </a:t>
            </a:r>
          </a:p>
          <a:p>
            <a:pPr algn="ctr">
              <a:defRPr/>
            </a:pPr>
            <a:r>
              <a:rPr lang="it-IT" sz="1400" b="1" dirty="0">
                <a:solidFill>
                  <a:srgbClr val="FFFFFF"/>
                </a:solidFill>
                <a:latin typeface="Rockwell" pitchFamily="18" charset="0"/>
              </a:rPr>
              <a:t>Italia (massimo 3 mesi)</a:t>
            </a:r>
          </a:p>
        </p:txBody>
      </p:sp>
      <p:sp>
        <p:nvSpPr>
          <p:cNvPr id="252971" name="Rectangle 43"/>
          <p:cNvSpPr>
            <a:spLocks noGrp="1"/>
          </p:cNvSpPr>
          <p:nvPr>
            <p:ph type="title" idx="4294967295"/>
          </p:nvPr>
        </p:nvSpPr>
        <p:spPr bwMode="auto">
          <a:xfrm>
            <a:off x="457200" y="254000"/>
            <a:ext cx="8229600" cy="654720"/>
          </a:xfrm>
        </p:spPr>
        <p:txBody>
          <a:bodyPr vert="horz" wrap="square" lIns="91440" tIns="45720" bIns="45720" numCol="1" anchorCtr="0" compatLnSpc="1">
            <a:prstTxWarp prst="textNoShape">
              <a:avLst/>
            </a:prstTxWarp>
          </a:bodyPr>
          <a:lstStyle/>
          <a:p>
            <a:pPr eaLnBrk="1" hangingPunct="1">
              <a:defRPr/>
            </a:pPr>
            <a:r>
              <a:rPr lang="it-IT" sz="3600" b="1" dirty="0" smtClean="0">
                <a:effectLst/>
                <a:latin typeface="Calibri" pitchFamily="34" charset="0"/>
              </a:rPr>
              <a:t>L’Ingresso in Italia: IL VISTO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algn="ctr">
              <a:defRPr/>
            </a:pPr>
            <a:r>
              <a:rPr lang="it-IT" smtClean="0">
                <a:effectLst/>
              </a:rPr>
              <a:t>IL C.D. INVITO</a:t>
            </a:r>
          </a:p>
        </p:txBody>
      </p:sp>
      <p:sp>
        <p:nvSpPr>
          <p:cNvPr id="359426" name="Rectangle 3"/>
          <p:cNvSpPr>
            <a:spLocks noGrp="1"/>
          </p:cNvSpPr>
          <p:nvPr>
            <p:ph type="body" idx="4294967295"/>
          </p:nvPr>
        </p:nvSpPr>
        <p:spPr/>
        <p:txBody>
          <a:bodyPr/>
          <a:lstStyle/>
          <a:p>
            <a:pPr>
              <a:lnSpc>
                <a:spcPct val="90000"/>
              </a:lnSpc>
            </a:pPr>
            <a:r>
              <a:rPr lang="it-IT" sz="2800" smtClean="0"/>
              <a:t>Può essere fatto per qualunque persona, anche un non familiare</a:t>
            </a:r>
          </a:p>
          <a:p>
            <a:pPr>
              <a:lnSpc>
                <a:spcPct val="90000"/>
              </a:lnSpc>
              <a:buFont typeface="Wingdings 2" pitchFamily="18" charset="2"/>
              <a:buNone/>
            </a:pPr>
            <a:endParaRPr lang="it-IT" sz="2800" smtClean="0"/>
          </a:p>
          <a:p>
            <a:pPr>
              <a:lnSpc>
                <a:spcPct val="90000"/>
              </a:lnSpc>
            </a:pPr>
            <a:r>
              <a:rPr lang="it-IT" sz="2800" smtClean="0"/>
              <a:t>Destinatario della richiesta è l’Ambasciata/Consolato che decide discrezionalmente</a:t>
            </a:r>
          </a:p>
          <a:p>
            <a:pPr>
              <a:lnSpc>
                <a:spcPct val="90000"/>
              </a:lnSpc>
              <a:buFont typeface="Wingdings 2" pitchFamily="18" charset="2"/>
              <a:buNone/>
            </a:pPr>
            <a:endParaRPr lang="it-IT" sz="2800" smtClean="0"/>
          </a:p>
          <a:p>
            <a:pPr>
              <a:lnSpc>
                <a:spcPct val="90000"/>
              </a:lnSpc>
            </a:pPr>
            <a:r>
              <a:rPr lang="it-IT" sz="2800" smtClean="0"/>
              <a:t>A differenza del ricongiungimento familiare non rappresenta l’esercizio di un diritto</a:t>
            </a:r>
          </a:p>
          <a:p>
            <a:pPr>
              <a:lnSpc>
                <a:spcPct val="90000"/>
              </a:lnSpc>
              <a:buFont typeface="Wingdings 2" pitchFamily="18" charset="2"/>
              <a:buNone/>
            </a:pPr>
            <a:endParaRPr lang="it-IT" sz="2800" smtClean="0"/>
          </a:p>
          <a:p>
            <a:pPr>
              <a:lnSpc>
                <a:spcPct val="90000"/>
              </a:lnSpc>
            </a:pPr>
            <a:r>
              <a:rPr lang="it-IT" sz="2800" smtClean="0"/>
              <a:t>Va adeguatamente motivato</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p:cNvSpPr>
          <p:nvPr>
            <p:ph type="title" idx="4294967295"/>
          </p:nvPr>
        </p:nvSpPr>
        <p:spPr bwMode="auto">
          <a:xfrm>
            <a:off x="468313" y="260350"/>
            <a:ext cx="8229600" cy="1143000"/>
          </a:xfrm>
        </p:spPr>
        <p:txBody>
          <a:bodyPr vert="horz" wrap="square" lIns="91440" tIns="45720" bIns="45720" numCol="1" anchorCtr="0" compatLnSpc="1">
            <a:prstTxWarp prst="textNoShape">
              <a:avLst/>
            </a:prstTxWarp>
          </a:bodyPr>
          <a:lstStyle/>
          <a:p>
            <a:pPr>
              <a:defRPr/>
            </a:pPr>
            <a:r>
              <a:rPr lang="it-IT" sz="3200" smtClean="0">
                <a:effectLst/>
              </a:rPr>
              <a:t>I mezzi di sussistenza</a:t>
            </a:r>
          </a:p>
        </p:txBody>
      </p:sp>
      <p:sp>
        <p:nvSpPr>
          <p:cNvPr id="360450" name="Rectangle 3"/>
          <p:cNvSpPr>
            <a:spLocks noChangeArrowheads="1"/>
          </p:cNvSpPr>
          <p:nvPr/>
        </p:nvSpPr>
        <p:spPr bwMode="auto">
          <a:xfrm>
            <a:off x="755650" y="4292600"/>
            <a:ext cx="7488238" cy="1728788"/>
          </a:xfrm>
          <a:prstGeom prst="rect">
            <a:avLst/>
          </a:prstGeom>
          <a:solidFill>
            <a:srgbClr val="C39A03"/>
          </a:solidFill>
          <a:ln w="9525">
            <a:miter lim="800000"/>
            <a:headEnd/>
            <a:tailEnd/>
          </a:ln>
          <a:scene3d>
            <a:camera prst="legacyObliqueTopRight"/>
            <a:lightRig rig="legacyFlat3" dir="b"/>
          </a:scene3d>
          <a:sp3d extrusionH="227000" prstMaterial="legacyMatte">
            <a:bevelT w="13500" h="13500" prst="angle"/>
            <a:bevelB w="13500" h="13500" prst="angle"/>
            <a:extrusionClr>
              <a:srgbClr val="C39A03"/>
            </a:extrusionClr>
          </a:sp3d>
        </p:spPr>
        <p:txBody>
          <a:bodyPr wrap="none" anchor="ctr">
            <a:flatTx/>
          </a:bodyPr>
          <a:lstStyle/>
          <a:p>
            <a:pPr algn="ctr"/>
            <a:endParaRPr lang="it-IT">
              <a:solidFill>
                <a:schemeClr val="bg1"/>
              </a:solidFill>
            </a:endParaRPr>
          </a:p>
        </p:txBody>
      </p:sp>
      <p:sp>
        <p:nvSpPr>
          <p:cNvPr id="360451" name="Rectangle 4"/>
          <p:cNvSpPr>
            <a:spLocks noChangeArrowheads="1"/>
          </p:cNvSpPr>
          <p:nvPr/>
        </p:nvSpPr>
        <p:spPr bwMode="auto">
          <a:xfrm>
            <a:off x="684213" y="2420938"/>
            <a:ext cx="7488237" cy="936625"/>
          </a:xfrm>
          <a:prstGeom prst="rect">
            <a:avLst/>
          </a:prstGeom>
          <a:solidFill>
            <a:srgbClr val="CCFF99"/>
          </a:solidFill>
          <a:ln w="9525">
            <a:miter lim="800000"/>
            <a:headEnd/>
            <a:tailEnd/>
          </a:ln>
          <a:scene3d>
            <a:camera prst="legacyObliqueTopRight"/>
            <a:lightRig rig="legacyFlat3" dir="b"/>
          </a:scene3d>
          <a:sp3d extrusionH="227000" prstMaterial="legacyMatte">
            <a:bevelT w="13500" h="13500" prst="angle"/>
            <a:bevelB w="13500" h="13500" prst="angle"/>
            <a:extrusionClr>
              <a:srgbClr val="CCFF99"/>
            </a:extrusionClr>
          </a:sp3d>
        </p:spPr>
        <p:txBody>
          <a:bodyPr wrap="none" anchor="ctr">
            <a:flatTx/>
          </a:bodyPr>
          <a:lstStyle/>
          <a:p>
            <a:endParaRPr lang="it-IT"/>
          </a:p>
        </p:txBody>
      </p:sp>
      <p:sp>
        <p:nvSpPr>
          <p:cNvPr id="360452" name="Rectangle 5"/>
          <p:cNvSpPr>
            <a:spLocks noGrp="1"/>
          </p:cNvSpPr>
          <p:nvPr>
            <p:ph type="body" idx="4294967295"/>
          </p:nvPr>
        </p:nvSpPr>
        <p:spPr>
          <a:xfrm>
            <a:off x="468313" y="1484313"/>
            <a:ext cx="7696200" cy="4476750"/>
          </a:xfrm>
          <a:solidFill>
            <a:srgbClr val="FFFF99"/>
          </a:solidFill>
        </p:spPr>
        <p:txBody>
          <a:bodyPr/>
          <a:lstStyle/>
          <a:p>
            <a:pPr>
              <a:lnSpc>
                <a:spcPct val="80000"/>
              </a:lnSpc>
              <a:buFont typeface="Wingdings 2" pitchFamily="18" charset="2"/>
              <a:buNone/>
            </a:pPr>
            <a:r>
              <a:rPr lang="it-IT" sz="2200" b="1" smtClean="0">
                <a:solidFill>
                  <a:schemeClr val="bg1"/>
                </a:solidFill>
              </a:rPr>
              <a:t>Per ottenere il visto il soggetto che formula l’invito deve indicare tra l’altro:</a:t>
            </a:r>
          </a:p>
          <a:p>
            <a:pPr>
              <a:lnSpc>
                <a:spcPct val="80000"/>
              </a:lnSpc>
              <a:buFont typeface="Wingdings 2" pitchFamily="18" charset="2"/>
              <a:buNone/>
            </a:pPr>
            <a:endParaRPr lang="it-IT" sz="2200" b="1" smtClean="0">
              <a:solidFill>
                <a:schemeClr val="bg1"/>
              </a:solidFill>
            </a:endParaRPr>
          </a:p>
          <a:p>
            <a:pPr>
              <a:lnSpc>
                <a:spcPct val="80000"/>
              </a:lnSpc>
              <a:buClr>
                <a:schemeClr val="tx2"/>
              </a:buClr>
              <a:buFont typeface="Wingdings" pitchFamily="2" charset="2"/>
              <a:buChar char="Ø"/>
            </a:pPr>
            <a:r>
              <a:rPr lang="it-IT" sz="2200" smtClean="0">
                <a:solidFill>
                  <a:schemeClr val="bg1"/>
                </a:solidFill>
              </a:rPr>
              <a:t>Le finalità del viaggio</a:t>
            </a:r>
          </a:p>
          <a:p>
            <a:pPr>
              <a:lnSpc>
                <a:spcPct val="80000"/>
              </a:lnSpc>
              <a:buClr>
                <a:schemeClr val="tx2"/>
              </a:buClr>
              <a:buFont typeface="Wingdings" pitchFamily="2" charset="2"/>
              <a:buChar char="Ø"/>
            </a:pPr>
            <a:r>
              <a:rPr lang="it-IT" sz="2200" smtClean="0">
                <a:solidFill>
                  <a:schemeClr val="bg1"/>
                </a:solidFill>
              </a:rPr>
              <a:t>I mezzi di sostentamento per il soggiorno</a:t>
            </a:r>
          </a:p>
          <a:p>
            <a:pPr>
              <a:lnSpc>
                <a:spcPct val="80000"/>
              </a:lnSpc>
              <a:buClr>
                <a:schemeClr val="tx2"/>
              </a:buClr>
              <a:buFont typeface="Wingdings" pitchFamily="2" charset="2"/>
              <a:buChar char="Ø"/>
            </a:pPr>
            <a:r>
              <a:rPr lang="it-IT" sz="2200" smtClean="0">
                <a:solidFill>
                  <a:schemeClr val="bg1"/>
                </a:solidFill>
              </a:rPr>
              <a:t>Le condizioni di alloggio</a:t>
            </a:r>
          </a:p>
          <a:p>
            <a:pPr>
              <a:lnSpc>
                <a:spcPct val="80000"/>
              </a:lnSpc>
              <a:buClr>
                <a:schemeClr val="tx2"/>
              </a:buClr>
              <a:buFont typeface="Wingdings" pitchFamily="2" charset="2"/>
              <a:buNone/>
            </a:pPr>
            <a:endParaRPr lang="it-IT" sz="2200" smtClean="0">
              <a:solidFill>
                <a:schemeClr val="bg1"/>
              </a:solidFill>
            </a:endParaRPr>
          </a:p>
          <a:p>
            <a:pPr>
              <a:lnSpc>
                <a:spcPct val="80000"/>
              </a:lnSpc>
              <a:buClr>
                <a:schemeClr val="tx2"/>
              </a:buClr>
              <a:buFont typeface="Wingdings" pitchFamily="2" charset="2"/>
              <a:buNone/>
            </a:pPr>
            <a:r>
              <a:rPr lang="it-IT" sz="2200" b="1" smtClean="0">
                <a:solidFill>
                  <a:schemeClr val="bg1"/>
                </a:solidFill>
              </a:rPr>
              <a:t>allegando alla domanda che verrà inviata via fax alla ns ambasciata  ed in originale alla persona che dovrà venire in Italia</a:t>
            </a:r>
          </a:p>
          <a:p>
            <a:pPr>
              <a:lnSpc>
                <a:spcPct val="80000"/>
              </a:lnSpc>
              <a:buClr>
                <a:schemeClr val="tx2"/>
              </a:buClr>
              <a:buFont typeface="Wingdings" pitchFamily="2" charset="2"/>
              <a:buNone/>
            </a:pPr>
            <a:r>
              <a:rPr lang="it-IT" sz="2200" smtClean="0">
                <a:solidFill>
                  <a:schemeClr val="bg1"/>
                </a:solidFill>
              </a:rPr>
              <a:t>  </a:t>
            </a:r>
          </a:p>
          <a:p>
            <a:pPr>
              <a:lnSpc>
                <a:spcPct val="80000"/>
              </a:lnSpc>
              <a:buClr>
                <a:schemeClr val="tx2"/>
              </a:buClr>
              <a:buFont typeface="Wingdings" pitchFamily="2" charset="2"/>
              <a:buChar char="ü"/>
            </a:pPr>
            <a:r>
              <a:rPr lang="it-IT" sz="2200" smtClean="0">
                <a:solidFill>
                  <a:schemeClr val="bg1"/>
                </a:solidFill>
              </a:rPr>
              <a:t>Polizza fideiussoria</a:t>
            </a:r>
          </a:p>
          <a:p>
            <a:pPr>
              <a:lnSpc>
                <a:spcPct val="80000"/>
              </a:lnSpc>
              <a:buClr>
                <a:schemeClr val="tx2"/>
              </a:buClr>
              <a:buFont typeface="Wingdings" pitchFamily="2" charset="2"/>
              <a:buChar char="ü"/>
            </a:pPr>
            <a:r>
              <a:rPr lang="it-IT" sz="2200" smtClean="0">
                <a:solidFill>
                  <a:schemeClr val="bg1"/>
                </a:solidFill>
              </a:rPr>
              <a:t>Polizza sanitaria</a:t>
            </a:r>
          </a:p>
          <a:p>
            <a:pPr>
              <a:lnSpc>
                <a:spcPct val="80000"/>
              </a:lnSpc>
              <a:buClr>
                <a:schemeClr val="tx2"/>
              </a:buClr>
              <a:buFont typeface="Wingdings" pitchFamily="2" charset="2"/>
              <a:buNone/>
            </a:pPr>
            <a:endParaRPr lang="it-IT" sz="2200" smtClean="0">
              <a:solidFill>
                <a:schemeClr val="bg1"/>
              </a:solidFill>
            </a:endParaRPr>
          </a:p>
          <a:p>
            <a:pPr>
              <a:lnSpc>
                <a:spcPct val="80000"/>
              </a:lnSpc>
              <a:buClr>
                <a:schemeClr val="tx2"/>
              </a:buClr>
              <a:buFont typeface="Wingdings" pitchFamily="2" charset="2"/>
              <a:buNone/>
            </a:pPr>
            <a:r>
              <a:rPr lang="it-IT" sz="2200" smtClean="0">
                <a:solidFill>
                  <a:schemeClr val="bg1"/>
                </a:solidFill>
              </a:rPr>
              <a:t>entrambe commisurate alla permanenza in Italia  </a:t>
            </a:r>
          </a:p>
        </p:txBody>
      </p:sp>
      <p:sp>
        <p:nvSpPr>
          <p:cNvPr id="360453" name="AutoShape 6">
            <a:hlinkClick r:id="" action="ppaction://hlinkshowjump?jump=firstslide" highlightClick="1"/>
          </p:cNvPr>
          <p:cNvSpPr>
            <a:spLocks noChangeArrowheads="1"/>
          </p:cNvSpPr>
          <p:nvPr/>
        </p:nvSpPr>
        <p:spPr bwMode="auto">
          <a:xfrm>
            <a:off x="539750" y="6092825"/>
            <a:ext cx="936625" cy="576263"/>
          </a:xfrm>
          <a:prstGeom prst="actionButtonHome">
            <a:avLst/>
          </a:prstGeom>
          <a:solidFill>
            <a:srgbClr val="CCFF99"/>
          </a:solidFill>
          <a:ln w="9525">
            <a:noFill/>
            <a:miter lim="800000"/>
            <a:headEnd/>
            <a:tailEnd/>
          </a:ln>
        </p:spPr>
        <p:txBody>
          <a:bodyPr wrap="none" anchor="ctr"/>
          <a:lstStyle/>
          <a:p>
            <a:pPr algn="ctr"/>
            <a:endParaRPr lang="it-IT" sz="1000">
              <a:solidFill>
                <a:schemeClr val="folHlink"/>
              </a:solidFill>
              <a:latin typeface="Monotype Corsiva" pitchFamily="66" charset="0"/>
            </a:endParaRPr>
          </a:p>
        </p:txBody>
      </p:sp>
      <p:sp>
        <p:nvSpPr>
          <p:cNvPr id="360454" name="AutoShape 7">
            <a:hlinkClick r:id="rId3" action="ppaction://hlinkpres?slideindex=6&amp;slidetitle=Diapositiva 6" highlightClick="1"/>
          </p:cNvPr>
          <p:cNvSpPr>
            <a:spLocks noChangeArrowheads="1"/>
          </p:cNvSpPr>
          <p:nvPr/>
        </p:nvSpPr>
        <p:spPr bwMode="auto">
          <a:xfrm>
            <a:off x="7092950" y="6092825"/>
            <a:ext cx="1368425" cy="576263"/>
          </a:xfrm>
          <a:prstGeom prst="actionButtonHome">
            <a:avLst/>
          </a:prstGeom>
          <a:solidFill>
            <a:srgbClr val="CCFF99"/>
          </a:solidFill>
          <a:ln w="9525">
            <a:noFill/>
            <a:miter lim="800000"/>
            <a:headEnd/>
            <a:tailEnd/>
          </a:ln>
        </p:spPr>
        <p:txBody>
          <a:bodyPr wrap="none" anchor="ctr"/>
          <a:lstStyle/>
          <a:p>
            <a:pPr algn="ctr"/>
            <a:endParaRPr lang="it-IT" sz="1000"/>
          </a:p>
          <a:p>
            <a:pPr algn="ctr"/>
            <a:endParaRPr lang="it-IT" sz="1000"/>
          </a:p>
          <a:p>
            <a:pPr algn="ctr"/>
            <a:r>
              <a:rPr lang="it-IT" sz="1000"/>
              <a:t> </a:t>
            </a:r>
            <a:r>
              <a:rPr lang="it-IT" sz="1200">
                <a:solidFill>
                  <a:schemeClr val="folHlink"/>
                </a:solidFill>
                <a:latin typeface="Monotype Corsiva" pitchFamily="66" charset="0"/>
              </a:rPr>
              <a:t>Corso extracomunitari</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a:defRPr/>
            </a:pPr>
            <a:r>
              <a:rPr lang="it-IT" sz="3200" smtClean="0">
                <a:effectLst/>
              </a:rPr>
              <a:t>Tabella per la determinazione dei </a:t>
            </a:r>
            <a:br>
              <a:rPr lang="it-IT" sz="3200" smtClean="0">
                <a:effectLst/>
              </a:rPr>
            </a:br>
            <a:r>
              <a:rPr lang="it-IT" sz="3200" smtClean="0">
                <a:effectLst/>
              </a:rPr>
              <a:t>mezzi di sussistenza per l’ingresso in Italia</a:t>
            </a:r>
          </a:p>
        </p:txBody>
      </p:sp>
      <p:graphicFrame>
        <p:nvGraphicFramePr>
          <p:cNvPr id="419843" name="Group 3"/>
          <p:cNvGraphicFramePr>
            <a:graphicFrameLocks noGrp="1"/>
          </p:cNvGraphicFramePr>
          <p:nvPr>
            <p:ph idx="4294967295"/>
          </p:nvPr>
        </p:nvGraphicFramePr>
        <p:xfrm>
          <a:off x="457200" y="1901825"/>
          <a:ext cx="8229600" cy="3821113"/>
        </p:xfrm>
        <a:graphic>
          <a:graphicData uri="http://schemas.openxmlformats.org/drawingml/2006/table">
            <a:tbl>
              <a:tblPr/>
              <a:tblGrid>
                <a:gridCol w="4149725"/>
                <a:gridCol w="1925638"/>
                <a:gridCol w="2154237"/>
              </a:tblGrid>
              <a:tr h="51593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1" i="0" u="none" strike="noStrike" cap="none" normalizeH="0" baseline="0" smtClean="0">
                          <a:ln>
                            <a:noFill/>
                          </a:ln>
                          <a:solidFill>
                            <a:schemeClr val="bg1"/>
                          </a:solidFill>
                          <a:effectLst/>
                          <a:latin typeface="Arial" charset="0"/>
                        </a:rPr>
                        <a:t>Classi di durata del viaggio</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8DD400"/>
                        </a:gs>
                        <a:gs pos="100000">
                          <a:srgbClr val="8DD400">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1" i="0" u="none" strike="noStrike" cap="none" normalizeH="0" baseline="0" smtClean="0">
                          <a:ln>
                            <a:noFill/>
                          </a:ln>
                          <a:solidFill>
                            <a:schemeClr val="bg1"/>
                          </a:solidFill>
                          <a:effectLst/>
                          <a:latin typeface="Arial" charset="0"/>
                        </a:rPr>
                        <a:t>        Un partecipante</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8DD400"/>
                        </a:gs>
                        <a:gs pos="100000">
                          <a:srgbClr val="8DD400">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1" i="0" u="none" strike="noStrike" cap="none" normalizeH="0" baseline="0" smtClean="0">
                          <a:ln>
                            <a:noFill/>
                          </a:ln>
                          <a:solidFill>
                            <a:schemeClr val="bg1"/>
                          </a:solidFill>
                          <a:effectLst/>
                          <a:latin typeface="Arial" charset="0"/>
                        </a:rPr>
                        <a:t>  Due o più partecipanti</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8DD400"/>
                        </a:gs>
                        <a:gs pos="100000">
                          <a:srgbClr val="8DD400">
                            <a:gamma/>
                            <a:shade val="76078"/>
                            <a:invGamma/>
                          </a:srgbClr>
                        </a:gs>
                      </a:gsLst>
                      <a:lin ang="0" scaled="1"/>
                    </a:gradFill>
                  </a:tcPr>
                </a:tc>
              </a:tr>
              <a:tr h="51593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Da 1 a 5 giorni: quota fissa complessiva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€ 269,60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€ 212,81</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r>
              <a:tr h="51593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Da 6 a 10 giorni: quota a persona giornaliera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€ 44,93</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€ 26,33</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r>
              <a:tr h="341313">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Da 11 a 20 giorni: quota fissa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€ 51,64</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€ 25,82</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r>
              <a:tr h="33972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  Quota giornaliera a persona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€ 36,67</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€ 22,21</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r>
              <a:tr h="341313">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Oltre i 20 giorni</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€ 206,58</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€ 118,79</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r>
              <a:tr h="33972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  Quota giornaliera a persona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€ 27,89</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it-IT" sz="2200" b="0" i="0" u="none" strike="noStrike" cap="none" normalizeH="0" baseline="0" smtClean="0">
                          <a:ln>
                            <a:noFill/>
                          </a:ln>
                          <a:solidFill>
                            <a:schemeClr val="bg1"/>
                          </a:solidFill>
                          <a:effectLst/>
                          <a:latin typeface="Arial" charset="0"/>
                        </a:rPr>
                        <a:t>€ 17.04</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BEFF3B"/>
                        </a:gs>
                        <a:gs pos="100000">
                          <a:srgbClr val="BEFF3B">
                            <a:gamma/>
                            <a:shade val="76078"/>
                            <a:invGamma/>
                          </a:srgbClr>
                        </a:gs>
                      </a:gsLst>
                      <a:lin ang="0" scaled="1"/>
                    </a:gradFill>
                  </a:tcPr>
                </a:tc>
              </a:tr>
            </a:tbl>
          </a:graphicData>
        </a:graphic>
      </p:graphicFrame>
      <p:sp>
        <p:nvSpPr>
          <p:cNvPr id="362532" name="AutoShape 37">
            <a:hlinkClick r:id="" action="ppaction://hlinkshowjump?jump=firstslide" highlightClick="1"/>
          </p:cNvPr>
          <p:cNvSpPr>
            <a:spLocks noChangeArrowheads="1"/>
          </p:cNvSpPr>
          <p:nvPr/>
        </p:nvSpPr>
        <p:spPr bwMode="auto">
          <a:xfrm>
            <a:off x="539750" y="6021388"/>
            <a:ext cx="936625" cy="576262"/>
          </a:xfrm>
          <a:prstGeom prst="actionButtonHome">
            <a:avLst/>
          </a:prstGeom>
          <a:solidFill>
            <a:srgbClr val="CCFF99"/>
          </a:solidFill>
          <a:ln w="9525">
            <a:noFill/>
            <a:miter lim="800000"/>
            <a:headEnd/>
            <a:tailEnd/>
          </a:ln>
        </p:spPr>
        <p:txBody>
          <a:bodyPr wrap="none" anchor="ctr"/>
          <a:lstStyle/>
          <a:p>
            <a:pPr algn="ctr"/>
            <a:endParaRPr lang="it-IT" sz="1000">
              <a:solidFill>
                <a:schemeClr val="folHlink"/>
              </a:solidFill>
              <a:latin typeface="Monotype Corsiva" pitchFamily="66" charset="0"/>
            </a:endParaRPr>
          </a:p>
        </p:txBody>
      </p:sp>
      <p:sp>
        <p:nvSpPr>
          <p:cNvPr id="362533" name="AutoShape 38">
            <a:hlinkClick r:id="rId3" action="ppaction://hlinkpres?slideindex=6&amp;slidetitle=Diapositiva 6" highlightClick="1"/>
          </p:cNvPr>
          <p:cNvSpPr>
            <a:spLocks noChangeArrowheads="1"/>
          </p:cNvSpPr>
          <p:nvPr/>
        </p:nvSpPr>
        <p:spPr bwMode="auto">
          <a:xfrm>
            <a:off x="7092950" y="5949950"/>
            <a:ext cx="1368425" cy="576263"/>
          </a:xfrm>
          <a:prstGeom prst="actionButtonHome">
            <a:avLst/>
          </a:prstGeom>
          <a:solidFill>
            <a:srgbClr val="CCFF99"/>
          </a:solidFill>
          <a:ln w="9525">
            <a:noFill/>
            <a:miter lim="800000"/>
            <a:headEnd/>
            <a:tailEnd/>
          </a:ln>
        </p:spPr>
        <p:txBody>
          <a:bodyPr wrap="none" anchor="ctr"/>
          <a:lstStyle/>
          <a:p>
            <a:pPr algn="ctr"/>
            <a:endParaRPr lang="it-IT" sz="1000"/>
          </a:p>
          <a:p>
            <a:pPr algn="ctr"/>
            <a:endParaRPr lang="it-IT" sz="1000"/>
          </a:p>
          <a:p>
            <a:pPr algn="ctr"/>
            <a:r>
              <a:rPr lang="it-IT" sz="1000"/>
              <a:t> </a:t>
            </a:r>
            <a:r>
              <a:rPr lang="it-IT" sz="1200">
                <a:solidFill>
                  <a:schemeClr val="folHlink"/>
                </a:solidFill>
                <a:latin typeface="Monotype Corsiva" pitchFamily="66" charset="0"/>
              </a:rPr>
              <a:t>Corso extracomunitari</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egnaposto numero diapositiva 5"/>
          <p:cNvSpPr>
            <a:spLocks noGrp="1"/>
          </p:cNvSpPr>
          <p:nvPr>
            <p:ph type="sldNum" sz="quarter" idx="12"/>
          </p:nvPr>
        </p:nvSpPr>
        <p:spPr/>
        <p:txBody>
          <a:bodyPr/>
          <a:lstStyle/>
          <a:p>
            <a:pPr>
              <a:defRPr/>
            </a:pPr>
            <a:fld id="{714D27E1-3C1B-46D9-B590-3BB25D972FAF}" type="slidenum">
              <a:rPr lang="it-IT"/>
              <a:pPr>
                <a:defRPr/>
              </a:pPr>
              <a:t>63</a:t>
            </a:fld>
            <a:endParaRPr lang="it-IT"/>
          </a:p>
        </p:txBody>
      </p:sp>
      <p:sp>
        <p:nvSpPr>
          <p:cNvPr id="267268" name="Rectangle 4"/>
          <p:cNvSpPr>
            <a:spLocks noChangeArrowheads="1"/>
          </p:cNvSpPr>
          <p:nvPr/>
        </p:nvSpPr>
        <p:spPr bwMode="auto">
          <a:xfrm>
            <a:off x="3563938" y="5445125"/>
            <a:ext cx="1873250" cy="10795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defRPr/>
            </a:pPr>
            <a:endParaRPr lang="it-IT"/>
          </a:p>
        </p:txBody>
      </p:sp>
      <p:sp>
        <p:nvSpPr>
          <p:cNvPr id="267269" name="AutoShape 5"/>
          <p:cNvSpPr>
            <a:spLocks noChangeArrowheads="1"/>
          </p:cNvSpPr>
          <p:nvPr/>
        </p:nvSpPr>
        <p:spPr bwMode="auto">
          <a:xfrm>
            <a:off x="5940425" y="1484313"/>
            <a:ext cx="1728788" cy="792162"/>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b="1">
                <a:solidFill>
                  <a:srgbClr val="FFFFFF"/>
                </a:solidFill>
                <a:latin typeface="Calibri" pitchFamily="34" charset="0"/>
              </a:rPr>
              <a:t>Verifiche SUI</a:t>
            </a:r>
          </a:p>
        </p:txBody>
      </p:sp>
      <p:sp>
        <p:nvSpPr>
          <p:cNvPr id="267270" name="AutoShape 6"/>
          <p:cNvSpPr>
            <a:spLocks noChangeArrowheads="1"/>
          </p:cNvSpPr>
          <p:nvPr/>
        </p:nvSpPr>
        <p:spPr bwMode="auto">
          <a:xfrm>
            <a:off x="611188" y="3141663"/>
            <a:ext cx="1728787" cy="792162"/>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b="1" dirty="0">
                <a:solidFill>
                  <a:srgbClr val="FFFFFF"/>
                </a:solidFill>
              </a:rPr>
              <a:t>Nulla Osta</a:t>
            </a:r>
          </a:p>
        </p:txBody>
      </p:sp>
      <p:pic>
        <p:nvPicPr>
          <p:cNvPr id="267296" name="Picture 24"/>
          <p:cNvPicPr>
            <a:picLocks noChangeAspect="1" noChangeArrowheads="1"/>
          </p:cNvPicPr>
          <p:nvPr/>
        </p:nvPicPr>
        <p:blipFill>
          <a:blip r:embed="rId4"/>
          <a:srcRect b="31889"/>
          <a:stretch>
            <a:fillRect/>
          </a:stretch>
        </p:blipFill>
        <p:spPr bwMode="auto">
          <a:xfrm>
            <a:off x="3708400" y="5516563"/>
            <a:ext cx="590550" cy="896937"/>
          </a:xfrm>
          <a:prstGeom prst="rect">
            <a:avLst/>
          </a:prstGeom>
          <a:noFill/>
          <a:ln w="9525">
            <a:noFill/>
            <a:miter lim="800000"/>
            <a:headEnd/>
            <a:tailEnd/>
          </a:ln>
        </p:spPr>
      </p:pic>
      <p:pic>
        <p:nvPicPr>
          <p:cNvPr id="267297" name="Picture 25" descr="3"/>
          <p:cNvPicPr>
            <a:picLocks noChangeAspect="1" noChangeArrowheads="1"/>
          </p:cNvPicPr>
          <p:nvPr/>
        </p:nvPicPr>
        <p:blipFill>
          <a:blip r:embed="rId5"/>
          <a:srcRect/>
          <a:stretch>
            <a:fillRect/>
          </a:stretch>
        </p:blipFill>
        <p:spPr bwMode="auto">
          <a:xfrm>
            <a:off x="4500563" y="5805488"/>
            <a:ext cx="900112" cy="568325"/>
          </a:xfrm>
          <a:prstGeom prst="rect">
            <a:avLst/>
          </a:prstGeom>
          <a:noFill/>
          <a:ln w="9525">
            <a:noFill/>
            <a:miter lim="800000"/>
            <a:headEnd/>
            <a:tailEnd/>
          </a:ln>
        </p:spPr>
      </p:pic>
      <p:sp>
        <p:nvSpPr>
          <p:cNvPr id="267273" name="AutoShape 9"/>
          <p:cNvSpPr>
            <a:spLocks noChangeArrowheads="1"/>
          </p:cNvSpPr>
          <p:nvPr/>
        </p:nvSpPr>
        <p:spPr bwMode="auto">
          <a:xfrm>
            <a:off x="4932363" y="3141663"/>
            <a:ext cx="1728787" cy="792162"/>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b="1" dirty="0">
                <a:solidFill>
                  <a:srgbClr val="FFFFFF"/>
                </a:solidFill>
                <a:latin typeface="Calibri" pitchFamily="34" charset="0"/>
              </a:rPr>
              <a:t>Visto e</a:t>
            </a:r>
          </a:p>
          <a:p>
            <a:pPr algn="ctr">
              <a:defRPr/>
            </a:pPr>
            <a:r>
              <a:rPr lang="it-IT" b="1" dirty="0">
                <a:solidFill>
                  <a:srgbClr val="FFFFFF"/>
                </a:solidFill>
                <a:latin typeface="Calibri" pitchFamily="34" charset="0"/>
              </a:rPr>
              <a:t>Ingresso Italia</a:t>
            </a:r>
          </a:p>
        </p:txBody>
      </p:sp>
      <p:cxnSp>
        <p:nvCxnSpPr>
          <p:cNvPr id="267301" name="AutoShape 11"/>
          <p:cNvCxnSpPr>
            <a:cxnSpLocks noChangeShapeType="1"/>
          </p:cNvCxnSpPr>
          <p:nvPr/>
        </p:nvCxnSpPr>
        <p:spPr bwMode="auto">
          <a:xfrm>
            <a:off x="1476375" y="2565400"/>
            <a:ext cx="0" cy="576263"/>
          </a:xfrm>
          <a:prstGeom prst="straightConnector1">
            <a:avLst/>
          </a:prstGeom>
          <a:noFill/>
          <a:ln w="38100">
            <a:solidFill>
              <a:schemeClr val="tx1"/>
            </a:solidFill>
            <a:round/>
            <a:headEnd/>
            <a:tailEnd/>
          </a:ln>
        </p:spPr>
      </p:cxnSp>
      <p:cxnSp>
        <p:nvCxnSpPr>
          <p:cNvPr id="267302" name="AutoShape 12"/>
          <p:cNvCxnSpPr>
            <a:cxnSpLocks noChangeShapeType="1"/>
          </p:cNvCxnSpPr>
          <p:nvPr/>
        </p:nvCxnSpPr>
        <p:spPr bwMode="auto">
          <a:xfrm rot="10800000" flipV="1">
            <a:off x="1476375" y="1916113"/>
            <a:ext cx="6191250" cy="682625"/>
          </a:xfrm>
          <a:prstGeom prst="bentConnector3">
            <a:avLst>
              <a:gd name="adj1" fmla="val -10593"/>
            </a:avLst>
          </a:prstGeom>
          <a:noFill/>
          <a:ln w="28575">
            <a:solidFill>
              <a:schemeClr val="tx1"/>
            </a:solidFill>
            <a:miter lim="800000"/>
            <a:headEnd/>
            <a:tailEnd/>
          </a:ln>
        </p:spPr>
      </p:cxnSp>
      <p:sp>
        <p:nvSpPr>
          <p:cNvPr id="267303" name="Line 13"/>
          <p:cNvSpPr>
            <a:spLocks noChangeShapeType="1"/>
          </p:cNvSpPr>
          <p:nvPr/>
        </p:nvSpPr>
        <p:spPr bwMode="auto">
          <a:xfrm>
            <a:off x="2339975" y="3573463"/>
            <a:ext cx="503238" cy="0"/>
          </a:xfrm>
          <a:prstGeom prst="line">
            <a:avLst/>
          </a:prstGeom>
          <a:noFill/>
          <a:ln w="38100">
            <a:solidFill>
              <a:schemeClr val="tx1"/>
            </a:solidFill>
            <a:round/>
            <a:headEnd/>
            <a:tailEnd/>
          </a:ln>
        </p:spPr>
        <p:txBody>
          <a:bodyPr/>
          <a:lstStyle/>
          <a:p>
            <a:endParaRPr lang="it-IT"/>
          </a:p>
        </p:txBody>
      </p:sp>
      <p:sp>
        <p:nvSpPr>
          <p:cNvPr id="267304" name="Line 14"/>
          <p:cNvSpPr>
            <a:spLocks noChangeShapeType="1"/>
          </p:cNvSpPr>
          <p:nvPr/>
        </p:nvSpPr>
        <p:spPr bwMode="auto">
          <a:xfrm>
            <a:off x="4572000" y="3573463"/>
            <a:ext cx="360363" cy="0"/>
          </a:xfrm>
          <a:prstGeom prst="line">
            <a:avLst/>
          </a:prstGeom>
          <a:noFill/>
          <a:ln w="38100">
            <a:solidFill>
              <a:schemeClr val="tx1"/>
            </a:solidFill>
            <a:round/>
            <a:headEnd/>
            <a:tailEnd/>
          </a:ln>
        </p:spPr>
        <p:txBody>
          <a:bodyPr/>
          <a:lstStyle/>
          <a:p>
            <a:endParaRPr lang="it-IT"/>
          </a:p>
        </p:txBody>
      </p:sp>
      <p:sp>
        <p:nvSpPr>
          <p:cNvPr id="267305" name="Line 15"/>
          <p:cNvSpPr>
            <a:spLocks noChangeShapeType="1"/>
          </p:cNvSpPr>
          <p:nvPr/>
        </p:nvSpPr>
        <p:spPr bwMode="auto">
          <a:xfrm>
            <a:off x="6659563" y="3500438"/>
            <a:ext cx="288925" cy="0"/>
          </a:xfrm>
          <a:prstGeom prst="line">
            <a:avLst/>
          </a:prstGeom>
          <a:noFill/>
          <a:ln w="38100">
            <a:solidFill>
              <a:schemeClr val="tx1"/>
            </a:solidFill>
            <a:round/>
            <a:headEnd/>
            <a:tailEnd/>
          </a:ln>
        </p:spPr>
        <p:txBody>
          <a:bodyPr/>
          <a:lstStyle/>
          <a:p>
            <a:endParaRPr lang="it-IT"/>
          </a:p>
        </p:txBody>
      </p:sp>
      <p:cxnSp>
        <p:nvCxnSpPr>
          <p:cNvPr id="267306" name="AutoShape 16"/>
          <p:cNvCxnSpPr>
            <a:cxnSpLocks noChangeShapeType="1"/>
          </p:cNvCxnSpPr>
          <p:nvPr/>
        </p:nvCxnSpPr>
        <p:spPr bwMode="auto">
          <a:xfrm rot="10800000" flipV="1">
            <a:off x="4787900" y="3213100"/>
            <a:ext cx="3384550" cy="1223963"/>
          </a:xfrm>
          <a:prstGeom prst="bentConnector3">
            <a:avLst>
              <a:gd name="adj1" fmla="val -8259"/>
            </a:avLst>
          </a:prstGeom>
          <a:noFill/>
          <a:ln w="38100">
            <a:solidFill>
              <a:schemeClr val="tx1"/>
            </a:solidFill>
            <a:miter lim="800000"/>
            <a:headEnd/>
            <a:tailEnd/>
          </a:ln>
        </p:spPr>
      </p:cxnSp>
      <p:sp>
        <p:nvSpPr>
          <p:cNvPr id="267307" name="Text Box 17"/>
          <p:cNvSpPr txBox="1">
            <a:spLocks noChangeArrowheads="1"/>
          </p:cNvSpPr>
          <p:nvPr/>
        </p:nvSpPr>
        <p:spPr bwMode="auto">
          <a:xfrm>
            <a:off x="4572000" y="5445125"/>
            <a:ext cx="936625" cy="366713"/>
          </a:xfrm>
          <a:prstGeom prst="rect">
            <a:avLst/>
          </a:prstGeom>
          <a:noFill/>
          <a:ln w="9525">
            <a:noFill/>
            <a:miter lim="800000"/>
            <a:headEnd/>
            <a:tailEnd/>
          </a:ln>
        </p:spPr>
        <p:txBody>
          <a:bodyPr>
            <a:spAutoFit/>
          </a:bodyPr>
          <a:lstStyle/>
          <a:p>
            <a:pPr>
              <a:spcBef>
                <a:spcPct val="50000"/>
              </a:spcBef>
            </a:pPr>
            <a:r>
              <a:rPr lang="it-IT" b="1">
                <a:solidFill>
                  <a:srgbClr val="FFFFFF"/>
                </a:solidFill>
              </a:rPr>
              <a:t>P.S.E.</a:t>
            </a:r>
          </a:p>
        </p:txBody>
      </p:sp>
      <p:sp>
        <p:nvSpPr>
          <p:cNvPr id="267282" name="AutoShape 18"/>
          <p:cNvSpPr>
            <a:spLocks noChangeArrowheads="1"/>
          </p:cNvSpPr>
          <p:nvPr/>
        </p:nvSpPr>
        <p:spPr bwMode="auto">
          <a:xfrm>
            <a:off x="3995738" y="4221163"/>
            <a:ext cx="1079500" cy="863600"/>
          </a:xfrm>
          <a:prstGeom prst="foldedCorner">
            <a:avLst>
              <a:gd name="adj" fmla="val 12500"/>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b="1" dirty="0">
                <a:solidFill>
                  <a:srgbClr val="FFFFFF"/>
                </a:solidFill>
              </a:rPr>
              <a:t>Cedolino</a:t>
            </a:r>
          </a:p>
        </p:txBody>
      </p:sp>
      <p:sp>
        <p:nvSpPr>
          <p:cNvPr id="267309" name="Line 19"/>
          <p:cNvSpPr>
            <a:spLocks noChangeShapeType="1"/>
          </p:cNvSpPr>
          <p:nvPr/>
        </p:nvSpPr>
        <p:spPr bwMode="auto">
          <a:xfrm>
            <a:off x="4500563" y="5084763"/>
            <a:ext cx="0" cy="360362"/>
          </a:xfrm>
          <a:prstGeom prst="line">
            <a:avLst/>
          </a:prstGeom>
          <a:noFill/>
          <a:ln w="38100">
            <a:solidFill>
              <a:schemeClr val="tx1"/>
            </a:solidFill>
            <a:round/>
            <a:headEnd/>
            <a:tailEnd/>
          </a:ln>
        </p:spPr>
        <p:txBody>
          <a:bodyPr/>
          <a:lstStyle/>
          <a:p>
            <a:endParaRPr lang="it-IT"/>
          </a:p>
        </p:txBody>
      </p:sp>
      <p:sp>
        <p:nvSpPr>
          <p:cNvPr id="267285" name="AutoShape 21"/>
          <p:cNvSpPr>
            <a:spLocks noChangeArrowheads="1"/>
          </p:cNvSpPr>
          <p:nvPr/>
        </p:nvSpPr>
        <p:spPr bwMode="auto">
          <a:xfrm>
            <a:off x="2843213" y="3141663"/>
            <a:ext cx="1728787" cy="792162"/>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sz="1400" b="1" dirty="0">
                <a:solidFill>
                  <a:srgbClr val="FFFFFF"/>
                </a:solidFill>
                <a:latin typeface="Calibri" pitchFamily="34" charset="0"/>
              </a:rPr>
              <a:t>Verifica consolato</a:t>
            </a:r>
          </a:p>
          <a:p>
            <a:pPr algn="ctr">
              <a:defRPr/>
            </a:pPr>
            <a:r>
              <a:rPr lang="it-IT" sz="1400" b="1" dirty="0">
                <a:solidFill>
                  <a:srgbClr val="FFFFFF"/>
                </a:solidFill>
                <a:latin typeface="Calibri" pitchFamily="34" charset="0"/>
              </a:rPr>
              <a:t>Italiano all’estero</a:t>
            </a:r>
            <a:r>
              <a:rPr lang="it-IT" b="1" dirty="0">
                <a:solidFill>
                  <a:srgbClr val="FFFFFF"/>
                </a:solidFill>
                <a:latin typeface="Calibri" pitchFamily="34" charset="0"/>
              </a:rPr>
              <a:t> </a:t>
            </a:r>
          </a:p>
        </p:txBody>
      </p:sp>
      <p:graphicFrame>
        <p:nvGraphicFramePr>
          <p:cNvPr id="267287" name="Object 23"/>
          <p:cNvGraphicFramePr>
            <a:graphicFrameLocks noChangeAspect="1"/>
          </p:cNvGraphicFramePr>
          <p:nvPr/>
        </p:nvGraphicFramePr>
        <p:xfrm>
          <a:off x="3635375" y="5516563"/>
          <a:ext cx="776288" cy="936625"/>
        </p:xfrm>
        <a:graphic>
          <a:graphicData uri="http://schemas.openxmlformats.org/presentationml/2006/ole">
            <p:oleObj spid="_x0000_s267287" name="Immagine bitmap" r:id="rId6" imgW="1104762" imgH="1333333" progId="PBrush">
              <p:embed/>
            </p:oleObj>
          </a:graphicData>
        </a:graphic>
      </p:graphicFrame>
      <p:sp>
        <p:nvSpPr>
          <p:cNvPr id="267291" name="AutoShape 27"/>
          <p:cNvSpPr>
            <a:spLocks noChangeArrowheads="1"/>
          </p:cNvSpPr>
          <p:nvPr/>
        </p:nvSpPr>
        <p:spPr bwMode="auto">
          <a:xfrm>
            <a:off x="684213" y="1484313"/>
            <a:ext cx="3167062" cy="720725"/>
          </a:xfrm>
          <a:prstGeom prst="roundRect">
            <a:avLst>
              <a:gd name="adj" fmla="val 16667"/>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b="1" dirty="0">
                <a:solidFill>
                  <a:srgbClr val="FFFFFF"/>
                </a:solidFill>
                <a:latin typeface="Calibri" pitchFamily="34" charset="0"/>
              </a:rPr>
              <a:t>Domanda del familiare</a:t>
            </a:r>
          </a:p>
          <a:p>
            <a:pPr algn="ctr">
              <a:defRPr/>
            </a:pPr>
            <a:r>
              <a:rPr lang="it-IT" b="1" dirty="0">
                <a:solidFill>
                  <a:schemeClr val="bg1"/>
                </a:solidFill>
                <a:latin typeface="Calibri" pitchFamily="34" charset="0"/>
              </a:rPr>
              <a:t>INCA</a:t>
            </a:r>
          </a:p>
        </p:txBody>
      </p:sp>
      <p:sp>
        <p:nvSpPr>
          <p:cNvPr id="267316" name="Line 28"/>
          <p:cNvSpPr>
            <a:spLocks noChangeShapeType="1"/>
          </p:cNvSpPr>
          <p:nvPr/>
        </p:nvSpPr>
        <p:spPr bwMode="auto">
          <a:xfrm>
            <a:off x="3851275" y="1844675"/>
            <a:ext cx="2160588" cy="0"/>
          </a:xfrm>
          <a:prstGeom prst="line">
            <a:avLst/>
          </a:prstGeom>
          <a:noFill/>
          <a:ln w="38100">
            <a:solidFill>
              <a:schemeClr val="tx1"/>
            </a:solidFill>
            <a:round/>
            <a:headEnd/>
            <a:tailEnd/>
          </a:ln>
        </p:spPr>
        <p:txBody>
          <a:bodyPr/>
          <a:lstStyle/>
          <a:p>
            <a:endParaRPr lang="it-IT"/>
          </a:p>
        </p:txBody>
      </p:sp>
      <p:sp>
        <p:nvSpPr>
          <p:cNvPr id="27" name="AutoShape 16"/>
          <p:cNvSpPr>
            <a:spLocks noChangeArrowheads="1"/>
          </p:cNvSpPr>
          <p:nvPr/>
        </p:nvSpPr>
        <p:spPr bwMode="auto">
          <a:xfrm>
            <a:off x="6876256" y="3068960"/>
            <a:ext cx="1368425" cy="719137"/>
          </a:xfrm>
          <a:prstGeom prst="flowChartMultidocumen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it-IT" sz="1400" b="1" dirty="0">
                <a:solidFill>
                  <a:srgbClr val="FFFFFF"/>
                </a:solidFill>
              </a:rPr>
              <a:t>Accordo di </a:t>
            </a:r>
          </a:p>
          <a:p>
            <a:pPr algn="ctr">
              <a:defRPr/>
            </a:pPr>
            <a:r>
              <a:rPr lang="it-IT" sz="1400" b="1" dirty="0">
                <a:solidFill>
                  <a:srgbClr val="FFFFFF"/>
                </a:solidFill>
              </a:rPr>
              <a:t>integrazione</a:t>
            </a:r>
          </a:p>
        </p:txBody>
      </p:sp>
      <p:sp>
        <p:nvSpPr>
          <p:cNvPr id="28" name="Rectangle 9"/>
          <p:cNvSpPr>
            <a:spLocks noGrp="1"/>
          </p:cNvSpPr>
          <p:nvPr>
            <p:ph type="title"/>
          </p:nvPr>
        </p:nvSpPr>
        <p:spPr bwMode="auto">
          <a:xfrm>
            <a:off x="683568" y="332656"/>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Ingresso per ricongiungimento:</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dal nulla osta al permesso per famiglia</a:t>
            </a:r>
          </a:p>
        </p:txBody>
      </p:sp>
      <p:grpSp>
        <p:nvGrpSpPr>
          <p:cNvPr id="267321" name="Gruppo 31"/>
          <p:cNvGrpSpPr>
            <a:grpSpLocks/>
          </p:cNvGrpSpPr>
          <p:nvPr/>
        </p:nvGrpSpPr>
        <p:grpSpPr bwMode="auto">
          <a:xfrm>
            <a:off x="6372225" y="4076700"/>
            <a:ext cx="1390650" cy="1944688"/>
            <a:chOff x="6228184" y="4077072"/>
            <a:chExt cx="1390804" cy="1944215"/>
          </a:xfrm>
        </p:grpSpPr>
        <p:pic>
          <p:nvPicPr>
            <p:cNvPr id="267322" name="Picture 2"/>
            <p:cNvPicPr>
              <a:picLocks noChangeAspect="1" noChangeArrowheads="1"/>
            </p:cNvPicPr>
            <p:nvPr/>
          </p:nvPicPr>
          <p:blipFill>
            <a:blip r:embed="rId7"/>
            <a:srcRect/>
            <a:stretch>
              <a:fillRect/>
            </a:stretch>
          </p:blipFill>
          <p:spPr bwMode="auto">
            <a:xfrm>
              <a:off x="6228184" y="4077072"/>
              <a:ext cx="1331639" cy="1944215"/>
            </a:xfrm>
            <a:prstGeom prst="rect">
              <a:avLst/>
            </a:prstGeom>
            <a:noFill/>
            <a:ln w="9525">
              <a:noFill/>
              <a:miter lim="800000"/>
              <a:headEnd/>
              <a:tailEnd/>
            </a:ln>
          </p:spPr>
        </p:pic>
        <p:sp>
          <p:nvSpPr>
            <p:cNvPr id="267323" name="Text Box 25"/>
            <p:cNvSpPr txBox="1">
              <a:spLocks noChangeArrowheads="1"/>
            </p:cNvSpPr>
            <p:nvPr/>
          </p:nvSpPr>
          <p:spPr bwMode="auto">
            <a:xfrm>
              <a:off x="6300192" y="5085184"/>
              <a:ext cx="1079500" cy="923330"/>
            </a:xfrm>
            <a:prstGeom prst="rect">
              <a:avLst/>
            </a:prstGeom>
            <a:noFill/>
            <a:ln w="9525">
              <a:noFill/>
              <a:miter lim="800000"/>
              <a:headEnd/>
              <a:tailEnd/>
            </a:ln>
          </p:spPr>
          <p:txBody>
            <a:bodyPr>
              <a:spAutoFit/>
            </a:bodyPr>
            <a:lstStyle/>
            <a:p>
              <a:pPr algn="ctr">
                <a:spcBef>
                  <a:spcPct val="50000"/>
                </a:spcBef>
              </a:pPr>
              <a:r>
                <a:rPr lang="it-IT" sz="1200">
                  <a:solidFill>
                    <a:schemeClr val="bg1"/>
                  </a:solidFill>
                </a:rPr>
                <a:t>kit richiesta  permesso soggiorno</a:t>
              </a:r>
            </a:p>
            <a:p>
              <a:pPr algn="ctr">
                <a:spcBef>
                  <a:spcPct val="50000"/>
                </a:spcBef>
              </a:pPr>
              <a:r>
                <a:rPr lang="it-IT" sz="1200" b="1">
                  <a:solidFill>
                    <a:schemeClr val="bg1"/>
                  </a:solidFill>
                </a:rPr>
                <a:t>NO INCA</a:t>
              </a:r>
            </a:p>
          </p:txBody>
        </p:sp>
        <p:sp>
          <p:nvSpPr>
            <p:cNvPr id="267324" name="CasellaDiTesto 30"/>
            <p:cNvSpPr txBox="1">
              <a:spLocks noChangeArrowheads="1"/>
            </p:cNvSpPr>
            <p:nvPr/>
          </p:nvSpPr>
          <p:spPr bwMode="auto">
            <a:xfrm rot="2058539">
              <a:off x="6682884" y="4308761"/>
              <a:ext cx="936104" cy="369332"/>
            </a:xfrm>
            <a:prstGeom prst="rect">
              <a:avLst/>
            </a:prstGeom>
            <a:noFill/>
            <a:ln w="9525">
              <a:noFill/>
              <a:miter lim="800000"/>
              <a:headEnd/>
              <a:tailEnd/>
            </a:ln>
          </p:spPr>
          <p:txBody>
            <a:bodyPr>
              <a:spAutoFit/>
            </a:bodyPr>
            <a:lstStyle/>
            <a:p>
              <a:r>
                <a:rPr lang="it-IT" b="1">
                  <a:solidFill>
                    <a:schemeClr val="bg1"/>
                  </a:solidFill>
                </a:rPr>
                <a:t>KIT</a:t>
              </a:r>
            </a:p>
          </p:txBody>
        </p:sp>
      </p:gr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5"/>
          <p:cNvSpPr>
            <a:spLocks noGrp="1"/>
          </p:cNvSpPr>
          <p:nvPr>
            <p:ph type="sldNum" sz="quarter" idx="12"/>
          </p:nvPr>
        </p:nvSpPr>
        <p:spPr/>
        <p:txBody>
          <a:bodyPr/>
          <a:lstStyle/>
          <a:p>
            <a:pPr>
              <a:defRPr/>
            </a:pPr>
            <a:fld id="{1AEF031C-E00A-40F6-9F8D-D39A270F0FC0}" type="slidenum">
              <a:rPr lang="it-IT"/>
              <a:pPr>
                <a:defRPr/>
              </a:pPr>
              <a:t>64</a:t>
            </a:fld>
            <a:endParaRPr lang="it-IT"/>
          </a:p>
        </p:txBody>
      </p:sp>
      <p:sp>
        <p:nvSpPr>
          <p:cNvPr id="11" name="Rectangle 9"/>
          <p:cNvSpPr>
            <a:spLocks noGrp="1"/>
          </p:cNvSpPr>
          <p:nvPr>
            <p:ph type="title"/>
          </p:nvPr>
        </p:nvSpPr>
        <p:spPr bwMode="auto">
          <a:xfrm>
            <a:off x="827584" y="188640"/>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La permanenza dei familiari:</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permesso per famiglia</a:t>
            </a:r>
          </a:p>
        </p:txBody>
      </p:sp>
      <p:sp>
        <p:nvSpPr>
          <p:cNvPr id="8" name="CasellaDiTesto 7"/>
          <p:cNvSpPr txBox="1"/>
          <p:nvPr/>
        </p:nvSpPr>
        <p:spPr>
          <a:xfrm>
            <a:off x="827584" y="1556792"/>
            <a:ext cx="7416824" cy="2880320"/>
          </a:xfrm>
          <a:prstGeom prst="rect">
            <a:avLst/>
          </a:prstGeom>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001">
            <a:schemeClr val="dk2"/>
          </a:fillRef>
          <a:effectRef idx="0">
            <a:schemeClr val="accent5"/>
          </a:effectRef>
          <a:fontRef idx="minor">
            <a:schemeClr val="lt1"/>
          </a:fontRef>
        </p:style>
        <p:txBody>
          <a:bodyPr>
            <a:normAutofit lnSpcReduction="10000"/>
          </a:bodyPr>
          <a:lstStyle/>
          <a:p>
            <a:pPr marL="273050" indent="-273050">
              <a:lnSpc>
                <a:spcPct val="80000"/>
              </a:lnSpc>
              <a:buClr>
                <a:schemeClr val="accent1"/>
              </a:buClr>
              <a:buSzPct val="70000"/>
              <a:defRPr/>
            </a:pPr>
            <a:endParaRPr lang="it-IT" sz="2200" dirty="0">
              <a:solidFill>
                <a:srgbClr val="3366FF"/>
              </a:solidFill>
              <a:latin typeface="Calibri" pitchFamily="34" charset="0"/>
            </a:endParaRPr>
          </a:p>
          <a:p>
            <a:pPr marL="273050" indent="-273050">
              <a:lnSpc>
                <a:spcPct val="80000"/>
              </a:lnSpc>
              <a:buClr>
                <a:schemeClr val="accent1"/>
              </a:buClr>
              <a:buSzPct val="70000"/>
              <a:defRPr/>
            </a:pPr>
            <a:r>
              <a:rPr lang="it-IT" sz="2200" dirty="0">
                <a:solidFill>
                  <a:srgbClr val="3366FF"/>
                </a:solidFill>
                <a:latin typeface="Calibri" pitchFamily="34" charset="0"/>
              </a:rPr>
              <a:t>Il permesso di soggiorno per famiglia viene rilasciato ai familiari entrati nel nostro paese per ricongiungimento familiare.</a:t>
            </a:r>
          </a:p>
          <a:p>
            <a:pPr marL="273050" indent="-273050">
              <a:lnSpc>
                <a:spcPct val="80000"/>
              </a:lnSpc>
              <a:buClr>
                <a:schemeClr val="accent1"/>
              </a:buClr>
              <a:buSzPct val="70000"/>
              <a:defRPr/>
            </a:pPr>
            <a:endParaRPr lang="it-IT" sz="2200" dirty="0">
              <a:solidFill>
                <a:srgbClr val="3366FF"/>
              </a:solidFill>
              <a:latin typeface="Calibri" pitchFamily="34" charset="0"/>
            </a:endParaRPr>
          </a:p>
          <a:p>
            <a:pPr marL="273050" indent="-273050">
              <a:lnSpc>
                <a:spcPct val="80000"/>
              </a:lnSpc>
              <a:buClr>
                <a:schemeClr val="accent1"/>
              </a:buClr>
              <a:buSzPct val="70000"/>
              <a:defRPr/>
            </a:pPr>
            <a:r>
              <a:rPr lang="it-IT" sz="2200" dirty="0">
                <a:solidFill>
                  <a:srgbClr val="3366FF"/>
                </a:solidFill>
                <a:latin typeface="Calibri" pitchFamily="34" charset="0"/>
              </a:rPr>
              <a:t>Con il permesso per famiglia, è possibile prestare attività lavorativa subordinata o autonoma.</a:t>
            </a:r>
          </a:p>
          <a:p>
            <a:pPr marL="273050" indent="-273050">
              <a:lnSpc>
                <a:spcPct val="80000"/>
              </a:lnSpc>
              <a:buClr>
                <a:schemeClr val="accent1"/>
              </a:buClr>
              <a:buSzPct val="70000"/>
              <a:defRPr/>
            </a:pPr>
            <a:endParaRPr lang="it-IT" sz="2200" dirty="0">
              <a:solidFill>
                <a:srgbClr val="3366FF"/>
              </a:solidFill>
              <a:latin typeface="Calibri" pitchFamily="34" charset="0"/>
            </a:endParaRPr>
          </a:p>
          <a:p>
            <a:pPr marL="273050" indent="-273050">
              <a:lnSpc>
                <a:spcPct val="80000"/>
              </a:lnSpc>
              <a:buClr>
                <a:schemeClr val="accent1"/>
              </a:buClr>
              <a:buSzPct val="70000"/>
              <a:defRPr/>
            </a:pPr>
            <a:r>
              <a:rPr lang="it-IT" sz="2200" dirty="0">
                <a:solidFill>
                  <a:srgbClr val="3366FF"/>
                </a:solidFill>
                <a:latin typeface="Calibri" pitchFamily="34" charset="0"/>
              </a:rPr>
              <a:t>E’ possibile convertire un permesso di soggiorno per lavoro subordinato o autonomo o per attesa occupazione, in famiglia, qualora il richiedente non abbia un reddito sufficiente, e il coniuge soddisfi il requisito reddituale.</a:t>
            </a:r>
          </a:p>
        </p:txBody>
      </p:sp>
      <p:sp>
        <p:nvSpPr>
          <p:cNvPr id="9" name="CasellaDiTesto 8"/>
          <p:cNvSpPr txBox="1"/>
          <p:nvPr/>
        </p:nvSpPr>
        <p:spPr>
          <a:xfrm>
            <a:off x="395536" y="4653136"/>
            <a:ext cx="8568952" cy="160043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6"/>
          </a:lnRef>
          <a:fillRef idx="1001">
            <a:schemeClr val="dk2"/>
          </a:fillRef>
          <a:effectRef idx="3">
            <a:schemeClr val="accent6"/>
          </a:effectRef>
          <a:fontRef idx="minor">
            <a:schemeClr val="lt1"/>
          </a:fontRef>
        </p:style>
        <p:txBody>
          <a:bodyPr>
            <a:spAutoFit/>
          </a:bodyPr>
          <a:lstStyle/>
          <a:p>
            <a:pPr marL="273050" indent="-273050">
              <a:buFont typeface="Wingdings 2" pitchFamily="18" charset="2"/>
              <a:buNone/>
              <a:defRPr/>
            </a:pPr>
            <a:endParaRPr lang="it-IT" sz="1000" b="1" dirty="0">
              <a:solidFill>
                <a:srgbClr val="3366FF"/>
              </a:solidFill>
              <a:latin typeface="Rockwell" pitchFamily="18" charset="0"/>
            </a:endParaRPr>
          </a:p>
          <a:p>
            <a:pPr marL="273050" indent="-273050">
              <a:buFont typeface="Wingdings 2" pitchFamily="18" charset="2"/>
              <a:buNone/>
              <a:defRPr/>
            </a:pPr>
            <a:r>
              <a:rPr lang="it-IT" sz="2000" b="1" dirty="0">
                <a:solidFill>
                  <a:srgbClr val="3366FF"/>
                </a:solidFill>
                <a:latin typeface="Rockwell" pitchFamily="18" charset="0"/>
              </a:rPr>
              <a:t>REQUISITO: reddito </a:t>
            </a:r>
            <a:r>
              <a:rPr lang="it-IT" sz="2000" dirty="0">
                <a:solidFill>
                  <a:srgbClr val="3366FF"/>
                </a:solidFill>
                <a:latin typeface="Rockwell" pitchFamily="18" charset="0"/>
              </a:rPr>
              <a:t>(tabella ricongiungimento)</a:t>
            </a:r>
          </a:p>
          <a:p>
            <a:pPr marL="273050" indent="-273050">
              <a:buFont typeface="Wingdings 2" pitchFamily="18" charset="2"/>
              <a:buNone/>
              <a:defRPr/>
            </a:pPr>
            <a:r>
              <a:rPr lang="it-IT" sz="2000" dirty="0">
                <a:solidFill>
                  <a:srgbClr val="3366FF"/>
                </a:solidFill>
                <a:latin typeface="Rockwell" pitchFamily="18" charset="0"/>
              </a:rPr>
              <a:t>	Sarà soddisfatto dal coniuge, con l’eventuale concorso del richiedente.</a:t>
            </a:r>
          </a:p>
          <a:p>
            <a:pPr marL="273050" indent="-273050">
              <a:buFont typeface="Wingdings 2" pitchFamily="18" charset="2"/>
              <a:buNone/>
              <a:defRPr/>
            </a:pPr>
            <a:endParaRPr lang="it-IT" sz="800" dirty="0">
              <a:solidFill>
                <a:srgbClr val="3366FF"/>
              </a:solidFill>
              <a:latin typeface="Rockwell" pitchFamily="18" charset="0"/>
            </a:endParaRPr>
          </a:p>
          <a:p>
            <a:pPr marL="273050" indent="-273050">
              <a:defRPr/>
            </a:pPr>
            <a:r>
              <a:rPr lang="it-IT" sz="2000" dirty="0">
                <a:solidFill>
                  <a:srgbClr val="3366FF"/>
                </a:solidFill>
                <a:latin typeface="Rockwell" pitchFamily="18" charset="0"/>
              </a:rPr>
              <a:t>     Allegare alla domanda dichiarazione del coniuge di presa a carico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BBC14ED6-740F-460A-832B-FB5F105860A7}" type="slidenum">
              <a:rPr lang="it-IT"/>
              <a:pPr>
                <a:defRPr/>
              </a:pPr>
              <a:t>65</a:t>
            </a:fld>
            <a:endParaRPr lang="it-IT"/>
          </a:p>
        </p:txBody>
      </p:sp>
      <p:graphicFrame>
        <p:nvGraphicFramePr>
          <p:cNvPr id="4" name="Segnaposto contenuto 3"/>
          <p:cNvGraphicFramePr>
            <a:graphicFrameLocks noGrp="1"/>
          </p:cNvGraphicFramePr>
          <p:nvPr>
            <p:ph idx="1"/>
          </p:nvPr>
        </p:nvGraphicFramePr>
        <p:xfrm>
          <a:off x="485747" y="1650987"/>
          <a:ext cx="8229600" cy="45262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9"/>
          <p:cNvSpPr>
            <a:spLocks noGrp="1"/>
          </p:cNvSpPr>
          <p:nvPr>
            <p:ph type="title"/>
          </p:nvPr>
        </p:nvSpPr>
        <p:spPr bwMode="auto">
          <a:xfrm>
            <a:off x="827584" y="188640"/>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La permanenza dei familiari:</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rinnovo del  permesso per famiglia</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B4ED048A-404D-46B3-8F66-8A97D845824C}" type="slidenum">
              <a:rPr lang="it-IT"/>
              <a:pPr>
                <a:defRPr/>
              </a:pPr>
              <a:t>66</a:t>
            </a:fld>
            <a:endParaRPr lang="it-IT"/>
          </a:p>
        </p:txBody>
      </p:sp>
      <p:sp>
        <p:nvSpPr>
          <p:cNvPr id="6" name="Rectangle 9"/>
          <p:cNvSpPr>
            <a:spLocks noGrp="1"/>
          </p:cNvSpPr>
          <p:nvPr>
            <p:ph type="title"/>
          </p:nvPr>
        </p:nvSpPr>
        <p:spPr bwMode="auto">
          <a:xfrm>
            <a:off x="827584" y="188640"/>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La permanenza dei familiari:</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permesso per i minori di 14-18 anni</a:t>
            </a:r>
          </a:p>
        </p:txBody>
      </p:sp>
      <p:sp>
        <p:nvSpPr>
          <p:cNvPr id="7" name="CasellaDiTesto 6"/>
          <p:cNvSpPr txBox="1"/>
          <p:nvPr/>
        </p:nvSpPr>
        <p:spPr>
          <a:xfrm>
            <a:off x="395536" y="1628800"/>
            <a:ext cx="8496944" cy="4824536"/>
          </a:xfrm>
          <a:prstGeom prst="rect">
            <a:avLst/>
          </a:prstGeom>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3"/>
          </a:lnRef>
          <a:fillRef idx="1001">
            <a:schemeClr val="dk2"/>
          </a:fillRef>
          <a:effectRef idx="3">
            <a:schemeClr val="accent3"/>
          </a:effectRef>
          <a:fontRef idx="minor">
            <a:schemeClr val="lt1"/>
          </a:fontRef>
        </p:style>
        <p:txBody>
          <a:bodyPr/>
          <a:lstStyle/>
          <a:p>
            <a:pPr marL="273050" indent="-273050">
              <a:lnSpc>
                <a:spcPct val="80000"/>
              </a:lnSpc>
              <a:buClr>
                <a:schemeClr val="accent1"/>
              </a:buClr>
              <a:buSzPct val="70000"/>
              <a:buFont typeface="Wingdings 2" pitchFamily="18" charset="2"/>
              <a:buNone/>
              <a:defRPr/>
            </a:pPr>
            <a:endParaRPr lang="it-IT" sz="1000" dirty="0">
              <a:solidFill>
                <a:srgbClr val="34003F"/>
              </a:solidFill>
              <a:latin typeface="Calibri" pitchFamily="34" charset="0"/>
            </a:endParaRPr>
          </a:p>
          <a:p>
            <a:pPr marL="273050" indent="-273050">
              <a:lnSpc>
                <a:spcPct val="80000"/>
              </a:lnSpc>
              <a:buClr>
                <a:schemeClr val="accent1"/>
              </a:buClr>
              <a:buSzPct val="70000"/>
              <a:buFont typeface="Wingdings 2" pitchFamily="18" charset="2"/>
              <a:buNone/>
              <a:defRPr/>
            </a:pPr>
            <a:r>
              <a:rPr lang="it-IT" sz="2800" dirty="0">
                <a:solidFill>
                  <a:srgbClr val="34003F"/>
                </a:solidFill>
                <a:latin typeface="Calibri" pitchFamily="34" charset="0"/>
              </a:rPr>
              <a:t>Al compimento del 14° anno il minore dovrà richiedere il rilascio di un autonomo permesso di soggiorno.</a:t>
            </a:r>
          </a:p>
          <a:p>
            <a:pPr marL="273050" indent="-273050">
              <a:lnSpc>
                <a:spcPct val="80000"/>
              </a:lnSpc>
              <a:buClr>
                <a:schemeClr val="accent1"/>
              </a:buClr>
              <a:buSzPct val="70000"/>
              <a:buFont typeface="Wingdings 2" pitchFamily="18" charset="2"/>
              <a:buNone/>
              <a:defRPr/>
            </a:pPr>
            <a:r>
              <a:rPr lang="it-IT" sz="2800" dirty="0">
                <a:solidFill>
                  <a:srgbClr val="34003F"/>
                </a:solidFill>
                <a:latin typeface="Calibri" pitchFamily="34" charset="0"/>
              </a:rPr>
              <a:t>  </a:t>
            </a:r>
          </a:p>
          <a:p>
            <a:pPr marL="273050" indent="-273050">
              <a:lnSpc>
                <a:spcPct val="80000"/>
              </a:lnSpc>
              <a:buClr>
                <a:schemeClr val="accent1"/>
              </a:buClr>
              <a:buSzPct val="70000"/>
              <a:buFont typeface="Wingdings 2" pitchFamily="18" charset="2"/>
              <a:buNone/>
              <a:defRPr/>
            </a:pPr>
            <a:r>
              <a:rPr lang="it-IT" sz="2800" dirty="0">
                <a:solidFill>
                  <a:srgbClr val="34003F"/>
                </a:solidFill>
                <a:latin typeface="Calibri" pitchFamily="34" charset="0"/>
              </a:rPr>
              <a:t>Requisito reddituale </a:t>
            </a:r>
          </a:p>
          <a:p>
            <a:pPr marL="273050" indent="-273050">
              <a:lnSpc>
                <a:spcPct val="80000"/>
              </a:lnSpc>
              <a:buClr>
                <a:schemeClr val="accent1"/>
              </a:buClr>
              <a:buSzPct val="70000"/>
              <a:buFont typeface="Wingdings 2" pitchFamily="18" charset="2"/>
              <a:buNone/>
              <a:defRPr/>
            </a:pPr>
            <a:r>
              <a:rPr lang="it-IT" sz="2800" dirty="0">
                <a:solidFill>
                  <a:srgbClr val="34003F"/>
                </a:solidFill>
                <a:latin typeface="Calibri" pitchFamily="34" charset="0"/>
              </a:rPr>
              <a:t>sarà soddisfatto dai genitori o dal genitore che lo ha a carico. Va pertanto allegata la dichiarazione del genitore di presa a carico</a:t>
            </a:r>
          </a:p>
          <a:p>
            <a:pPr marL="273050" indent="-273050">
              <a:lnSpc>
                <a:spcPct val="80000"/>
              </a:lnSpc>
              <a:buClr>
                <a:schemeClr val="accent1"/>
              </a:buClr>
              <a:buSzPct val="70000"/>
              <a:buFont typeface="Wingdings 2" pitchFamily="18" charset="2"/>
              <a:buNone/>
              <a:defRPr/>
            </a:pPr>
            <a:endParaRPr lang="it-IT" sz="2800" dirty="0">
              <a:solidFill>
                <a:srgbClr val="34003F"/>
              </a:solidFill>
              <a:latin typeface="Calibri" pitchFamily="34" charset="0"/>
            </a:endParaRPr>
          </a:p>
          <a:p>
            <a:pPr marL="273050" indent="-273050">
              <a:lnSpc>
                <a:spcPct val="80000"/>
              </a:lnSpc>
              <a:buClr>
                <a:schemeClr val="accent1"/>
              </a:buClr>
              <a:buSzPct val="70000"/>
              <a:buFont typeface="Wingdings 2" pitchFamily="18" charset="2"/>
              <a:buNone/>
              <a:defRPr/>
            </a:pPr>
            <a:r>
              <a:rPr lang="it-IT" sz="2800" dirty="0">
                <a:solidFill>
                  <a:srgbClr val="34003F"/>
                </a:solidFill>
                <a:latin typeface="Calibri" pitchFamily="34" charset="0"/>
              </a:rPr>
              <a:t>Compilazione del modulo </a:t>
            </a:r>
          </a:p>
          <a:p>
            <a:pPr marL="273050" indent="-273050">
              <a:lnSpc>
                <a:spcPct val="80000"/>
              </a:lnSpc>
              <a:buClr>
                <a:schemeClr val="accent1"/>
              </a:buClr>
              <a:buSzPct val="70000"/>
              <a:buFont typeface="Wingdings 2" pitchFamily="18" charset="2"/>
              <a:buChar char=""/>
              <a:defRPr/>
            </a:pPr>
            <a:r>
              <a:rPr lang="it-IT" sz="2800" dirty="0">
                <a:solidFill>
                  <a:srgbClr val="34003F"/>
                </a:solidFill>
                <a:latin typeface="Calibri" pitchFamily="34" charset="0"/>
              </a:rPr>
              <a:t>nella richiesta del 1° permesso per il minore, verrà richiesto il “RILASCIO” del permesso di soggiorno. </a:t>
            </a:r>
          </a:p>
          <a:p>
            <a:pPr marL="273050" indent="-273050">
              <a:lnSpc>
                <a:spcPct val="80000"/>
              </a:lnSpc>
              <a:buClr>
                <a:schemeClr val="accent1"/>
              </a:buClr>
              <a:buSzPct val="70000"/>
              <a:buFont typeface="Wingdings 2" pitchFamily="18" charset="2"/>
              <a:buChar char=""/>
              <a:defRPr/>
            </a:pPr>
            <a:r>
              <a:rPr lang="it-IT" sz="2800" dirty="0">
                <a:solidFill>
                  <a:srgbClr val="34003F"/>
                </a:solidFill>
                <a:latin typeface="Calibri" pitchFamily="34" charset="0"/>
              </a:rPr>
              <a:t>Andrà indicato che il permesso è “correlato” a quello del genitore (Sez. 9)</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481E9A91-A94B-48B1-B908-DAC263BA1712}" type="slidenum">
              <a:rPr lang="it-IT"/>
              <a:pPr>
                <a:defRPr/>
              </a:pPr>
              <a:t>67</a:t>
            </a:fld>
            <a:endParaRPr lang="it-IT"/>
          </a:p>
        </p:txBody>
      </p:sp>
      <p:sp>
        <p:nvSpPr>
          <p:cNvPr id="4" name="Rettangolo arrotondato 3"/>
          <p:cNvSpPr/>
          <p:nvPr/>
        </p:nvSpPr>
        <p:spPr>
          <a:xfrm>
            <a:off x="3635896" y="2276872"/>
            <a:ext cx="1285884" cy="50006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0">
            <a:schemeClr val="accent4"/>
          </a:lnRef>
          <a:fillRef idx="1001">
            <a:schemeClr val="dk2"/>
          </a:fillRef>
          <a:effectRef idx="3">
            <a:schemeClr val="accent4"/>
          </a:effectRef>
          <a:fontRef idx="minor">
            <a:schemeClr val="lt1"/>
          </a:fontRef>
        </p:style>
        <p:txBody>
          <a:bodyPr anchor="ctr"/>
          <a:lstStyle/>
          <a:p>
            <a:pPr marL="274320" indent="-274320" fontAlgn="auto">
              <a:spcAft>
                <a:spcPts val="0"/>
              </a:spcAft>
              <a:buFont typeface="Wingdings 2"/>
              <a:buNone/>
              <a:defRPr/>
            </a:pPr>
            <a:r>
              <a:rPr lang="it-IT" sz="2800" dirty="0">
                <a:solidFill>
                  <a:srgbClr val="3366FF"/>
                </a:solidFill>
              </a:rPr>
              <a:t>MA …</a:t>
            </a:r>
          </a:p>
        </p:txBody>
      </p:sp>
      <p:sp>
        <p:nvSpPr>
          <p:cNvPr id="5" name="Rettangolo arrotondato 4"/>
          <p:cNvSpPr/>
          <p:nvPr/>
        </p:nvSpPr>
        <p:spPr>
          <a:xfrm>
            <a:off x="251520" y="2852936"/>
            <a:ext cx="8643998" cy="379077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1001">
            <a:schemeClr val="dk2"/>
          </a:fillRef>
          <a:effectRef idx="2">
            <a:schemeClr val="accent4"/>
          </a:effectRef>
          <a:fontRef idx="minor">
            <a:schemeClr val="lt1"/>
          </a:fontRef>
        </p:style>
        <p:txBody>
          <a:bodyPr anchor="ctr">
            <a:normAutofit fontScale="92500" lnSpcReduction="20000"/>
          </a:bodyPr>
          <a:lstStyle/>
          <a:p>
            <a:pPr marL="274320" indent="-274320" fontAlgn="auto">
              <a:spcAft>
                <a:spcPts val="0"/>
              </a:spcAft>
              <a:buFont typeface="Wingdings 2"/>
              <a:buNone/>
              <a:defRPr/>
            </a:pPr>
            <a:r>
              <a:rPr lang="it-IT" dirty="0">
                <a:solidFill>
                  <a:srgbClr val="3366FF"/>
                </a:solidFill>
                <a:latin typeface="Calibri" pitchFamily="34" charset="0"/>
                <a:hlinkClick r:id="rId3" action="ppaction://hlinkfile"/>
              </a:rPr>
              <a:t>Circolare Amato 28.03.2008</a:t>
            </a:r>
            <a:endParaRPr lang="it-IT" dirty="0">
              <a:solidFill>
                <a:srgbClr val="3366FF"/>
              </a:solidFill>
              <a:latin typeface="Calibri" pitchFamily="34" charset="0"/>
            </a:endParaRPr>
          </a:p>
          <a:p>
            <a:pPr marL="274320" indent="-274320" fontAlgn="auto">
              <a:spcAft>
                <a:spcPts val="0"/>
              </a:spcAft>
              <a:buFont typeface="Wingdings 2"/>
              <a:buChar char=""/>
              <a:defRPr/>
            </a:pPr>
            <a:r>
              <a:rPr lang="it-IT" dirty="0">
                <a:solidFill>
                  <a:srgbClr val="3366FF"/>
                </a:solidFill>
                <a:latin typeface="Calibri" pitchFamily="34" charset="0"/>
              </a:rPr>
              <a:t>Tutelare unità, integrità e salvaguardia della famiglia (</a:t>
            </a:r>
            <a:r>
              <a:rPr lang="it-IT" dirty="0">
                <a:solidFill>
                  <a:srgbClr val="3366FF"/>
                </a:solidFill>
                <a:latin typeface="Calibri" pitchFamily="34" charset="0"/>
                <a:hlinkClick r:id="rId4" action="ppaction://hlinkfile"/>
              </a:rPr>
              <a:t>art. 5 c. 5 T.U.)</a:t>
            </a:r>
            <a:endParaRPr lang="it-IT" dirty="0">
              <a:solidFill>
                <a:srgbClr val="3366FF"/>
              </a:solidFill>
              <a:latin typeface="Calibri" pitchFamily="34" charset="0"/>
            </a:endParaRPr>
          </a:p>
          <a:p>
            <a:pPr marL="274320" indent="-274320" fontAlgn="auto">
              <a:spcAft>
                <a:spcPts val="0"/>
              </a:spcAft>
              <a:buFont typeface="Wingdings 2"/>
              <a:buChar char=""/>
              <a:defRPr/>
            </a:pPr>
            <a:r>
              <a:rPr lang="it-IT" dirty="0">
                <a:solidFill>
                  <a:srgbClr val="3366FF"/>
                </a:solidFill>
                <a:latin typeface="Calibri" pitchFamily="34" charset="0"/>
              </a:rPr>
              <a:t>I genitori hanno l’obbligo di mantenere i propri figli seppure maggiorenni, fin quando non raggiungano una propria autonomia (Sent. </a:t>
            </a:r>
            <a:r>
              <a:rPr lang="it-IT" dirty="0" err="1">
                <a:solidFill>
                  <a:srgbClr val="3366FF"/>
                </a:solidFill>
                <a:latin typeface="Calibri" pitchFamily="34" charset="0"/>
              </a:rPr>
              <a:t>Cassaz</a:t>
            </a:r>
            <a:r>
              <a:rPr lang="it-IT" dirty="0">
                <a:solidFill>
                  <a:srgbClr val="3366FF"/>
                </a:solidFill>
                <a:latin typeface="Calibri" pitchFamily="34" charset="0"/>
              </a:rPr>
              <a:t>.)</a:t>
            </a:r>
          </a:p>
          <a:p>
            <a:pPr marL="274320" indent="-274320" fontAlgn="auto">
              <a:spcAft>
                <a:spcPts val="0"/>
              </a:spcAft>
              <a:buFont typeface="Wingdings 2"/>
              <a:buChar char=""/>
              <a:defRPr/>
            </a:pPr>
            <a:r>
              <a:rPr lang="it-IT" dirty="0">
                <a:solidFill>
                  <a:srgbClr val="3366FF"/>
                </a:solidFill>
                <a:latin typeface="Calibri" pitchFamily="34" charset="0"/>
              </a:rPr>
              <a:t>Dovere/diritto dei genitori di mantenere, istruire ed educare i figli (art. 30 Costituzione)</a:t>
            </a:r>
          </a:p>
          <a:p>
            <a:pPr marL="274320" indent="-274320" algn="ctr" fontAlgn="auto">
              <a:spcAft>
                <a:spcPts val="0"/>
              </a:spcAft>
              <a:buFont typeface="Wingdings 2"/>
              <a:buNone/>
              <a:defRPr/>
            </a:pPr>
            <a:r>
              <a:rPr lang="it-IT" i="1" dirty="0">
                <a:solidFill>
                  <a:srgbClr val="3366FF"/>
                </a:solidFill>
                <a:latin typeface="Calibri" pitchFamily="34" charset="0"/>
              </a:rPr>
              <a:t>Pertanto</a:t>
            </a:r>
          </a:p>
          <a:p>
            <a:pPr marL="274320" indent="-274320" fontAlgn="auto">
              <a:spcAft>
                <a:spcPts val="0"/>
              </a:spcAft>
              <a:buFont typeface="Wingdings 2"/>
              <a:buNone/>
              <a:defRPr/>
            </a:pPr>
            <a:r>
              <a:rPr lang="it-IT" b="1" i="1" dirty="0">
                <a:solidFill>
                  <a:srgbClr val="3366FF"/>
                </a:solidFill>
                <a:latin typeface="Calibri" pitchFamily="34" charset="0"/>
              </a:rPr>
              <a:t>“alla luce di quanto sopra, si ritiene che i riferimenti normativi richiamati consentano di interpretare la fattispecie in esame attraverso il ricorso all’art. 30 c. 3 del T.U. ove si stabilisce che il permesso di soggiorno per motivi familiari abbia ‘la stessa durata del permesso di soggiorno del familiare straniero in possesso dei requisiti per il ricongiungimento ai sensi dell’art. 29 ed è rinnovabile insieme con quest’ultimo’.</a:t>
            </a:r>
          </a:p>
          <a:p>
            <a:pPr marL="274320" indent="-274320" fontAlgn="auto">
              <a:spcAft>
                <a:spcPts val="0"/>
              </a:spcAft>
              <a:buFont typeface="Wingdings 2"/>
              <a:buNone/>
              <a:defRPr/>
            </a:pPr>
            <a:r>
              <a:rPr lang="it-IT" b="1" i="1" dirty="0">
                <a:solidFill>
                  <a:srgbClr val="3366FF"/>
                </a:solidFill>
                <a:latin typeface="Calibri" pitchFamily="34" charset="0"/>
              </a:rPr>
              <a:t>Pertanto, … agli stranieri che, al compimento del diciottesimo anno di età, siano titolari di un permesso di soggiorno per motivi familiari, potrà essere rinnovato il proprio titolo di soggiorno per la stessa durata di quello del genitore e purché quest’ultimo soddisfi le condizioni di reddito e di alloggio …”</a:t>
            </a:r>
          </a:p>
        </p:txBody>
      </p:sp>
      <p:sp>
        <p:nvSpPr>
          <p:cNvPr id="3" name="CasellaDiTesto 2"/>
          <p:cNvSpPr txBox="1"/>
          <p:nvPr/>
        </p:nvSpPr>
        <p:spPr>
          <a:xfrm>
            <a:off x="539552" y="1268760"/>
            <a:ext cx="7970150" cy="92333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1003">
            <a:schemeClr val="dk2"/>
          </a:fillRef>
          <a:effectRef idx="2">
            <a:schemeClr val="accent3"/>
          </a:effectRef>
          <a:fontRef idx="minor">
            <a:schemeClr val="lt1"/>
          </a:fontRef>
        </p:style>
        <p:txBody>
          <a:bodyPr>
            <a:spAutoFit/>
          </a:bodyPr>
          <a:lstStyle/>
          <a:p>
            <a:pPr marL="274320" indent="-274320" fontAlgn="auto">
              <a:spcAft>
                <a:spcPts val="0"/>
              </a:spcAft>
              <a:buFont typeface="Wingdings 2"/>
              <a:buNone/>
              <a:defRPr/>
            </a:pPr>
            <a:r>
              <a:rPr lang="it-IT" dirty="0">
                <a:solidFill>
                  <a:srgbClr val="3333FF"/>
                </a:solidFill>
                <a:latin typeface="Calibri" pitchFamily="34" charset="0"/>
              </a:rPr>
              <a:t>AL COMPIMENTO DEL 18° ANNO</a:t>
            </a:r>
          </a:p>
          <a:p>
            <a:pPr marL="274320" indent="-274320" fontAlgn="auto">
              <a:spcAft>
                <a:spcPts val="0"/>
              </a:spcAft>
              <a:buFont typeface="Wingdings 2"/>
              <a:buNone/>
              <a:defRPr/>
            </a:pPr>
            <a:r>
              <a:rPr lang="it-IT" dirty="0">
                <a:solidFill>
                  <a:srgbClr val="3333FF"/>
                </a:solidFill>
                <a:latin typeface="Calibri" pitchFamily="34" charset="0"/>
              </a:rPr>
              <a:t>Può essere rilasciato un permesso di soggiorno per studio, lavoro subordinato o autonomo, per esigenze sanitarie o di cura (</a:t>
            </a:r>
            <a:r>
              <a:rPr lang="it-IT" dirty="0">
                <a:solidFill>
                  <a:srgbClr val="3333FF"/>
                </a:solidFill>
                <a:latin typeface="Calibri" pitchFamily="34" charset="0"/>
                <a:hlinkClick r:id="rId4" action="ppaction://hlinkfile"/>
              </a:rPr>
              <a:t>Art. 32 TU</a:t>
            </a:r>
            <a:r>
              <a:rPr lang="it-IT" dirty="0">
                <a:solidFill>
                  <a:srgbClr val="3333FF"/>
                </a:solidFill>
                <a:latin typeface="Calibri" pitchFamily="34" charset="0"/>
              </a:rPr>
              <a:t>)</a:t>
            </a:r>
          </a:p>
        </p:txBody>
      </p:sp>
      <p:sp>
        <p:nvSpPr>
          <p:cNvPr id="7" name="Rectangle 9"/>
          <p:cNvSpPr>
            <a:spLocks noGrp="1"/>
          </p:cNvSpPr>
          <p:nvPr>
            <p:ph type="title"/>
          </p:nvPr>
        </p:nvSpPr>
        <p:spPr bwMode="auto">
          <a:xfrm>
            <a:off x="827584" y="188640"/>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La permanenza dei familiari:</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rinnovo al compimento del 18° anno</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A833B3B0-EF6A-4C35-92A1-7BE39BBA232F}" type="slidenum">
              <a:rPr lang="it-IT"/>
              <a:pPr>
                <a:defRPr/>
              </a:pPr>
              <a:t>68</a:t>
            </a:fld>
            <a:endParaRPr lang="it-IT"/>
          </a:p>
        </p:txBody>
      </p:sp>
      <p:sp>
        <p:nvSpPr>
          <p:cNvPr id="299014" name="Rectangle 6"/>
          <p:cNvSpPr>
            <a:spLocks/>
          </p:cNvSpPr>
          <p:nvPr/>
        </p:nvSpPr>
        <p:spPr bwMode="auto">
          <a:xfrm>
            <a:off x="403473" y="1447946"/>
            <a:ext cx="8291513" cy="4456055"/>
          </a:xfrm>
          <a:prstGeom prst="rect">
            <a:avLst/>
          </a:prstGeom>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lstStyle/>
          <a:p>
            <a:pPr marL="271463" indent="-271463">
              <a:lnSpc>
                <a:spcPct val="80000"/>
              </a:lnSpc>
              <a:buClr>
                <a:schemeClr val="accent1"/>
              </a:buClr>
              <a:buSzPct val="70000"/>
              <a:buFont typeface="Wingdings 2" pitchFamily="18" charset="2"/>
              <a:buNone/>
              <a:defRPr/>
            </a:pPr>
            <a:endParaRPr lang="it-IT" sz="2400" b="1">
              <a:solidFill>
                <a:srgbClr val="0066FF"/>
              </a:solidFill>
              <a:latin typeface="Calibri" pitchFamily="34" charset="0"/>
              <a:cs typeface="Arial" charset="0"/>
            </a:endParaRPr>
          </a:p>
          <a:p>
            <a:pPr marL="271463" indent="-271463">
              <a:lnSpc>
                <a:spcPct val="80000"/>
              </a:lnSpc>
              <a:buClr>
                <a:schemeClr val="accent1"/>
              </a:buClr>
              <a:buSzPct val="70000"/>
              <a:buFont typeface="Wingdings 2" pitchFamily="18" charset="2"/>
              <a:buNone/>
              <a:defRPr/>
            </a:pPr>
            <a:r>
              <a:rPr lang="it-IT" sz="2400" b="1">
                <a:solidFill>
                  <a:srgbClr val="0066FF"/>
                </a:solidFill>
                <a:latin typeface="Calibri" pitchFamily="34" charset="0"/>
                <a:cs typeface="Arial" charset="0"/>
              </a:rPr>
              <a:t>Sarà rilasciato un permesso per motivi familiari (se in possesso dei requisiti necessari – reddito, alloggio) allo</a:t>
            </a:r>
          </a:p>
          <a:p>
            <a:pPr marL="271463" indent="-271463">
              <a:lnSpc>
                <a:spcPct val="80000"/>
              </a:lnSpc>
              <a:buClr>
                <a:schemeClr val="accent1"/>
              </a:buClr>
              <a:buSzPct val="70000"/>
              <a:buFont typeface="Wingdings 2" pitchFamily="18" charset="2"/>
              <a:buNone/>
              <a:defRPr/>
            </a:pPr>
            <a:endParaRPr lang="it-IT" sz="1000" b="1">
              <a:solidFill>
                <a:srgbClr val="0066FF"/>
              </a:solidFill>
              <a:latin typeface="Calibri" pitchFamily="34" charset="0"/>
              <a:cs typeface="Arial" charset="0"/>
            </a:endParaRPr>
          </a:p>
          <a:p>
            <a:pPr marL="271463" indent="-271463">
              <a:lnSpc>
                <a:spcPct val="80000"/>
              </a:lnSpc>
              <a:buClr>
                <a:srgbClr val="88CC3E"/>
              </a:buClr>
              <a:buFont typeface="Wingdings" pitchFamily="2" charset="2"/>
              <a:buBlip>
                <a:blip r:embed="rId3"/>
              </a:buBlip>
              <a:defRPr/>
            </a:pPr>
            <a:r>
              <a:rPr lang="it-IT" sz="2400">
                <a:solidFill>
                  <a:srgbClr val="0066FF"/>
                </a:solidFill>
                <a:latin typeface="Calibri" pitchFamily="34" charset="0"/>
                <a:cs typeface="Arial" charset="0"/>
              </a:rPr>
              <a:t>Straniero che ha contratto matrimonio in Italia, regolarmente soggiornante a qualsiasi titolo da almeno 1 anno</a:t>
            </a:r>
          </a:p>
          <a:p>
            <a:pPr marL="271463" indent="-271463">
              <a:lnSpc>
                <a:spcPct val="80000"/>
              </a:lnSpc>
              <a:buClr>
                <a:srgbClr val="88CC3E"/>
              </a:buClr>
              <a:buFont typeface="Wingdings" pitchFamily="2" charset="2"/>
              <a:buNone/>
              <a:defRPr/>
            </a:pPr>
            <a:endParaRPr lang="it-IT" sz="1000">
              <a:solidFill>
                <a:srgbClr val="0066FF"/>
              </a:solidFill>
              <a:latin typeface="Calibri" pitchFamily="34" charset="0"/>
              <a:cs typeface="Arial" charset="0"/>
            </a:endParaRPr>
          </a:p>
          <a:p>
            <a:pPr marL="271463" indent="-271463">
              <a:lnSpc>
                <a:spcPct val="80000"/>
              </a:lnSpc>
              <a:buClr>
                <a:srgbClr val="88CC3E"/>
              </a:buClr>
              <a:buFont typeface="Wingdings" pitchFamily="2" charset="2"/>
              <a:buBlip>
                <a:blip r:embed="rId3"/>
              </a:buBlip>
              <a:defRPr/>
            </a:pPr>
            <a:r>
              <a:rPr lang="it-IT" sz="2400">
                <a:solidFill>
                  <a:srgbClr val="0066FF"/>
                </a:solidFill>
                <a:latin typeface="Calibri" pitchFamily="34" charset="0"/>
                <a:cs typeface="Arial" charset="0"/>
              </a:rPr>
              <a:t>Straniero che è entrato in Italia regolarmente, che sia regolarmente soggiornante o con permesso di qualsiasi natura (cure mediche – </a:t>
            </a:r>
            <a:r>
              <a:rPr lang="it-IT" sz="2000">
                <a:solidFill>
                  <a:srgbClr val="0066FF"/>
                </a:solidFill>
                <a:latin typeface="Calibri" pitchFamily="34" charset="0"/>
                <a:cs typeface="Arial" charset="0"/>
                <a:hlinkClick r:id="rId4" action="ppaction://hlinkfile"/>
              </a:rPr>
              <a:t>Circ. M.I. n. 400 del 5.2.2009</a:t>
            </a:r>
            <a:r>
              <a:rPr lang="it-IT" sz="2400">
                <a:solidFill>
                  <a:srgbClr val="0066FF"/>
                </a:solidFill>
                <a:latin typeface="Calibri" pitchFamily="34" charset="0"/>
                <a:cs typeface="Arial" charset="0"/>
              </a:rPr>
              <a:t>, assi- stenza minori – </a:t>
            </a:r>
            <a:r>
              <a:rPr lang="it-IT" sz="2000">
                <a:solidFill>
                  <a:srgbClr val="0066FF"/>
                </a:solidFill>
                <a:latin typeface="Calibri" pitchFamily="34" charset="0"/>
                <a:cs typeface="Arial" charset="0"/>
                <a:hlinkClick r:id="rId5" action="ppaction://hlinkfile"/>
              </a:rPr>
              <a:t>Circ. M.I. 5987 del 24.9.2009</a:t>
            </a:r>
            <a:r>
              <a:rPr lang="it-IT" sz="2400">
                <a:solidFill>
                  <a:srgbClr val="0066FF"/>
                </a:solidFill>
                <a:latin typeface="Calibri" pitchFamily="34" charset="0"/>
                <a:cs typeface="Arial" charset="0"/>
              </a:rPr>
              <a:t>, ecc), scaduto da meno di 1 anno, il cui matrimonio sia avvenuto prima dell’ingresso in Italia </a:t>
            </a:r>
          </a:p>
          <a:p>
            <a:pPr marL="271463" indent="-271463">
              <a:lnSpc>
                <a:spcPct val="80000"/>
              </a:lnSpc>
              <a:buClr>
                <a:srgbClr val="88CC3E"/>
              </a:buClr>
              <a:buFont typeface="Wingdings" pitchFamily="2" charset="2"/>
              <a:buNone/>
              <a:defRPr/>
            </a:pPr>
            <a:endParaRPr lang="it-IT" sz="1000">
              <a:solidFill>
                <a:srgbClr val="0066FF"/>
              </a:solidFill>
              <a:latin typeface="Calibri" pitchFamily="34" charset="0"/>
              <a:cs typeface="Arial" charset="0"/>
            </a:endParaRPr>
          </a:p>
          <a:p>
            <a:pPr marL="271463" indent="-271463">
              <a:lnSpc>
                <a:spcPct val="80000"/>
              </a:lnSpc>
              <a:buClr>
                <a:srgbClr val="88CC3E"/>
              </a:buClr>
              <a:buFont typeface="Wingdings" pitchFamily="2" charset="2"/>
              <a:buBlip>
                <a:blip r:embed="rId3"/>
              </a:buBlip>
              <a:defRPr/>
            </a:pPr>
            <a:r>
              <a:rPr lang="it-IT" sz="2400">
                <a:solidFill>
                  <a:srgbClr val="0066FF"/>
                </a:solidFill>
                <a:latin typeface="Calibri" pitchFamily="34" charset="0"/>
                <a:cs typeface="Arial" charset="0"/>
              </a:rPr>
              <a:t>Tramite  il portale sarà presentata richiesta di conversione del permesso in possesso a motivi di  famiglia.  Qualora il titolo in possesso non sia presente (ad</a:t>
            </a:r>
            <a:r>
              <a:rPr lang="it-IT" sz="1600">
                <a:solidFill>
                  <a:srgbClr val="0066FF"/>
                </a:solidFill>
                <a:latin typeface="Calibri" pitchFamily="34" charset="0"/>
                <a:cs typeface="Arial" charset="0"/>
              </a:rPr>
              <a:t> </a:t>
            </a:r>
            <a:r>
              <a:rPr lang="it-IT" sz="2400">
                <a:solidFill>
                  <a:srgbClr val="0066FF"/>
                </a:solidFill>
                <a:latin typeface="Calibri" pitchFamily="34" charset="0"/>
                <a:cs typeface="Arial" charset="0"/>
              </a:rPr>
              <a:t>es. cure mediche) si indicherà che il permesso posseduto è per motivi di famiglia</a:t>
            </a:r>
          </a:p>
          <a:p>
            <a:pPr marL="271463" indent="-271463">
              <a:lnSpc>
                <a:spcPct val="80000"/>
              </a:lnSpc>
              <a:buClr>
                <a:srgbClr val="88CC3E"/>
              </a:buClr>
              <a:buFont typeface="Wingdings" pitchFamily="2" charset="2"/>
              <a:buNone/>
              <a:defRPr/>
            </a:pPr>
            <a:endParaRPr lang="it-IT" sz="2400">
              <a:solidFill>
                <a:srgbClr val="0066FF"/>
              </a:solidFill>
              <a:latin typeface="Calibri" pitchFamily="34" charset="0"/>
              <a:cs typeface="Arial" charset="0"/>
            </a:endParaRPr>
          </a:p>
          <a:p>
            <a:pPr marL="271463" indent="-271463" algn="ctr">
              <a:lnSpc>
                <a:spcPct val="80000"/>
              </a:lnSpc>
              <a:buClr>
                <a:schemeClr val="accent1"/>
              </a:buClr>
              <a:buSzPct val="70000"/>
              <a:buFont typeface="Wingdings 2" pitchFamily="18" charset="2"/>
              <a:buNone/>
              <a:defRPr/>
            </a:pPr>
            <a:r>
              <a:rPr lang="it-IT" sz="2800">
                <a:solidFill>
                  <a:srgbClr val="0066FF"/>
                </a:solidFill>
                <a:latin typeface="Calibri" pitchFamily="34" charset="0"/>
                <a:cs typeface="Arial" charset="0"/>
              </a:rPr>
              <a:t>	</a:t>
            </a:r>
          </a:p>
        </p:txBody>
      </p:sp>
      <p:sp>
        <p:nvSpPr>
          <p:cNvPr id="6" name="Rectangle 9"/>
          <p:cNvSpPr>
            <a:spLocks noGrp="1"/>
          </p:cNvSpPr>
          <p:nvPr>
            <p:ph type="title"/>
          </p:nvPr>
        </p:nvSpPr>
        <p:spPr bwMode="auto">
          <a:xfrm>
            <a:off x="395536" y="332656"/>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La permanenza dei familiari:</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La coesione familiare </a:t>
            </a:r>
            <a:r>
              <a:rPr lang="it-IT" sz="2700" b="1" dirty="0" smtClean="0">
                <a:effectLst/>
                <a:latin typeface="Calibri" pitchFamily="34" charset="0"/>
              </a:rPr>
              <a:t>–</a:t>
            </a:r>
            <a:r>
              <a:rPr lang="it-IT" sz="4000" b="1" dirty="0" smtClean="0">
                <a:effectLst/>
                <a:latin typeface="Calibri" pitchFamily="34" charset="0"/>
              </a:rPr>
              <a:t> </a:t>
            </a:r>
            <a:r>
              <a:rPr lang="it-IT" sz="2700" b="1" dirty="0" smtClean="0">
                <a:effectLst/>
                <a:latin typeface="Calibri" pitchFamily="34" charset="0"/>
              </a:rPr>
              <a:t>Art. 30 del T.U.</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p:cNvSpPr>
          <p:nvPr>
            <p:ph type="title" idx="4294967295"/>
          </p:nvPr>
        </p:nvSpPr>
        <p:spPr bwMode="auto">
          <a:xfrm>
            <a:off x="457200" y="254000"/>
            <a:ext cx="8229600" cy="727075"/>
          </a:xfrm>
        </p:spPr>
        <p:txBody>
          <a:bodyPr vert="horz" wrap="square" lIns="91440" tIns="45720" bIns="45720" numCol="1" anchorCtr="0" compatLnSpc="1">
            <a:prstTxWarp prst="textNoShape">
              <a:avLst/>
            </a:prstTxWarp>
          </a:bodyPr>
          <a:lstStyle/>
          <a:p>
            <a:pPr>
              <a:defRPr/>
            </a:pPr>
            <a:r>
              <a:rPr lang="it-IT" sz="3600" smtClean="0">
                <a:effectLst/>
              </a:rPr>
              <a:t>Familiari con permesso temporaneo</a:t>
            </a:r>
          </a:p>
        </p:txBody>
      </p:sp>
      <p:sp>
        <p:nvSpPr>
          <p:cNvPr id="376834" name="Rectangle 3"/>
          <p:cNvSpPr>
            <a:spLocks noGrp="1"/>
          </p:cNvSpPr>
          <p:nvPr>
            <p:ph type="body" idx="4294967295"/>
          </p:nvPr>
        </p:nvSpPr>
        <p:spPr>
          <a:xfrm>
            <a:off x="457200" y="1484313"/>
            <a:ext cx="8229600" cy="4687887"/>
          </a:xfrm>
        </p:spPr>
        <p:txBody>
          <a:bodyPr/>
          <a:lstStyle/>
          <a:p>
            <a:pPr>
              <a:lnSpc>
                <a:spcPct val="80000"/>
              </a:lnSpc>
              <a:buClr>
                <a:schemeClr val="bg1"/>
              </a:buClr>
              <a:buFont typeface="Wingdings" pitchFamily="2" charset="2"/>
              <a:buChar char="Ø"/>
            </a:pPr>
            <a:r>
              <a:rPr lang="it-IT" sz="2100" smtClean="0"/>
              <a:t>La vigente normativa prevede che per gli </a:t>
            </a:r>
            <a:r>
              <a:rPr lang="it-IT" sz="2100" b="1" smtClean="0"/>
              <a:t>ingressi di breve durata fino a 3 mesi</a:t>
            </a:r>
            <a:r>
              <a:rPr lang="it-IT" sz="2100" smtClean="0"/>
              <a:t> non è più necessario richiedere il permesso di soggiorno </a:t>
            </a:r>
            <a:r>
              <a:rPr lang="it-IT" sz="2100" b="1" smtClean="0"/>
              <a:t>(ad es. per turismo, affari)</a:t>
            </a:r>
            <a:r>
              <a:rPr lang="it-IT" sz="2100" smtClean="0"/>
              <a:t> pur sussistendo l’obbligo di dichiararsi presenti sul territorio nazionale. In questi casi, di conseguenza, ai fini della conversione si dovrà far decorrere l’anno dalla </a:t>
            </a:r>
            <a:r>
              <a:rPr lang="it-IT" sz="2100" b="1" smtClean="0"/>
              <a:t>dichiarazione di presenza</a:t>
            </a:r>
            <a:r>
              <a:rPr lang="it-IT" sz="2100" smtClean="0"/>
              <a:t> la cui durata si desume dal timbro uniforme Schengen sul passaporto ovvero dalla copia della dichiarazione di presenza fatta alla Questura entro 8 gg dall’ingresso in Italia.  </a:t>
            </a:r>
          </a:p>
          <a:p>
            <a:pPr>
              <a:lnSpc>
                <a:spcPct val="80000"/>
              </a:lnSpc>
              <a:buFont typeface="Wingdings 2" pitchFamily="18" charset="2"/>
              <a:buNone/>
            </a:pPr>
            <a:endParaRPr lang="it-IT" sz="2100" smtClean="0"/>
          </a:p>
          <a:p>
            <a:pPr>
              <a:lnSpc>
                <a:spcPct val="80000"/>
              </a:lnSpc>
              <a:buClr>
                <a:schemeClr val="bg1"/>
              </a:buClr>
              <a:buFont typeface="Wingdings" pitchFamily="2" charset="2"/>
              <a:buChar char="Ø"/>
            </a:pPr>
            <a:r>
              <a:rPr lang="it-IT" sz="2100" smtClean="0"/>
              <a:t>Per quanto concerne questi </a:t>
            </a:r>
            <a:r>
              <a:rPr lang="it-IT" sz="2100" b="1" smtClean="0"/>
              <a:t>casi di familiare con permesso temporaneo</a:t>
            </a:r>
            <a:r>
              <a:rPr lang="it-IT" sz="2100" smtClean="0"/>
              <a:t> i comportamenti delle varie Questure non sono uniformi anche se, a giudizio della dottrina, non dovrebbero esserci dubbi in quanto l’art. 30, comma 2, lett.c, del T.U. fa un generico riferimento al “familiare straniero regolarmente soggiornante” senza ulteriori precisazioni, ivi ricomprendendo – di conseguenza – anche i permessi temporanei.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a:defRPr/>
            </a:pPr>
            <a:r>
              <a:rPr lang="it-IT" sz="3200" smtClean="0">
                <a:effectLst/>
              </a:rPr>
              <a:t>Visti d’ingresso area Schengen</a:t>
            </a:r>
            <a:br>
              <a:rPr lang="it-IT" sz="3200" smtClean="0">
                <a:effectLst/>
              </a:rPr>
            </a:br>
            <a:r>
              <a:rPr lang="it-IT" sz="2800" smtClean="0">
                <a:effectLst/>
                <a:hlinkClick r:id="rId3" action="ppaction://hlinkfile"/>
              </a:rPr>
              <a:t>decreto MAE 12 LUGLIO 2000</a:t>
            </a:r>
            <a:endParaRPr lang="it-IT" sz="2800" smtClean="0">
              <a:effectLst/>
            </a:endParaRPr>
          </a:p>
        </p:txBody>
      </p:sp>
      <p:sp>
        <p:nvSpPr>
          <p:cNvPr id="23554" name="AutoShape 3">
            <a:hlinkClick r:id="rId4" action="ppaction://hlinksldjump" highlightClick="1"/>
          </p:cNvPr>
          <p:cNvSpPr>
            <a:spLocks noChangeArrowheads="1"/>
          </p:cNvSpPr>
          <p:nvPr/>
        </p:nvSpPr>
        <p:spPr bwMode="auto">
          <a:xfrm>
            <a:off x="4716463" y="2708275"/>
            <a:ext cx="3024187" cy="1655763"/>
          </a:xfrm>
          <a:prstGeom prst="actionButtonBlank">
            <a:avLst/>
          </a:prstGeom>
          <a:solidFill>
            <a:srgbClr val="CCFF99"/>
          </a:solidFill>
          <a:ln w="9525">
            <a:noFill/>
            <a:miter lim="800000"/>
            <a:headEnd/>
            <a:tailEnd/>
          </a:ln>
        </p:spPr>
        <p:txBody>
          <a:bodyPr wrap="none" anchor="ctr"/>
          <a:lstStyle/>
          <a:p>
            <a:pPr algn="ctr"/>
            <a:r>
              <a:rPr lang="it-IT"/>
              <a:t>Visti a Validità Territoriale</a:t>
            </a:r>
          </a:p>
          <a:p>
            <a:pPr algn="ctr"/>
            <a:r>
              <a:rPr lang="it-IT"/>
              <a:t>Limitata (V.T.L.)</a:t>
            </a:r>
          </a:p>
          <a:p>
            <a:pPr algn="ctr"/>
            <a:r>
              <a:rPr lang="it-IT"/>
              <a:t>e possono essere di</a:t>
            </a:r>
          </a:p>
          <a:p>
            <a:pPr algn="ctr"/>
            <a:r>
              <a:rPr lang="it-IT"/>
              <a:t>Tipo A, B, C</a:t>
            </a:r>
          </a:p>
        </p:txBody>
      </p:sp>
      <p:sp>
        <p:nvSpPr>
          <p:cNvPr id="23555" name="Text Box 4"/>
          <p:cNvSpPr txBox="1">
            <a:spLocks noChangeArrowheads="1"/>
          </p:cNvSpPr>
          <p:nvPr/>
        </p:nvSpPr>
        <p:spPr bwMode="auto">
          <a:xfrm>
            <a:off x="755650" y="1916113"/>
            <a:ext cx="6624638" cy="641350"/>
          </a:xfrm>
          <a:prstGeom prst="rect">
            <a:avLst/>
          </a:prstGeom>
          <a:noFill/>
          <a:ln w="9525">
            <a:noFill/>
            <a:miter lim="800000"/>
            <a:headEnd/>
            <a:tailEnd/>
          </a:ln>
        </p:spPr>
        <p:txBody>
          <a:bodyPr>
            <a:spAutoFit/>
          </a:bodyPr>
          <a:lstStyle/>
          <a:p>
            <a:pPr>
              <a:spcBef>
                <a:spcPct val="50000"/>
              </a:spcBef>
            </a:pPr>
            <a:r>
              <a:rPr lang="it-IT"/>
              <a:t>In base alla Convenzione di applicazione degli Accordi Schengen, i visti sono denominati:</a:t>
            </a:r>
          </a:p>
        </p:txBody>
      </p:sp>
      <p:sp>
        <p:nvSpPr>
          <p:cNvPr id="23556" name="AutoShape 5">
            <a:hlinkClick r:id="rId5" action="ppaction://hlinksldjump" highlightClick="1"/>
          </p:cNvPr>
          <p:cNvSpPr>
            <a:spLocks noChangeArrowheads="1"/>
          </p:cNvSpPr>
          <p:nvPr/>
        </p:nvSpPr>
        <p:spPr bwMode="auto">
          <a:xfrm>
            <a:off x="1331913" y="2708275"/>
            <a:ext cx="3024187" cy="1655763"/>
          </a:xfrm>
          <a:prstGeom prst="actionButtonBlank">
            <a:avLst/>
          </a:prstGeom>
          <a:solidFill>
            <a:srgbClr val="CCFF99"/>
          </a:solidFill>
          <a:ln w="9525">
            <a:noFill/>
            <a:miter lim="800000"/>
            <a:headEnd/>
            <a:tailEnd/>
          </a:ln>
        </p:spPr>
        <p:txBody>
          <a:bodyPr wrap="none" anchor="ctr"/>
          <a:lstStyle/>
          <a:p>
            <a:pPr algn="ctr"/>
            <a:r>
              <a:rPr lang="it-IT"/>
              <a:t>Visti Schengen Uniformi </a:t>
            </a:r>
          </a:p>
          <a:p>
            <a:pPr algn="ctr"/>
            <a:r>
              <a:rPr lang="it-IT"/>
              <a:t>(V.S.U.)</a:t>
            </a:r>
          </a:p>
          <a:p>
            <a:pPr algn="ctr"/>
            <a:r>
              <a:rPr lang="it-IT"/>
              <a:t>e possono essere di</a:t>
            </a:r>
          </a:p>
          <a:p>
            <a:pPr algn="ctr"/>
            <a:r>
              <a:rPr lang="it-IT"/>
              <a:t>Tipo A, B, C</a:t>
            </a:r>
          </a:p>
        </p:txBody>
      </p:sp>
      <p:sp>
        <p:nvSpPr>
          <p:cNvPr id="23557" name="AutoShape 6">
            <a:hlinkClick r:id="" action="ppaction://noaction" highlightClick="1"/>
          </p:cNvPr>
          <p:cNvSpPr>
            <a:spLocks noChangeArrowheads="1"/>
          </p:cNvSpPr>
          <p:nvPr/>
        </p:nvSpPr>
        <p:spPr bwMode="auto">
          <a:xfrm>
            <a:off x="3132138" y="4437063"/>
            <a:ext cx="3024187" cy="1655762"/>
          </a:xfrm>
          <a:prstGeom prst="actionButtonBlank">
            <a:avLst/>
          </a:prstGeom>
          <a:solidFill>
            <a:srgbClr val="CCFF99"/>
          </a:solidFill>
          <a:ln w="9525">
            <a:noFill/>
            <a:miter lim="800000"/>
            <a:headEnd/>
            <a:tailEnd/>
          </a:ln>
        </p:spPr>
        <p:txBody>
          <a:bodyPr wrap="none" anchor="ctr"/>
          <a:lstStyle/>
          <a:p>
            <a:pPr algn="ctr"/>
            <a:r>
              <a:rPr lang="it-IT"/>
              <a:t>Visti Nazionali (V.N.)</a:t>
            </a:r>
          </a:p>
          <a:p>
            <a:pPr algn="ctr"/>
            <a:r>
              <a:rPr lang="it-IT"/>
              <a:t>Sono visti di lunga durata</a:t>
            </a:r>
          </a:p>
          <a:p>
            <a:pPr algn="ctr"/>
            <a:r>
              <a:rPr lang="it-IT"/>
              <a:t>di Tipo D e hanno </a:t>
            </a:r>
          </a:p>
          <a:p>
            <a:pPr algn="ctr"/>
            <a:r>
              <a:rPr lang="it-IT"/>
              <a:t>validità superiore a 90 gg.</a:t>
            </a:r>
          </a:p>
        </p:txBody>
      </p:sp>
      <p:sp>
        <p:nvSpPr>
          <p:cNvPr id="23558" name="AutoShape 7">
            <a:hlinkClick r:id="" action="ppaction://hlinkshowjump?jump=firstslide" highlightClick="1"/>
          </p:cNvPr>
          <p:cNvSpPr>
            <a:spLocks noChangeArrowheads="1"/>
          </p:cNvSpPr>
          <p:nvPr/>
        </p:nvSpPr>
        <p:spPr bwMode="auto">
          <a:xfrm>
            <a:off x="539750" y="6021388"/>
            <a:ext cx="936625" cy="576262"/>
          </a:xfrm>
          <a:prstGeom prst="actionButtonHome">
            <a:avLst/>
          </a:prstGeom>
          <a:solidFill>
            <a:srgbClr val="CCFF99"/>
          </a:solidFill>
          <a:ln w="9525">
            <a:noFill/>
            <a:miter lim="800000"/>
            <a:headEnd/>
            <a:tailEnd/>
          </a:ln>
        </p:spPr>
        <p:txBody>
          <a:bodyPr wrap="none" anchor="ctr"/>
          <a:lstStyle/>
          <a:p>
            <a:pPr algn="ctr"/>
            <a:endParaRPr lang="it-IT" sz="1000"/>
          </a:p>
          <a:p>
            <a:pPr algn="ctr"/>
            <a:endParaRPr lang="it-IT" sz="1000"/>
          </a:p>
          <a:p>
            <a:pPr algn="ctr"/>
            <a:r>
              <a:rPr lang="it-IT" sz="1000"/>
              <a:t> </a:t>
            </a:r>
            <a:r>
              <a:rPr lang="it-IT" sz="1000">
                <a:solidFill>
                  <a:schemeClr val="folHlink"/>
                </a:solidFill>
                <a:latin typeface="Monotype Corsiva" pitchFamily="66" charset="0"/>
              </a:rPr>
              <a:t>I visti d’ingresso</a:t>
            </a:r>
          </a:p>
        </p:txBody>
      </p:sp>
      <p:sp>
        <p:nvSpPr>
          <p:cNvPr id="23559" name="AutoShape 8">
            <a:hlinkClick r:id="rId6" action="ppaction://hlinkpres?slideindex=6&amp;slidetitle=Diapositiva 6" highlightClick="1"/>
          </p:cNvPr>
          <p:cNvSpPr>
            <a:spLocks noChangeArrowheads="1"/>
          </p:cNvSpPr>
          <p:nvPr/>
        </p:nvSpPr>
        <p:spPr bwMode="auto">
          <a:xfrm>
            <a:off x="7092950" y="5949950"/>
            <a:ext cx="1368425" cy="576263"/>
          </a:xfrm>
          <a:prstGeom prst="actionButtonHome">
            <a:avLst/>
          </a:prstGeom>
          <a:solidFill>
            <a:srgbClr val="CCFF99"/>
          </a:solidFill>
          <a:ln w="9525">
            <a:noFill/>
            <a:miter lim="800000"/>
            <a:headEnd/>
            <a:tailEnd/>
          </a:ln>
        </p:spPr>
        <p:txBody>
          <a:bodyPr wrap="none" anchor="ctr"/>
          <a:lstStyle/>
          <a:p>
            <a:pPr algn="ctr"/>
            <a:endParaRPr lang="it-IT" sz="1000"/>
          </a:p>
          <a:p>
            <a:pPr algn="ctr"/>
            <a:endParaRPr lang="it-IT" sz="1000"/>
          </a:p>
          <a:p>
            <a:pPr algn="ctr"/>
            <a:r>
              <a:rPr lang="it-IT" sz="1000"/>
              <a:t> </a:t>
            </a:r>
            <a:r>
              <a:rPr lang="it-IT" sz="1200">
                <a:solidFill>
                  <a:schemeClr val="folHlink"/>
                </a:solidFill>
                <a:latin typeface="Monotype Corsiva" pitchFamily="66" charset="0"/>
              </a:rPr>
              <a:t>Corso tracomunitari</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algn="ctr">
              <a:defRPr/>
            </a:pPr>
            <a:r>
              <a:rPr lang="it-IT" sz="3200" smtClean="0">
                <a:effectLst/>
              </a:rPr>
              <a:t>Ulteriori casi di sanatoria permanente connessa all’unita’  familiare</a:t>
            </a:r>
          </a:p>
        </p:txBody>
      </p:sp>
      <p:sp>
        <p:nvSpPr>
          <p:cNvPr id="377858" name="Rectangle 3"/>
          <p:cNvSpPr>
            <a:spLocks noGrp="1"/>
          </p:cNvSpPr>
          <p:nvPr>
            <p:ph type="body" idx="4294967295"/>
          </p:nvPr>
        </p:nvSpPr>
        <p:spPr>
          <a:xfrm>
            <a:off x="457200" y="1557338"/>
            <a:ext cx="8229600" cy="4614862"/>
          </a:xfrm>
        </p:spPr>
        <p:txBody>
          <a:bodyPr/>
          <a:lstStyle/>
          <a:p>
            <a:pPr>
              <a:lnSpc>
                <a:spcPct val="80000"/>
              </a:lnSpc>
            </a:pPr>
            <a:r>
              <a:rPr lang="it-IT" sz="2200" smtClean="0"/>
              <a:t>Art. 19, co. 2, lett. a): il </a:t>
            </a:r>
            <a:r>
              <a:rPr lang="it-IT" sz="2200" b="1" smtClean="0"/>
              <a:t>minore di diciotto anni</a:t>
            </a:r>
            <a:r>
              <a:rPr lang="it-IT" sz="2200" smtClean="0"/>
              <a:t> privo dell'assistenza dei genitori, anche clandestino, ha diritto a un permesso per "affidamento" o per "integrazione del minore";</a:t>
            </a:r>
          </a:p>
          <a:p>
            <a:pPr>
              <a:lnSpc>
                <a:spcPct val="80000"/>
              </a:lnSpc>
            </a:pPr>
            <a:r>
              <a:rPr lang="it-IT" sz="2200" smtClean="0"/>
              <a:t>Art. 19, co. 2, lett. c), T.U.: lo </a:t>
            </a:r>
            <a:r>
              <a:rPr lang="it-IT" sz="2200" b="1" smtClean="0"/>
              <a:t>straniero, anche clandestino</a:t>
            </a:r>
            <a:r>
              <a:rPr lang="it-IT" sz="2200" smtClean="0"/>
              <a:t>, parente entro il 2° grado di cittadino italiano, con esso convivente, ha diritto a un permesso per "famiglia";</a:t>
            </a:r>
          </a:p>
          <a:p>
            <a:pPr>
              <a:lnSpc>
                <a:spcPct val="80000"/>
              </a:lnSpc>
            </a:pPr>
            <a:r>
              <a:rPr lang="it-IT" sz="2200" smtClean="0"/>
              <a:t>Art. 19, co. 2, lett. d): la </a:t>
            </a:r>
            <a:r>
              <a:rPr lang="it-IT" sz="2200" b="1" smtClean="0"/>
              <a:t>straniera in gravidanza</a:t>
            </a:r>
            <a:r>
              <a:rPr lang="it-IT" sz="2200" smtClean="0"/>
              <a:t> e nei 6 mesi dalla nascita del figlio e, nello stesso periodo, il </a:t>
            </a:r>
            <a:r>
              <a:rPr lang="it-IT" sz="2200" b="1" smtClean="0"/>
              <a:t>marito convivente</a:t>
            </a:r>
            <a:r>
              <a:rPr lang="it-IT" sz="2200" smtClean="0"/>
              <a:t> (C.Cost. n.376/2000), hanno diritto a un permesso per "salute" o "cure mediche" (alcune questure appongono la dicitura "valido per lavoro");</a:t>
            </a:r>
          </a:p>
          <a:p>
            <a:pPr>
              <a:lnSpc>
                <a:spcPct val="80000"/>
              </a:lnSpc>
            </a:pPr>
            <a:r>
              <a:rPr lang="it-IT" sz="2200" smtClean="0"/>
              <a:t>Art. 31, co. 3, T.U.: il Tribunale per i minorenni può autorizzare il </a:t>
            </a:r>
            <a:r>
              <a:rPr lang="it-IT" sz="2200" b="1" smtClean="0"/>
              <a:t>genitore straniero, anche clandestino</a:t>
            </a:r>
            <a:r>
              <a:rPr lang="it-IT" sz="2200" smtClean="0"/>
              <a:t>, a stare in Italia nel superiore interesse del minore: permesso per "integrazione minore (precedentemente "salute");</a:t>
            </a:r>
          </a:p>
          <a:p>
            <a:pPr>
              <a:lnSpc>
                <a:spcPct val="80000"/>
              </a:lnSpc>
            </a:pPr>
            <a:r>
              <a:rPr lang="it-IT" sz="2200" smtClean="0"/>
              <a:t>Art. 30, co. 2, lett. d): il </a:t>
            </a:r>
            <a:r>
              <a:rPr lang="it-IT" sz="2200" b="1" smtClean="0"/>
              <a:t>genitore straniero, anche clandestino</a:t>
            </a:r>
            <a:r>
              <a:rPr lang="it-IT" sz="2200" smtClean="0"/>
              <a:t>, di figlio minore italiano (in virtù della cittadinanza italiana dell'altro genitore), ha diritto a un permesso per famiglia.</a:t>
            </a:r>
          </a:p>
          <a:p>
            <a:pPr>
              <a:lnSpc>
                <a:spcPct val="80000"/>
              </a:lnSpc>
            </a:pPr>
            <a:endParaRPr lang="it-IT" sz="2200" smtClean="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EC866E7E-FD79-4F2F-86C0-4C99009F4901}" type="slidenum">
              <a:rPr lang="it-IT"/>
              <a:pPr>
                <a:defRPr/>
              </a:pPr>
              <a:t>71</a:t>
            </a:fld>
            <a:endParaRPr lang="it-IT"/>
          </a:p>
        </p:txBody>
      </p:sp>
      <p:sp>
        <p:nvSpPr>
          <p:cNvPr id="7" name="Rectangle 9"/>
          <p:cNvSpPr>
            <a:spLocks noGrp="1"/>
          </p:cNvSpPr>
          <p:nvPr>
            <p:ph type="title"/>
          </p:nvPr>
        </p:nvSpPr>
        <p:spPr bwMode="auto">
          <a:xfrm>
            <a:off x="827584" y="260648"/>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 </a:t>
            </a:r>
            <a:r>
              <a:rPr lang="it-IT" sz="2800" b="1" dirty="0" err="1" smtClean="0">
                <a:effectLst/>
                <a:latin typeface="Calibri" pitchFamily="34" charset="0"/>
              </a:rPr>
              <a:t>lungosoggiornanti</a:t>
            </a:r>
            <a:r>
              <a:rPr lang="it-IT" sz="2800" b="1" dirty="0" smtClean="0">
                <a:effectLst/>
                <a:latin typeface="Calibri" pitchFamily="34" charset="0"/>
              </a:rPr>
              <a:t>:</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Il permesso CE – SLP    </a:t>
            </a:r>
            <a:r>
              <a:rPr lang="it-IT" sz="4000" b="1" dirty="0" smtClean="0">
                <a:effectLst/>
                <a:latin typeface="Calibri" pitchFamily="34" charset="0"/>
                <a:hlinkClick r:id="rId3" action="ppaction://hlinkfile"/>
              </a:rPr>
              <a:t>Art. 9 T.U.</a:t>
            </a:r>
            <a:endParaRPr lang="it-IT" sz="4000" b="1" dirty="0" smtClean="0">
              <a:effectLst/>
              <a:latin typeface="Calibri" pitchFamily="34" charset="0"/>
            </a:endParaRPr>
          </a:p>
        </p:txBody>
      </p:sp>
      <p:grpSp>
        <p:nvGrpSpPr>
          <p:cNvPr id="378883" name="Gruppo 13"/>
          <p:cNvGrpSpPr>
            <a:grpSpLocks/>
          </p:cNvGrpSpPr>
          <p:nvPr/>
        </p:nvGrpSpPr>
        <p:grpSpPr bwMode="auto">
          <a:xfrm>
            <a:off x="468313" y="1412875"/>
            <a:ext cx="8207375" cy="4824413"/>
            <a:chOff x="467544" y="1196752"/>
            <a:chExt cx="8208912" cy="4824536"/>
          </a:xfrm>
        </p:grpSpPr>
        <p:sp>
          <p:nvSpPr>
            <p:cNvPr id="9" name="Elaborazione alternativa 8"/>
            <p:cNvSpPr/>
            <p:nvPr/>
          </p:nvSpPr>
          <p:spPr>
            <a:xfrm>
              <a:off x="467544" y="1196752"/>
              <a:ext cx="8208912" cy="1152128"/>
            </a:xfrm>
            <a:prstGeom prst="flowChartAlternateProcess">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001">
              <a:schemeClr val="dk2"/>
            </a:fillRef>
            <a:effectRef idx="0">
              <a:schemeClr val="accent1"/>
            </a:effectRef>
            <a:fontRef idx="minor">
              <a:schemeClr val="lt1"/>
            </a:fontRef>
          </p:style>
          <p:txBody>
            <a:bodyPr anchor="ctr"/>
            <a:lstStyle/>
            <a:p>
              <a:pPr>
                <a:defRPr/>
              </a:pPr>
              <a:r>
                <a:rPr lang="it-IT" sz="3200" dirty="0">
                  <a:solidFill>
                    <a:srgbClr val="0066FF"/>
                  </a:solidFill>
                  <a:latin typeface="Calibri" pitchFamily="34" charset="0"/>
                </a:rPr>
                <a:t>E’ a tempo indeterminato</a:t>
              </a:r>
            </a:p>
          </p:txBody>
        </p:sp>
        <p:sp>
          <p:nvSpPr>
            <p:cNvPr id="10" name="Elaborazione alternativa 9"/>
            <p:cNvSpPr/>
            <p:nvPr/>
          </p:nvSpPr>
          <p:spPr>
            <a:xfrm>
              <a:off x="467544" y="2420888"/>
              <a:ext cx="8208912" cy="1152128"/>
            </a:xfrm>
            <a:prstGeom prst="flowChartAlternateProcess">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001">
              <a:schemeClr val="dk2"/>
            </a:fillRef>
            <a:effectRef idx="0">
              <a:schemeClr val="accent1"/>
            </a:effectRef>
            <a:fontRef idx="minor">
              <a:schemeClr val="lt1"/>
            </a:fontRef>
          </p:style>
          <p:txBody>
            <a:bodyPr anchor="ctr"/>
            <a:lstStyle/>
            <a:p>
              <a:pPr>
                <a:defRPr/>
              </a:pPr>
              <a:r>
                <a:rPr lang="it-IT" sz="3200" dirty="0">
                  <a:solidFill>
                    <a:srgbClr val="0066FF"/>
                  </a:solidFill>
                  <a:latin typeface="Calibri" pitchFamily="34" charset="0"/>
                </a:rPr>
                <a:t>Consente di svolgere attività lavorativa subordinata o autonoma</a:t>
              </a:r>
            </a:p>
          </p:txBody>
        </p:sp>
        <p:sp>
          <p:nvSpPr>
            <p:cNvPr id="11" name="Elaborazione alternativa 10"/>
            <p:cNvSpPr/>
            <p:nvPr/>
          </p:nvSpPr>
          <p:spPr>
            <a:xfrm>
              <a:off x="467544" y="3645024"/>
              <a:ext cx="8208912" cy="1152128"/>
            </a:xfrm>
            <a:prstGeom prst="flowChartAlternateProcess">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001">
              <a:schemeClr val="dk2"/>
            </a:fillRef>
            <a:effectRef idx="0">
              <a:schemeClr val="accent1"/>
            </a:effectRef>
            <a:fontRef idx="minor">
              <a:schemeClr val="lt1"/>
            </a:fontRef>
          </p:style>
          <p:txBody>
            <a:bodyPr anchor="ctr"/>
            <a:lstStyle/>
            <a:p>
              <a:pPr>
                <a:defRPr/>
              </a:pPr>
              <a:r>
                <a:rPr lang="it-IT" sz="3200" dirty="0">
                  <a:solidFill>
                    <a:srgbClr val="0066FF"/>
                  </a:solidFill>
                  <a:latin typeface="Calibri" pitchFamily="34" charset="0"/>
                </a:rPr>
                <a:t>Consente l’ingresso in Italia in esenzione di visto</a:t>
              </a:r>
            </a:p>
          </p:txBody>
        </p:sp>
        <p:sp>
          <p:nvSpPr>
            <p:cNvPr id="12" name="Elaborazione alternativa 11"/>
            <p:cNvSpPr/>
            <p:nvPr/>
          </p:nvSpPr>
          <p:spPr>
            <a:xfrm>
              <a:off x="467544" y="4869160"/>
              <a:ext cx="8208912" cy="1152128"/>
            </a:xfrm>
            <a:prstGeom prst="flowChartAlternateProcess">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001">
              <a:schemeClr val="dk2"/>
            </a:fillRef>
            <a:effectRef idx="0">
              <a:schemeClr val="accent1"/>
            </a:effectRef>
            <a:fontRef idx="minor">
              <a:schemeClr val="lt1"/>
            </a:fontRef>
          </p:style>
          <p:txBody>
            <a:bodyPr anchor="ctr"/>
            <a:lstStyle/>
            <a:p>
              <a:pPr>
                <a:defRPr/>
              </a:pPr>
              <a:r>
                <a:rPr lang="it-IT" sz="3200" dirty="0">
                  <a:solidFill>
                    <a:srgbClr val="0066FF"/>
                  </a:solidFill>
                  <a:latin typeface="Calibri" pitchFamily="34" charset="0"/>
                </a:rPr>
                <a:t>Consente di usufruire delle prestazioni assistenziali</a:t>
              </a:r>
            </a:p>
          </p:txBody>
        </p:sp>
      </p:gr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p:cNvSpPr>
          <p:nvPr>
            <p:ph type="title" idx="4294967295"/>
          </p:nvPr>
        </p:nvSpPr>
        <p:spPr bwMode="auto">
          <a:xfrm>
            <a:off x="457200" y="254000"/>
            <a:ext cx="8229600" cy="727075"/>
          </a:xfrm>
        </p:spPr>
        <p:txBody>
          <a:bodyPr vert="horz" wrap="square" lIns="91440" tIns="45720" bIns="45720" numCol="1" anchorCtr="0" compatLnSpc="1">
            <a:prstTxWarp prst="textNoShape">
              <a:avLst/>
            </a:prstTxWarp>
          </a:bodyPr>
          <a:lstStyle/>
          <a:p>
            <a:pPr>
              <a:defRPr/>
            </a:pPr>
            <a:r>
              <a:rPr lang="it-IT" sz="3600" smtClean="0">
                <a:effectLst/>
              </a:rPr>
              <a:t>pds CE slp</a:t>
            </a:r>
          </a:p>
        </p:txBody>
      </p:sp>
      <p:sp>
        <p:nvSpPr>
          <p:cNvPr id="380930" name="Rectangle 3"/>
          <p:cNvSpPr>
            <a:spLocks noGrp="1"/>
          </p:cNvSpPr>
          <p:nvPr>
            <p:ph type="body" idx="4294967295"/>
          </p:nvPr>
        </p:nvSpPr>
        <p:spPr/>
        <p:txBody>
          <a:bodyPr/>
          <a:lstStyle/>
          <a:p>
            <a:pPr>
              <a:lnSpc>
                <a:spcPct val="90000"/>
              </a:lnSpc>
            </a:pPr>
            <a:r>
              <a:rPr lang="it-IT" sz="2800" smtClean="0"/>
              <a:t>La carta di soggiorno  è suscettibile di essere soltanto aggiornata per scadenza passaporto, cambio indirizzo, nascita figli, ecc.</a:t>
            </a:r>
          </a:p>
          <a:p>
            <a:pPr>
              <a:lnSpc>
                <a:spcPct val="90000"/>
              </a:lnSpc>
              <a:buFont typeface="Wingdings 2" pitchFamily="18" charset="2"/>
              <a:buNone/>
            </a:pPr>
            <a:endParaRPr lang="it-IT" sz="2800" smtClean="0"/>
          </a:p>
          <a:p>
            <a:pPr>
              <a:lnSpc>
                <a:spcPct val="90000"/>
              </a:lnSpc>
            </a:pPr>
            <a:r>
              <a:rPr lang="it-IT" sz="2800" smtClean="0"/>
              <a:t>Non è condizionata al mantenimento del requisito reddituale o alloggiativo</a:t>
            </a:r>
          </a:p>
          <a:p>
            <a:pPr>
              <a:lnSpc>
                <a:spcPct val="90000"/>
              </a:lnSpc>
              <a:buFont typeface="Wingdings 2" pitchFamily="18" charset="2"/>
              <a:buNone/>
            </a:pPr>
            <a:endParaRPr lang="it-IT" sz="2800" smtClean="0"/>
          </a:p>
          <a:p>
            <a:pPr>
              <a:lnSpc>
                <a:spcPct val="90000"/>
              </a:lnSpc>
            </a:pPr>
            <a:r>
              <a:rPr lang="it-IT" sz="2800" smtClean="0"/>
              <a:t>Dopo 5 anni scadono le fotografie ed il titolo cessa di essere un documento di identificazione ma conserva la sua validità come titolo di soggiorno.</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195E1879-B865-4EDB-ABDF-5A2973EFE43D}" type="slidenum">
              <a:rPr lang="it-IT"/>
              <a:pPr>
                <a:defRPr/>
              </a:pPr>
              <a:t>73</a:t>
            </a:fld>
            <a:endParaRPr lang="it-IT"/>
          </a:p>
        </p:txBody>
      </p:sp>
      <p:sp>
        <p:nvSpPr>
          <p:cNvPr id="3" name="Rettangolo arrotondato 2"/>
          <p:cNvSpPr/>
          <p:nvPr/>
        </p:nvSpPr>
        <p:spPr>
          <a:xfrm>
            <a:off x="395536" y="1556792"/>
            <a:ext cx="8429684" cy="4824536"/>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1001">
            <a:schemeClr val="dk2"/>
          </a:fillRef>
          <a:effectRef idx="2">
            <a:schemeClr val="accent2"/>
          </a:effectRef>
          <a:fontRef idx="minor">
            <a:schemeClr val="lt1"/>
          </a:fontRef>
        </p:style>
        <p:txBody>
          <a:bodyPr anchor="ctr"/>
          <a:lstStyle/>
          <a:p>
            <a:pPr>
              <a:defRPr/>
            </a:pPr>
            <a:r>
              <a:rPr lang="it-IT" sz="2600" b="1" spc="150" dirty="0">
                <a:ln w="11430"/>
                <a:solidFill>
                  <a:srgbClr val="0066FF"/>
                </a:solidFill>
                <a:latin typeface="Calibri" pitchFamily="34" charset="0"/>
              </a:rPr>
              <a:t>CHI PUO’ RICHIEDERLO</a:t>
            </a:r>
          </a:p>
          <a:p>
            <a:pPr>
              <a:buFont typeface="Wingdings 2" pitchFamily="18" charset="2"/>
              <a:buNone/>
              <a:defRPr/>
            </a:pPr>
            <a:r>
              <a:rPr lang="it-IT" b="1" spc="150" dirty="0">
                <a:ln w="11430"/>
                <a:solidFill>
                  <a:srgbClr val="0066FF"/>
                </a:solidFill>
                <a:effectLst>
                  <a:outerShdw blurRad="25400" algn="tl" rotWithShape="0">
                    <a:srgbClr val="000000">
                      <a:alpha val="43000"/>
                    </a:srgbClr>
                  </a:outerShdw>
                </a:effectLst>
                <a:latin typeface="Calibri" pitchFamily="34" charset="0"/>
              </a:rPr>
              <a:t>	</a:t>
            </a:r>
            <a:r>
              <a:rPr lang="it-IT" sz="2600" spc="150" dirty="0">
                <a:ln w="11430"/>
                <a:solidFill>
                  <a:srgbClr val="0066FF"/>
                </a:solidFill>
                <a:latin typeface="Calibri" pitchFamily="34" charset="0"/>
              </a:rPr>
              <a:t>Il Permesso di soggiorno CE-SLP può essere richiesto anche per i familiari di cui all’art. 29 c. 1 TU (ricongiungimento)</a:t>
            </a:r>
          </a:p>
          <a:p>
            <a:pPr>
              <a:buFont typeface="Wingdings 2" pitchFamily="18" charset="2"/>
              <a:buNone/>
              <a:defRPr/>
            </a:pPr>
            <a:endParaRPr lang="it-IT" sz="800" b="1" spc="150" dirty="0">
              <a:ln w="11430"/>
              <a:solidFill>
                <a:srgbClr val="0066FF"/>
              </a:solidFill>
              <a:effectLst>
                <a:outerShdw blurRad="25400" algn="tl" rotWithShape="0">
                  <a:srgbClr val="000000">
                    <a:alpha val="43000"/>
                  </a:srgbClr>
                </a:outerShdw>
              </a:effectLst>
              <a:latin typeface="Calibri" pitchFamily="34" charset="0"/>
            </a:endParaRPr>
          </a:p>
          <a:p>
            <a:pPr>
              <a:buFont typeface="Wingdings 2" pitchFamily="18" charset="2"/>
              <a:buNone/>
              <a:defRPr/>
            </a:pPr>
            <a:endParaRPr lang="it-IT" b="1" spc="150" dirty="0">
              <a:ln w="11430"/>
              <a:solidFill>
                <a:srgbClr val="0066FF"/>
              </a:solidFill>
              <a:effectLst>
                <a:outerShdw blurRad="25400" algn="tl" rotWithShape="0">
                  <a:srgbClr val="000000">
                    <a:alpha val="43000"/>
                  </a:srgbClr>
                </a:outerShdw>
              </a:effectLst>
              <a:latin typeface="Calibri" pitchFamily="34" charset="0"/>
            </a:endParaRPr>
          </a:p>
          <a:p>
            <a:pPr>
              <a:defRPr/>
            </a:pPr>
            <a:r>
              <a:rPr lang="it-IT" sz="2600" b="1" spc="150" dirty="0">
                <a:ln w="11430"/>
                <a:solidFill>
                  <a:srgbClr val="0066FF"/>
                </a:solidFill>
                <a:latin typeface="Calibri" pitchFamily="34" charset="0"/>
              </a:rPr>
              <a:t>QUANDO PRESENTARE LA DOMANDA</a:t>
            </a:r>
          </a:p>
          <a:p>
            <a:pPr>
              <a:buFont typeface="Wingdings 2" pitchFamily="18" charset="2"/>
              <a:buNone/>
              <a:defRPr/>
            </a:pPr>
            <a:r>
              <a:rPr lang="it-IT" b="1" spc="150" dirty="0">
                <a:ln w="11430"/>
                <a:solidFill>
                  <a:srgbClr val="0066FF"/>
                </a:solidFill>
                <a:effectLst>
                  <a:outerShdw blurRad="25400" algn="tl" rotWithShape="0">
                    <a:srgbClr val="000000">
                      <a:alpha val="43000"/>
                    </a:srgbClr>
                  </a:outerShdw>
                </a:effectLst>
                <a:latin typeface="Calibri" pitchFamily="34" charset="0"/>
              </a:rPr>
              <a:t>	</a:t>
            </a:r>
            <a:r>
              <a:rPr lang="it-IT" sz="2600" spc="150" dirty="0">
                <a:ln w="11430"/>
                <a:solidFill>
                  <a:srgbClr val="0066FF"/>
                </a:solidFill>
                <a:latin typeface="Calibri" pitchFamily="34" charset="0"/>
              </a:rPr>
              <a:t>La richiesta di permesso di soggiorno CE-SLP può essere presentata in qualsiasi momento, purché siano soddisfatti i requisiti richiesti e si sia in possesso di un permesso di soggiorno in corso di validità</a:t>
            </a:r>
          </a:p>
        </p:txBody>
      </p:sp>
      <p:sp>
        <p:nvSpPr>
          <p:cNvPr id="5" name="Rectangle 9"/>
          <p:cNvSpPr>
            <a:spLocks noGrp="1"/>
          </p:cNvSpPr>
          <p:nvPr>
            <p:ph type="title"/>
          </p:nvPr>
        </p:nvSpPr>
        <p:spPr bwMode="auto">
          <a:xfrm>
            <a:off x="827584" y="260648"/>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 </a:t>
            </a:r>
            <a:r>
              <a:rPr lang="it-IT" sz="2800" b="1" dirty="0" err="1" smtClean="0">
                <a:effectLst/>
                <a:latin typeface="Calibri" pitchFamily="34" charset="0"/>
              </a:rPr>
              <a:t>lungosoggiornanti</a:t>
            </a:r>
            <a:r>
              <a:rPr lang="it-IT" sz="2800" b="1" dirty="0" smtClean="0">
                <a:effectLst/>
                <a:latin typeface="Calibri" pitchFamily="34" charset="0"/>
              </a:rPr>
              <a:t>:</a:t>
            </a:r>
            <a:r>
              <a:rPr lang="it-IT" sz="4000" b="1" dirty="0" smtClean="0">
                <a:effectLst/>
                <a:latin typeface="Calibri" pitchFamily="34" charset="0"/>
              </a:rPr>
              <a:t/>
            </a:r>
            <a:br>
              <a:rPr lang="it-IT" sz="4000" b="1" dirty="0" smtClean="0">
                <a:effectLst/>
                <a:latin typeface="Calibri" pitchFamily="34" charset="0"/>
              </a:rPr>
            </a:br>
            <a:r>
              <a:rPr lang="it-IT" sz="4000" b="1" dirty="0" smtClean="0">
                <a:effectLst/>
                <a:latin typeface="Calibri" pitchFamily="34" charset="0"/>
              </a:rPr>
              <a:t>Richiedere il permesso CE - SLP</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5"/>
          <p:cNvSpPr>
            <a:spLocks noGrp="1"/>
          </p:cNvSpPr>
          <p:nvPr>
            <p:ph type="sldNum" sz="quarter" idx="12"/>
          </p:nvPr>
        </p:nvSpPr>
        <p:spPr/>
        <p:txBody>
          <a:bodyPr/>
          <a:lstStyle/>
          <a:p>
            <a:pPr>
              <a:defRPr/>
            </a:pPr>
            <a:fld id="{92698106-B561-4C22-8B7A-D1E827C3BFE0}" type="slidenum">
              <a:rPr lang="it-IT"/>
              <a:pPr>
                <a:defRPr/>
              </a:pPr>
              <a:t>74</a:t>
            </a:fld>
            <a:endParaRPr lang="it-IT"/>
          </a:p>
        </p:txBody>
      </p:sp>
      <p:sp>
        <p:nvSpPr>
          <p:cNvPr id="55303" name="Text Box 7"/>
          <p:cNvSpPr txBox="1">
            <a:spLocks noChangeArrowheads="1"/>
          </p:cNvSpPr>
          <p:nvPr/>
        </p:nvSpPr>
        <p:spPr bwMode="auto">
          <a:xfrm>
            <a:off x="1187450" y="1412875"/>
            <a:ext cx="7488238" cy="708025"/>
          </a:xfrm>
          <a:prstGeom prst="rect">
            <a:avLst/>
          </a:prstGeom>
          <a:noFill/>
          <a:ln w="9525">
            <a:noFill/>
            <a:miter lim="800000"/>
            <a:headEnd/>
            <a:tailEnd/>
          </a:ln>
          <a:effectLst/>
        </p:spPr>
        <p:txBody>
          <a:bodyPr>
            <a:spAutoFit/>
          </a:bodyPr>
          <a:lstStyle/>
          <a:p>
            <a:pPr algn="r">
              <a:spcBef>
                <a:spcPct val="50000"/>
              </a:spcBef>
              <a:defRPr/>
            </a:pPr>
            <a:r>
              <a:rPr lang="it-IT" sz="2000" b="1" dirty="0">
                <a:effectLst>
                  <a:outerShdw blurRad="38100" dist="38100" dir="2700000" algn="tl">
                    <a:srgbClr val="FFFFFF"/>
                  </a:outerShdw>
                </a:effectLst>
                <a:latin typeface="Rockwell" pitchFamily="18" charset="0"/>
              </a:rPr>
              <a:t>Art. 9 T.U. (ex Carta di soggiorno) modificato dal </a:t>
            </a:r>
            <a:r>
              <a:rPr lang="it-IT" sz="2000" b="1" dirty="0" err="1">
                <a:effectLst>
                  <a:outerShdw blurRad="38100" dist="38100" dir="2700000" algn="tl">
                    <a:srgbClr val="FFFFFF"/>
                  </a:outerShdw>
                </a:effectLst>
                <a:latin typeface="Rockwell" pitchFamily="18" charset="0"/>
                <a:hlinkClick r:id="rId3" action="ppaction://hlinkfile"/>
              </a:rPr>
              <a:t>Dlg</a:t>
            </a:r>
            <a:r>
              <a:rPr lang="it-IT" sz="2000" b="1" dirty="0">
                <a:effectLst>
                  <a:outerShdw blurRad="38100" dist="38100" dir="2700000" algn="tl">
                    <a:srgbClr val="FFFFFF"/>
                  </a:outerShdw>
                </a:effectLst>
                <a:latin typeface="Rockwell" pitchFamily="18" charset="0"/>
                <a:hlinkClick r:id="rId3" action="ppaction://hlinkfile"/>
              </a:rPr>
              <a:t> 3/07 </a:t>
            </a:r>
            <a:r>
              <a:rPr lang="it-IT" sz="2000" b="1" dirty="0">
                <a:effectLst>
                  <a:outerShdw blurRad="38100" dist="38100" dir="2700000" algn="tl">
                    <a:srgbClr val="FFFFFF"/>
                  </a:outerShdw>
                </a:effectLst>
                <a:latin typeface="Rockwell" pitchFamily="18" charset="0"/>
              </a:rPr>
              <a:t>( in attuazione </a:t>
            </a:r>
            <a:r>
              <a:rPr lang="it-IT" sz="2000" b="1" dirty="0">
                <a:effectLst>
                  <a:outerShdw blurRad="38100" dist="38100" dir="2700000" algn="tl">
                    <a:srgbClr val="FFFFFF"/>
                  </a:outerShdw>
                </a:effectLst>
                <a:latin typeface="Rockwell" pitchFamily="18" charset="0"/>
                <a:hlinkClick r:id="rId4" action="ppaction://hlinkfile"/>
              </a:rPr>
              <a:t>Direttiva 2003/109/CE</a:t>
            </a:r>
            <a:r>
              <a:rPr lang="it-IT" sz="2000" b="1" dirty="0">
                <a:effectLst>
                  <a:outerShdw blurRad="38100" dist="38100" dir="2700000" algn="tl">
                    <a:srgbClr val="FFFFFF"/>
                  </a:outerShdw>
                </a:effectLst>
                <a:latin typeface="Rockwell" pitchFamily="18" charset="0"/>
              </a:rPr>
              <a:t>)</a:t>
            </a:r>
          </a:p>
        </p:txBody>
      </p:sp>
      <p:sp>
        <p:nvSpPr>
          <p:cNvPr id="8" name="Rectangle 9"/>
          <p:cNvSpPr>
            <a:spLocks noGrp="1"/>
          </p:cNvSpPr>
          <p:nvPr>
            <p:ph type="title"/>
          </p:nvPr>
        </p:nvSpPr>
        <p:spPr bwMode="auto">
          <a:xfrm>
            <a:off x="827584" y="260648"/>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 </a:t>
            </a:r>
            <a:r>
              <a:rPr lang="it-IT" sz="2800" b="1" dirty="0" err="1" smtClean="0">
                <a:effectLst/>
                <a:latin typeface="Calibri" pitchFamily="34" charset="0"/>
              </a:rPr>
              <a:t>lungosoggiornanti</a:t>
            </a:r>
            <a:r>
              <a:rPr lang="it-IT" sz="2800" b="1" dirty="0" smtClean="0">
                <a:effectLst/>
                <a:latin typeface="Calibri" pitchFamily="34" charset="0"/>
              </a:rPr>
              <a:t>:</a:t>
            </a:r>
            <a:r>
              <a:rPr lang="it-IT" sz="4000" b="1" dirty="0" smtClean="0">
                <a:effectLst/>
                <a:latin typeface="Calibri" pitchFamily="34" charset="0"/>
              </a:rPr>
              <a:t/>
            </a:r>
            <a:br>
              <a:rPr lang="it-IT" sz="4000" b="1" dirty="0" smtClean="0">
                <a:effectLst/>
                <a:latin typeface="Calibri" pitchFamily="34" charset="0"/>
              </a:rPr>
            </a:br>
            <a:r>
              <a:rPr lang="it-IT" sz="3900" b="1" dirty="0" smtClean="0">
                <a:effectLst/>
                <a:latin typeface="Calibri" pitchFamily="34" charset="0"/>
              </a:rPr>
              <a:t>I requisiti per ottenere il permesso CE-SLP</a:t>
            </a:r>
          </a:p>
        </p:txBody>
      </p:sp>
      <p:sp>
        <p:nvSpPr>
          <p:cNvPr id="9" name="Rettangolo 8"/>
          <p:cNvSpPr/>
          <p:nvPr/>
        </p:nvSpPr>
        <p:spPr>
          <a:xfrm>
            <a:off x="323528" y="2204864"/>
            <a:ext cx="8352928" cy="424731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marL="639763" lvl="1" indent="-273050">
              <a:buClr>
                <a:srgbClr val="C9004D"/>
              </a:buClr>
              <a:buFont typeface="Wingdings 2" pitchFamily="18" charset="2"/>
              <a:buNone/>
              <a:defRPr/>
            </a:pPr>
            <a:endParaRPr lang="it-IT" sz="900">
              <a:solidFill>
                <a:srgbClr val="3366FF"/>
              </a:solidFill>
              <a:latin typeface="Arial" charset="0"/>
              <a:cs typeface="Arial" charset="0"/>
            </a:endParaRPr>
          </a:p>
          <a:p>
            <a:pPr marL="639763" lvl="1" indent="-273050">
              <a:buClr>
                <a:srgbClr val="C9004D"/>
              </a:buClr>
              <a:buFont typeface="Wingdings 2" pitchFamily="18" charset="2"/>
              <a:buNone/>
              <a:defRPr/>
            </a:pPr>
            <a:r>
              <a:rPr lang="it-IT" sz="2100">
                <a:solidFill>
                  <a:srgbClr val="3366FF"/>
                </a:solidFill>
                <a:latin typeface="Arial" charset="0"/>
                <a:cs typeface="Arial" charset="0"/>
              </a:rPr>
              <a:t>Essere in possesso di un permesso di soggiorno in corso di validità da almeno 5 anni e non ancora scaduto.</a:t>
            </a:r>
          </a:p>
          <a:p>
            <a:pPr marL="639763" lvl="1" indent="-273050">
              <a:buClr>
                <a:srgbClr val="C9004D"/>
              </a:buClr>
              <a:buFont typeface="Wingdings 2" pitchFamily="18" charset="2"/>
              <a:buNone/>
              <a:defRPr/>
            </a:pPr>
            <a:r>
              <a:rPr lang="it-IT" sz="2100">
                <a:solidFill>
                  <a:srgbClr val="3366FF"/>
                </a:solidFill>
                <a:latin typeface="Arial" charset="0"/>
                <a:cs typeface="Arial" charset="0"/>
              </a:rPr>
              <a:t>	Sono </a:t>
            </a:r>
            <a:r>
              <a:rPr lang="it-IT" sz="2100" u="sng">
                <a:solidFill>
                  <a:srgbClr val="3366FF"/>
                </a:solidFill>
                <a:latin typeface="Arial" charset="0"/>
                <a:cs typeface="Arial" charset="0"/>
              </a:rPr>
              <a:t>esclusi</a:t>
            </a:r>
            <a:r>
              <a:rPr lang="it-IT" sz="2100">
                <a:solidFill>
                  <a:srgbClr val="3366FF"/>
                </a:solidFill>
                <a:latin typeface="Arial" charset="0"/>
                <a:cs typeface="Arial" charset="0"/>
              </a:rPr>
              <a:t> i titolari di permesso per studio o formazione professionale, asilo, motivi umanitari, protezione temporanea (ovvero ne hanno fatto domanda), o di breve durata.</a:t>
            </a:r>
          </a:p>
          <a:p>
            <a:pPr marL="639763" lvl="1" indent="-273050">
              <a:buClr>
                <a:srgbClr val="C9004D"/>
              </a:buClr>
              <a:buFont typeface="Wingdings 2" pitchFamily="18" charset="2"/>
              <a:buNone/>
              <a:defRPr/>
            </a:pPr>
            <a:endParaRPr lang="it-IT" sz="2100">
              <a:solidFill>
                <a:srgbClr val="3366FF"/>
              </a:solidFill>
              <a:latin typeface="Arial" charset="0"/>
              <a:cs typeface="Arial" charset="0"/>
            </a:endParaRPr>
          </a:p>
          <a:p>
            <a:pPr marL="639763" lvl="1" indent="-273050">
              <a:buClr>
                <a:srgbClr val="C9004D"/>
              </a:buClr>
              <a:buFont typeface="Wingdings 2" pitchFamily="18" charset="2"/>
              <a:buNone/>
              <a:defRPr/>
            </a:pPr>
            <a:r>
              <a:rPr lang="it-IT" sz="2100">
                <a:solidFill>
                  <a:srgbClr val="3366FF"/>
                </a:solidFill>
                <a:latin typeface="Arial" charset="0"/>
                <a:cs typeface="Arial" charset="0"/>
              </a:rPr>
              <a:t>Nel calcolo dei 5 anni non vanno computati i periodi trascorsi per soggiorni di breve durata, per missione e volontariato.</a:t>
            </a:r>
          </a:p>
          <a:p>
            <a:pPr marL="639763" lvl="1" indent="-273050">
              <a:buClr>
                <a:srgbClr val="C9004D"/>
              </a:buClr>
              <a:buFont typeface="Wingdings 2" pitchFamily="18" charset="2"/>
              <a:buNone/>
              <a:defRPr/>
            </a:pPr>
            <a:endParaRPr lang="it-IT" sz="2100">
              <a:solidFill>
                <a:srgbClr val="3366FF"/>
              </a:solidFill>
              <a:latin typeface="Arial" charset="0"/>
              <a:cs typeface="Arial" charset="0"/>
            </a:endParaRPr>
          </a:p>
          <a:p>
            <a:pPr marL="639763" lvl="1" indent="-273050">
              <a:buClr>
                <a:srgbClr val="C9004D"/>
              </a:buClr>
              <a:buFont typeface="Wingdings 2" pitchFamily="18" charset="2"/>
              <a:buNone/>
              <a:defRPr/>
            </a:pPr>
            <a:r>
              <a:rPr lang="it-IT" sz="2100">
                <a:solidFill>
                  <a:srgbClr val="3366FF"/>
                </a:solidFill>
                <a:latin typeface="Arial" charset="0"/>
                <a:cs typeface="Arial" charset="0"/>
              </a:rPr>
              <a:t>Le assenze non interrompono la durata dei 5 anni  se inferiori a 6 mesi consecutivi o  10 mesi nei 5 anni, salvo non dipendano da gravi e documentati motivi</a:t>
            </a:r>
          </a:p>
          <a:p>
            <a:pPr marL="639763" lvl="1" indent="-273050">
              <a:buClr>
                <a:srgbClr val="C9004D"/>
              </a:buClr>
              <a:buFont typeface="Wingdings 2" pitchFamily="18" charset="2"/>
              <a:buNone/>
              <a:defRPr/>
            </a:pPr>
            <a:endParaRPr lang="it-IT" sz="900">
              <a:solidFill>
                <a:srgbClr val="3366FF"/>
              </a:solidFill>
              <a:latin typeface="Arial" charset="0"/>
              <a:cs typeface="Arial"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pPr>
              <a:defRPr/>
            </a:pPr>
            <a:fld id="{E7C2D9F7-E1EC-431E-B4E5-4D3E11CD6CA5}" type="slidenum">
              <a:rPr lang="it-IT"/>
              <a:pPr>
                <a:defRPr/>
              </a:pPr>
              <a:t>75</a:t>
            </a:fld>
            <a:endParaRPr lang="it-IT"/>
          </a:p>
        </p:txBody>
      </p:sp>
      <p:sp>
        <p:nvSpPr>
          <p:cNvPr id="56327" name="Text Box 7"/>
          <p:cNvSpPr txBox="1">
            <a:spLocks noChangeArrowheads="1"/>
          </p:cNvSpPr>
          <p:nvPr/>
        </p:nvSpPr>
        <p:spPr bwMode="auto">
          <a:xfrm>
            <a:off x="793750" y="1973318"/>
            <a:ext cx="7921625" cy="4784710"/>
          </a:xfrm>
          <a:prstGeom prst="rect">
            <a:avLst/>
          </a:prstGeom>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lgn="r">
              <a:spcBef>
                <a:spcPct val="50000"/>
              </a:spcBef>
              <a:defRPr/>
            </a:pPr>
            <a:endParaRPr lang="it-IT" b="1">
              <a:solidFill>
                <a:srgbClr val="3366FF"/>
              </a:solidFill>
              <a:effectLst>
                <a:outerShdw blurRad="38100" dist="38100" dir="2700000" algn="tl">
                  <a:srgbClr val="FFFFFF"/>
                </a:outerShdw>
              </a:effectLst>
              <a:latin typeface="Calibri" pitchFamily="34" charset="0"/>
              <a:cs typeface="Arial" charset="0"/>
            </a:endParaRPr>
          </a:p>
          <a:p>
            <a:pPr algn="r">
              <a:spcBef>
                <a:spcPct val="50000"/>
              </a:spcBef>
              <a:defRPr/>
            </a:pPr>
            <a:r>
              <a:rPr lang="it-IT" sz="2200" b="1">
                <a:solidFill>
                  <a:srgbClr val="3366FF"/>
                </a:solidFill>
                <a:effectLst>
                  <a:outerShdw blurRad="38100" dist="38100" dir="2700000" algn="tl">
                    <a:srgbClr val="FFFFFF"/>
                  </a:outerShdw>
                </a:effectLst>
                <a:latin typeface="Calibri" pitchFamily="34" charset="0"/>
                <a:cs typeface="Arial" charset="0"/>
              </a:rPr>
              <a:t>REDDITO</a:t>
            </a:r>
          </a:p>
          <a:p>
            <a:pPr>
              <a:spcBef>
                <a:spcPct val="50000"/>
              </a:spcBef>
              <a:defRPr/>
            </a:pPr>
            <a:r>
              <a:rPr lang="it-IT" sz="2200">
                <a:solidFill>
                  <a:srgbClr val="3366FF"/>
                </a:solidFill>
                <a:latin typeface="Calibri" pitchFamily="34" charset="0"/>
                <a:cs typeface="Arial" charset="0"/>
              </a:rPr>
              <a:t>Il richiedente deve dimostrare di percepire e di avere percepito per l’anno precedente, un reddito non inferiore all’importo dell’assegno sociale.  Nel caso in cui il Permesso di soggiorno CE-SLP è richiesto anche per i familiari, il reddito necessario è quello previsto per il ricongiungimento</a:t>
            </a:r>
          </a:p>
          <a:p>
            <a:pPr algn="r">
              <a:spcBef>
                <a:spcPct val="50000"/>
              </a:spcBef>
              <a:defRPr/>
            </a:pPr>
            <a:r>
              <a:rPr lang="it-IT" sz="2200" b="1">
                <a:solidFill>
                  <a:srgbClr val="3366FF"/>
                </a:solidFill>
                <a:effectLst>
                  <a:outerShdw blurRad="38100" dist="38100" dir="2700000" algn="tl">
                    <a:srgbClr val="FFFFFF"/>
                  </a:outerShdw>
                </a:effectLst>
                <a:latin typeface="Calibri" pitchFamily="34" charset="0"/>
                <a:cs typeface="Arial" charset="0"/>
              </a:rPr>
              <a:t>ALLOGGIO</a:t>
            </a:r>
          </a:p>
          <a:p>
            <a:pPr>
              <a:spcBef>
                <a:spcPct val="50000"/>
              </a:spcBef>
              <a:defRPr/>
            </a:pPr>
            <a:r>
              <a:rPr lang="it-IT" sz="2200">
                <a:solidFill>
                  <a:srgbClr val="3366FF"/>
                </a:solidFill>
                <a:latin typeface="Calibri" pitchFamily="34" charset="0"/>
                <a:cs typeface="Arial" charset="0"/>
              </a:rPr>
              <a:t>Nel caso in cui il permesso di soggiorno CE_SLP sia richiesto anche per i familiari, occorre certificare la disponibilità dell’alloggio (certificazione dell’Uff. Tecnico del Comune </a:t>
            </a:r>
            <a:r>
              <a:rPr lang="it-IT" sz="2200" i="1">
                <a:solidFill>
                  <a:srgbClr val="3366FF"/>
                </a:solidFill>
                <a:latin typeface="Calibri" pitchFamily="34" charset="0"/>
                <a:cs typeface="Arial" charset="0"/>
              </a:rPr>
              <a:t>oppure</a:t>
            </a:r>
            <a:r>
              <a:rPr lang="it-IT" sz="2200">
                <a:solidFill>
                  <a:srgbClr val="3366FF"/>
                </a:solidFill>
                <a:latin typeface="Calibri" pitchFamily="34" charset="0"/>
                <a:cs typeface="Arial" charset="0"/>
              </a:rPr>
              <a:t> ASL)</a:t>
            </a:r>
          </a:p>
          <a:p>
            <a:pPr>
              <a:spcBef>
                <a:spcPct val="50000"/>
              </a:spcBef>
              <a:defRPr/>
            </a:pPr>
            <a:endParaRPr lang="it-IT" sz="2200">
              <a:solidFill>
                <a:srgbClr val="3366FF"/>
              </a:solidFill>
              <a:latin typeface="Calibri" pitchFamily="34" charset="0"/>
              <a:cs typeface="Arial" charset="0"/>
            </a:endParaRPr>
          </a:p>
        </p:txBody>
      </p:sp>
      <p:sp>
        <p:nvSpPr>
          <p:cNvPr id="6" name="Rectangle 9"/>
          <p:cNvSpPr>
            <a:spLocks noGrp="1"/>
          </p:cNvSpPr>
          <p:nvPr>
            <p:ph type="title"/>
          </p:nvPr>
        </p:nvSpPr>
        <p:spPr bwMode="auto">
          <a:xfrm>
            <a:off x="827584" y="260648"/>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 </a:t>
            </a:r>
            <a:r>
              <a:rPr lang="it-IT" sz="2800" b="1" dirty="0" err="1" smtClean="0">
                <a:effectLst/>
                <a:latin typeface="Calibri" pitchFamily="34" charset="0"/>
              </a:rPr>
              <a:t>lungosoggiornanti</a:t>
            </a:r>
            <a:r>
              <a:rPr lang="it-IT" sz="2800" b="1" dirty="0" smtClean="0">
                <a:effectLst/>
                <a:latin typeface="Calibri" pitchFamily="34" charset="0"/>
              </a:rPr>
              <a:t>:</a:t>
            </a:r>
            <a:r>
              <a:rPr lang="it-IT" sz="4000" b="1" dirty="0" smtClean="0">
                <a:effectLst/>
                <a:latin typeface="Calibri" pitchFamily="34" charset="0"/>
              </a:rPr>
              <a:t/>
            </a:r>
            <a:br>
              <a:rPr lang="it-IT" sz="4000" b="1" dirty="0" smtClean="0">
                <a:effectLst/>
                <a:latin typeface="Calibri" pitchFamily="34" charset="0"/>
              </a:rPr>
            </a:br>
            <a:r>
              <a:rPr lang="it-IT" sz="3900" b="1" dirty="0" smtClean="0">
                <a:effectLst/>
                <a:latin typeface="Calibri" pitchFamily="34" charset="0"/>
              </a:rPr>
              <a:t>I requisiti per ottenere il permesso CE-SLP</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txBox="1">
            <a:spLocks noGrp="1"/>
          </p:cNvSpPr>
          <p:nvPr/>
        </p:nvSpPr>
        <p:spPr>
          <a:xfrm>
            <a:off x="8639175" y="6515100"/>
            <a:ext cx="463550" cy="273050"/>
          </a:xfrm>
          <a:prstGeom prst="rect">
            <a:avLst/>
          </a:prstGeom>
          <a:noFill/>
        </p:spPr>
        <p:txBody>
          <a:bodyPr anchor="ctr"/>
          <a:lstStyle/>
          <a:p>
            <a:pPr algn="r">
              <a:defRPr/>
            </a:pPr>
            <a:fld id="{F07C90A0-C7F2-4CB2-A0E9-C78264D4E2CE}" type="slidenum">
              <a:rPr lang="it-IT" sz="1600">
                <a:solidFill>
                  <a:schemeClr val="tx2">
                    <a:shade val="90000"/>
                  </a:schemeClr>
                </a:solidFill>
                <a:latin typeface="Arial" pitchFamily="34" charset="0"/>
                <a:cs typeface="Arial" pitchFamily="34" charset="0"/>
              </a:rPr>
              <a:pPr algn="r">
                <a:defRPr/>
              </a:pPr>
              <a:t>76</a:t>
            </a:fld>
            <a:endParaRPr lang="it-IT" sz="1600">
              <a:solidFill>
                <a:schemeClr val="tx2">
                  <a:shade val="90000"/>
                </a:schemeClr>
              </a:solidFill>
              <a:latin typeface="Arial" pitchFamily="34" charset="0"/>
              <a:cs typeface="Arial" pitchFamily="34" charset="0"/>
            </a:endParaRPr>
          </a:p>
        </p:txBody>
      </p:sp>
      <p:graphicFrame>
        <p:nvGraphicFramePr>
          <p:cNvPr id="4" name="Segnaposto contenuto 3"/>
          <p:cNvGraphicFramePr>
            <a:graphicFrameLocks noGrp="1"/>
          </p:cNvGraphicFramePr>
          <p:nvPr>
            <p:ph idx="4294967295"/>
          </p:nvPr>
        </p:nvGraphicFramePr>
        <p:xfrm>
          <a:off x="358745" y="1420798"/>
          <a:ext cx="8429684" cy="5024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9"/>
          <p:cNvSpPr>
            <a:spLocks noGrp="1"/>
          </p:cNvSpPr>
          <p:nvPr>
            <p:ph type="title" idx="4294967295"/>
          </p:nvPr>
        </p:nvSpPr>
        <p:spPr bwMode="auto">
          <a:xfrm>
            <a:off x="827584" y="260648"/>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 </a:t>
            </a:r>
            <a:r>
              <a:rPr lang="it-IT" sz="2800" b="1" dirty="0" err="1" smtClean="0">
                <a:effectLst/>
                <a:latin typeface="Calibri" pitchFamily="34" charset="0"/>
              </a:rPr>
              <a:t>lungosoggiornanti</a:t>
            </a:r>
            <a:r>
              <a:rPr lang="it-IT" sz="2800" b="1" dirty="0" smtClean="0">
                <a:effectLst/>
                <a:latin typeface="Calibri" pitchFamily="34" charset="0"/>
              </a:rPr>
              <a:t>:</a:t>
            </a:r>
            <a:r>
              <a:rPr lang="it-IT" sz="4000" b="1" dirty="0" smtClean="0">
                <a:effectLst/>
                <a:latin typeface="Calibri" pitchFamily="34" charset="0"/>
              </a:rPr>
              <a:t/>
            </a:r>
            <a:br>
              <a:rPr lang="it-IT" sz="4000" b="1" dirty="0" smtClean="0">
                <a:effectLst/>
                <a:latin typeface="Calibri" pitchFamily="34" charset="0"/>
              </a:rPr>
            </a:br>
            <a:r>
              <a:rPr lang="it-IT" sz="3900" b="1" dirty="0" smtClean="0">
                <a:effectLst/>
                <a:latin typeface="Calibri" pitchFamily="34" charset="0"/>
              </a:rPr>
              <a:t>I motivi della revoca del permesso CE-SLP</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8D140CBE-C500-47CA-AFEF-F2AE1B386365}" type="slidenum">
              <a:rPr lang="it-IT"/>
              <a:pPr>
                <a:defRPr/>
              </a:pPr>
              <a:t>77</a:t>
            </a:fld>
            <a:endParaRPr lang="it-IT"/>
          </a:p>
        </p:txBody>
      </p:sp>
      <p:sp>
        <p:nvSpPr>
          <p:cNvPr id="438277" name="Text Box 5"/>
          <p:cNvSpPr txBox="1">
            <a:spLocks noChangeArrowheads="1"/>
          </p:cNvSpPr>
          <p:nvPr/>
        </p:nvSpPr>
        <p:spPr bwMode="auto">
          <a:xfrm>
            <a:off x="684213" y="1412875"/>
            <a:ext cx="7921625" cy="4632037"/>
          </a:xfrm>
          <a:prstGeom prst="rect">
            <a:avLst/>
          </a:prstGeom>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1">
            <a:schemeClr val="dk2"/>
          </a:fillRef>
          <a:effectRef idx="0">
            <a:scrgbClr r="0" g="0" b="0"/>
          </a:effectRef>
          <a:fontRef idx="major"/>
        </p:style>
        <p:txBody>
          <a:bodyPr>
            <a:spAutoFit/>
          </a:bodyPr>
          <a:lstStyle/>
          <a:p>
            <a:pPr algn="r">
              <a:spcBef>
                <a:spcPct val="50000"/>
              </a:spcBef>
              <a:defRPr/>
            </a:pPr>
            <a:endParaRPr lang="it-IT" sz="800" b="1">
              <a:solidFill>
                <a:srgbClr val="3366FF"/>
              </a:solidFill>
              <a:effectLst>
                <a:outerShdw blurRad="38100" dist="38100" dir="2700000" algn="tl">
                  <a:srgbClr val="FFFFFF"/>
                </a:outerShdw>
              </a:effectLst>
              <a:latin typeface="Calibri" pitchFamily="34" charset="0"/>
              <a:cs typeface="Arial" charset="0"/>
            </a:endParaRPr>
          </a:p>
          <a:p>
            <a:pPr algn="r">
              <a:spcBef>
                <a:spcPct val="50000"/>
              </a:spcBef>
              <a:defRPr/>
            </a:pPr>
            <a:r>
              <a:rPr lang="it-IT" sz="2400" b="1">
                <a:solidFill>
                  <a:srgbClr val="3366FF"/>
                </a:solidFill>
                <a:effectLst>
                  <a:outerShdw blurRad="38100" dist="38100" dir="2700000" algn="tl">
                    <a:srgbClr val="FFFFFF"/>
                  </a:outerShdw>
                </a:effectLst>
                <a:latin typeface="Calibri" pitchFamily="34" charset="0"/>
                <a:cs typeface="Arial" charset="0"/>
              </a:rPr>
              <a:t>TEST DI ITALIANO</a:t>
            </a:r>
          </a:p>
          <a:p>
            <a:pPr>
              <a:spcBef>
                <a:spcPct val="50000"/>
              </a:spcBef>
              <a:defRPr/>
            </a:pPr>
            <a:r>
              <a:rPr lang="it-IT" sz="1400" b="1">
                <a:solidFill>
                  <a:srgbClr val="3366FF"/>
                </a:solidFill>
                <a:latin typeface="Calibri" pitchFamily="34" charset="0"/>
                <a:cs typeface="Arial" charset="0"/>
              </a:rPr>
              <a:t>Il “Pacchetto sicurezza” ha introdotto all’art. 9 del T.U., un ulteriore requisito per ottenere il permesso di soggiorno CE-SLP: il superamento di un Test di Italiano</a:t>
            </a:r>
          </a:p>
          <a:p>
            <a:pPr>
              <a:spcBef>
                <a:spcPct val="50000"/>
              </a:spcBef>
              <a:defRPr/>
            </a:pPr>
            <a:r>
              <a:rPr lang="it-IT" sz="1600" b="1">
                <a:solidFill>
                  <a:srgbClr val="3366FF"/>
                </a:solidFill>
                <a:latin typeface="Calibri" pitchFamily="34" charset="0"/>
                <a:cs typeface="Arial" charset="0"/>
              </a:rPr>
              <a:t>Sono esentati dal richiederlo, coloro che sono in possesso di:</a:t>
            </a:r>
          </a:p>
          <a:p>
            <a:pPr>
              <a:spcBef>
                <a:spcPct val="50000"/>
              </a:spcBef>
              <a:buFontTx/>
              <a:buChar char="-"/>
              <a:defRPr/>
            </a:pPr>
            <a:r>
              <a:rPr lang="it-IT" sz="1600" b="1">
                <a:solidFill>
                  <a:srgbClr val="3366FF"/>
                </a:solidFill>
                <a:latin typeface="Calibri" pitchFamily="34" charset="0"/>
                <a:cs typeface="Arial" charset="0"/>
              </a:rPr>
              <a:t>Certificazione che attesta gravi limitazioni della capacità di apprendimento linguistico</a:t>
            </a:r>
          </a:p>
          <a:p>
            <a:pPr>
              <a:spcBef>
                <a:spcPct val="50000"/>
              </a:spcBef>
              <a:buFontTx/>
              <a:buChar char="-"/>
              <a:defRPr/>
            </a:pPr>
            <a:r>
              <a:rPr lang="it-IT" sz="1600" b="1">
                <a:solidFill>
                  <a:srgbClr val="3366FF"/>
                </a:solidFill>
                <a:latin typeface="Calibri" pitchFamily="34" charset="0"/>
                <a:cs typeface="Arial" charset="0"/>
              </a:rPr>
              <a:t>Attestato di conoscenza della lingua italiana (livello A2 del quadro comune di riferimento Europeo)</a:t>
            </a:r>
          </a:p>
          <a:p>
            <a:pPr>
              <a:spcBef>
                <a:spcPct val="50000"/>
              </a:spcBef>
              <a:buFontTx/>
              <a:buChar char="-"/>
              <a:defRPr/>
            </a:pPr>
            <a:r>
              <a:rPr lang="it-IT" sz="1600" b="1">
                <a:solidFill>
                  <a:srgbClr val="3366FF"/>
                </a:solidFill>
                <a:latin typeface="Calibri" pitchFamily="34" charset="0"/>
                <a:cs typeface="Arial" charset="0"/>
              </a:rPr>
              <a:t>Diploma di scuola secondaria di 1° e 2° grado o titoli professionali</a:t>
            </a:r>
          </a:p>
          <a:p>
            <a:pPr>
              <a:spcBef>
                <a:spcPct val="50000"/>
              </a:spcBef>
              <a:buFontTx/>
              <a:buChar char="-"/>
              <a:defRPr/>
            </a:pPr>
            <a:r>
              <a:rPr lang="it-IT" sz="1600" b="1">
                <a:solidFill>
                  <a:srgbClr val="3366FF"/>
                </a:solidFill>
                <a:latin typeface="Calibri" pitchFamily="34" charset="0"/>
                <a:cs typeface="Arial" charset="0"/>
              </a:rPr>
              <a:t>Attestato di ingresso ai sensi dell’art. 27 c. 1 lett. a, c, d, q</a:t>
            </a:r>
          </a:p>
          <a:p>
            <a:pPr>
              <a:spcBef>
                <a:spcPct val="50000"/>
              </a:spcBef>
              <a:defRPr/>
            </a:pPr>
            <a:r>
              <a:rPr lang="it-IT" sz="1600" b="1">
                <a:solidFill>
                  <a:srgbClr val="3366FF"/>
                </a:solidFill>
                <a:latin typeface="Calibri" pitchFamily="34" charset="0"/>
                <a:cs typeface="Arial" charset="0"/>
              </a:rPr>
              <a:t>Sono inoltre esenti i minori di anni 14</a:t>
            </a:r>
          </a:p>
          <a:p>
            <a:pPr>
              <a:spcBef>
                <a:spcPct val="50000"/>
              </a:spcBef>
              <a:defRPr/>
            </a:pPr>
            <a:r>
              <a:rPr lang="it-IT" sz="1600" b="1">
                <a:solidFill>
                  <a:srgbClr val="3366FF"/>
                </a:solidFill>
                <a:latin typeface="Calibri" pitchFamily="34" charset="0"/>
                <a:cs typeface="Arial" charset="0"/>
              </a:rPr>
              <a:t>La domanda per partecipare al Test va inoltrata la Sui della provincia di domicilio dello straniero e si svolgerà entro 60 gg. dalla domanda presso i CTP (Centri Professionali per l’educazione degli adulti)</a:t>
            </a:r>
          </a:p>
        </p:txBody>
      </p:sp>
      <p:sp>
        <p:nvSpPr>
          <p:cNvPr id="438279" name="AutoShape 7">
            <a:hlinkClick r:id="" action="ppaction://noaction" highlightClick="1"/>
          </p:cNvPr>
          <p:cNvSpPr>
            <a:spLocks noChangeArrowheads="1"/>
          </p:cNvSpPr>
          <p:nvPr/>
        </p:nvSpPr>
        <p:spPr bwMode="auto">
          <a:xfrm>
            <a:off x="5292080" y="6237312"/>
            <a:ext cx="3097213" cy="287338"/>
          </a:xfrm>
          <a:prstGeom prst="actionButtonBlank">
            <a:avLst/>
          </a:prstGeom>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2">
            <a:schemeClr val="dk2"/>
          </a:fillRef>
          <a:effectRef idx="0">
            <a:scrgbClr r="0" g="0" b="0"/>
          </a:effectRef>
          <a:fontRef idx="major"/>
        </p:style>
        <p:txBody>
          <a:bodyPr wrap="none" anchor="ctr"/>
          <a:lstStyle/>
          <a:p>
            <a:pPr algn="ctr">
              <a:defRPr/>
            </a:pPr>
            <a:r>
              <a:rPr lang="it-IT" b="1" dirty="0">
                <a:latin typeface="Calibri" pitchFamily="34" charset="0"/>
              </a:rPr>
              <a:t>DOMANDA TEST: INCA</a:t>
            </a:r>
          </a:p>
        </p:txBody>
      </p:sp>
      <p:sp>
        <p:nvSpPr>
          <p:cNvPr id="9" name="Rectangle 9"/>
          <p:cNvSpPr>
            <a:spLocks noGrp="1"/>
          </p:cNvSpPr>
          <p:nvPr>
            <p:ph type="title"/>
          </p:nvPr>
        </p:nvSpPr>
        <p:spPr bwMode="auto">
          <a:xfrm>
            <a:off x="827584" y="260648"/>
            <a:ext cx="8085584" cy="1008112"/>
          </a:xfrm>
        </p:spPr>
        <p:txBody>
          <a:bodyPr vert="horz" wrap="square" lIns="91440" tIns="45720" bIns="45720" numCol="1" anchorCtr="0" compatLnSpc="1">
            <a:prstTxWarp prst="textNoShape">
              <a:avLst/>
            </a:prstTxWarp>
            <a:normAutofit fontScale="90000"/>
          </a:bodyPr>
          <a:lstStyle/>
          <a:p>
            <a:pPr eaLnBrk="1" hangingPunct="1">
              <a:defRPr/>
            </a:pPr>
            <a:r>
              <a:rPr lang="it-IT" sz="2800" b="1" dirty="0" smtClean="0">
                <a:effectLst/>
                <a:latin typeface="Calibri" pitchFamily="34" charset="0"/>
              </a:rPr>
              <a:t>I </a:t>
            </a:r>
            <a:r>
              <a:rPr lang="it-IT" sz="2800" b="1" dirty="0" err="1" smtClean="0">
                <a:effectLst/>
                <a:latin typeface="Calibri" pitchFamily="34" charset="0"/>
              </a:rPr>
              <a:t>lungosoggiornanti</a:t>
            </a:r>
            <a:r>
              <a:rPr lang="it-IT" sz="2800" b="1" dirty="0" smtClean="0">
                <a:effectLst/>
                <a:latin typeface="Calibri" pitchFamily="34" charset="0"/>
              </a:rPr>
              <a:t>:</a:t>
            </a:r>
            <a:r>
              <a:rPr lang="it-IT" sz="4000" b="1" dirty="0" smtClean="0">
                <a:effectLst/>
                <a:latin typeface="Calibri" pitchFamily="34" charset="0"/>
              </a:rPr>
              <a:t/>
            </a:r>
            <a:br>
              <a:rPr lang="it-IT" sz="4000" b="1" dirty="0" smtClean="0">
                <a:effectLst/>
                <a:latin typeface="Calibri" pitchFamily="34" charset="0"/>
              </a:rPr>
            </a:br>
            <a:r>
              <a:rPr lang="it-IT" sz="3900" b="1" dirty="0" smtClean="0">
                <a:effectLst/>
                <a:latin typeface="Calibri" pitchFamily="34" charset="0"/>
              </a:rPr>
              <a:t>I requisiti per ottenere il permesso CE-SLP</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69"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150E0717-26E2-4192-A6F8-7266C55ACA1A}" type="slidenum">
              <a:rPr lang="it-IT" sz="1400"/>
              <a:pPr algn="r"/>
              <a:t>78</a:t>
            </a:fld>
            <a:endParaRPr lang="it-IT" sz="1400"/>
          </a:p>
        </p:txBody>
      </p:sp>
      <p:sp>
        <p:nvSpPr>
          <p:cNvPr id="391170" name="Segnaposto numero diapositiva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88090CF-BFF0-40A9-86AA-5D08C0363CD2}" type="slidenum">
              <a:rPr lang="it-IT" sz="1400"/>
              <a:pPr algn="r"/>
              <a:t>78</a:t>
            </a:fld>
            <a:endParaRPr lang="it-IT" sz="1400"/>
          </a:p>
        </p:txBody>
      </p:sp>
      <p:sp>
        <p:nvSpPr>
          <p:cNvPr id="408580" name="Rectangle 4"/>
          <p:cNvSpPr>
            <a:spLocks noGrp="1" noChangeArrowheads="1"/>
          </p:cNvSpPr>
          <p:nvPr>
            <p:ph type="title" idx="4294967295"/>
          </p:nvPr>
        </p:nvSpPr>
        <p:spPr bwMode="auto">
          <a:xfrm>
            <a:off x="474663" y="654050"/>
            <a:ext cx="8207375" cy="538162"/>
          </a:xfrm>
        </p:spPr>
        <p:txBody>
          <a:bodyPr vert="horz" wrap="square" lIns="91440" tIns="45720" bIns="45720" numCol="1" anchor="ctr" anchorCtr="0" compatLnSpc="1">
            <a:prstTxWarp prst="textNoShape">
              <a:avLst/>
            </a:prstTxWarp>
          </a:bodyPr>
          <a:lstStyle/>
          <a:p>
            <a:pPr algn="ctr">
              <a:defRPr/>
            </a:pPr>
            <a:r>
              <a:rPr lang="it-IT" sz="3200" b="1" smtClean="0">
                <a:solidFill>
                  <a:srgbClr val="3333CC"/>
                </a:solidFill>
                <a:effectLst/>
                <a:latin typeface="Alien Encounters" pitchFamily="2" charset="0"/>
              </a:rPr>
              <a:t>Requisito della conoscenza della lingua italiana</a:t>
            </a:r>
          </a:p>
        </p:txBody>
      </p:sp>
      <p:sp>
        <p:nvSpPr>
          <p:cNvPr id="391172" name="Rectangle 5"/>
          <p:cNvSpPr>
            <a:spLocks noGrp="1" noChangeArrowheads="1"/>
          </p:cNvSpPr>
          <p:nvPr>
            <p:ph type="body" idx="4294967295"/>
          </p:nvPr>
        </p:nvSpPr>
        <p:spPr>
          <a:xfrm>
            <a:off x="468313" y="1557338"/>
            <a:ext cx="8147050" cy="4568825"/>
          </a:xfrm>
        </p:spPr>
        <p:txBody>
          <a:bodyPr/>
          <a:lstStyle/>
          <a:p>
            <a:pPr marL="609600" indent="-609600" algn="just">
              <a:lnSpc>
                <a:spcPct val="80000"/>
              </a:lnSpc>
              <a:buFont typeface="Wingdings 2" pitchFamily="18" charset="2"/>
              <a:buNone/>
            </a:pPr>
            <a:endParaRPr lang="it-IT" sz="2800" smtClean="0"/>
          </a:p>
          <a:p>
            <a:pPr marL="609600" indent="-609600" algn="just">
              <a:lnSpc>
                <a:spcPct val="80000"/>
              </a:lnSpc>
              <a:buFont typeface="Wingdings 2" pitchFamily="18" charset="2"/>
              <a:buNone/>
            </a:pPr>
            <a:r>
              <a:rPr lang="it-IT" sz="2800" smtClean="0"/>
              <a:t>SI REALIZZA ATTRAVERSO</a:t>
            </a:r>
          </a:p>
          <a:p>
            <a:pPr marL="952500" lvl="1" indent="-495300" algn="just">
              <a:lnSpc>
                <a:spcPct val="80000"/>
              </a:lnSpc>
            </a:pPr>
            <a:r>
              <a:rPr lang="it-IT" smtClean="0"/>
              <a:t>il possesso  di un titolo che attesti la conoscenza della lingua italiana  - livello A2</a:t>
            </a:r>
          </a:p>
          <a:p>
            <a:pPr marL="952500" lvl="1" indent="-495300" algn="just">
              <a:lnSpc>
                <a:spcPct val="80000"/>
              </a:lnSpc>
            </a:pPr>
            <a:r>
              <a:rPr lang="it-IT" smtClean="0"/>
              <a:t>il possesso di altri titoli di esenzione</a:t>
            </a:r>
          </a:p>
          <a:p>
            <a:pPr marL="952500" lvl="1" indent="-495300" algn="just">
              <a:lnSpc>
                <a:spcPct val="80000"/>
              </a:lnSpc>
            </a:pPr>
            <a:r>
              <a:rPr lang="it-IT" smtClean="0"/>
              <a:t>il superamento di un test</a:t>
            </a:r>
          </a:p>
          <a:p>
            <a:pPr marL="609600" indent="-609600" algn="just">
              <a:lnSpc>
                <a:spcPct val="80000"/>
              </a:lnSpc>
              <a:buFont typeface="Wingdings 2" pitchFamily="18" charset="2"/>
              <a:buNone/>
            </a:pPr>
            <a:endParaRPr lang="it-IT" sz="2800" smtClean="0"/>
          </a:p>
          <a:p>
            <a:pPr marL="609600" indent="-609600" algn="just">
              <a:lnSpc>
                <a:spcPct val="80000"/>
              </a:lnSpc>
              <a:buFont typeface="Wingdings 2" pitchFamily="18" charset="2"/>
              <a:buNone/>
            </a:pPr>
            <a:r>
              <a:rPr lang="it-IT" sz="2800" smtClean="0"/>
              <a:t>DESTINARI</a:t>
            </a:r>
          </a:p>
          <a:p>
            <a:pPr marL="952500" lvl="1" indent="-495300" algn="just">
              <a:lnSpc>
                <a:spcPct val="80000"/>
              </a:lnSpc>
            </a:pPr>
            <a:r>
              <a:rPr lang="it-IT" smtClean="0"/>
              <a:t>Coloro che richiedono il pds CE Slp</a:t>
            </a:r>
          </a:p>
          <a:p>
            <a:pPr marL="952500" lvl="1" indent="-495300" algn="just">
              <a:lnSpc>
                <a:spcPct val="80000"/>
              </a:lnSpc>
            </a:pPr>
            <a:r>
              <a:rPr lang="it-IT" smtClean="0"/>
              <a:t>I relativi familiari                                                                                                                                                                                                                                                                                                                                                                                                                                                                                                                                                                                                                                                                                                                                                                                                                                                                                                                                                                                                                                                                                                                                                                                                                                                                                                                                                                                                                                                                                                                                                                                                                                                                                                                                                                                                                                                                                                                                                                                                                                                                                                                                                                                                                                                                                                                                                                                                                                                                                                                                                                                                                                                                                                                                                                                                                                                                                                                                                                                                                                                                                                                                                                                                                                                                                                                                                                                                                                                                                                                                                                                                                                                                                                                                                                                                                                                                                                                                                                                                                                                                                                                                                                                                                                                                                                                                                                                                                                                                                                                                                                                                                                                                                                                                                                                                                                                                                                                                                                                                                                                                                                                                                                                                                                                                                                                                                                                                                                                                                                                                                                                                                                                                                                                                                                                                                                                                                                                                                                                                                                                                                                                                                                                                                                                                                                                                                                                                                                                                                                                                                                                                                                                                                                                                                                                                                                                                                                                                                                                                                                                                                                                                                                                                                                                                                                                                                                                                                                                                                                                                                                                                                                                                                                                                                                                                                                                                                                                                                                                                                                                                                                                                                                                                                                                                                                                                                                                                                                                                                                                                                                                                                                                                                                                                                                                                                                                                                                                                                                                                                                                                                                                                                                                                                                                                                                                                                                                                                                                                                                                                                                                                                                                                                                                                                                                                                                                                                                                                                                                                                                                                                                                                                                                                                                                                                                                                                                                                                                                                                                                                                                                                                                                                                                                                                                                                                                                                                                                                                                                                                                                                                                                                                                                                                                                                                                                                                                                                                                                                                                                                                                                                                                                                                                                                                                                                                                                                                                                                                                                                                                                                                                                                                                                                                                                                                                                                                                                                                                                                                                                                                                                                                                                                                                                                                                                                                                                                                                                                                                                                                                                                                                                                                                                                                                                                                                                                                                                                                                                                                                                                                                                                                                                                                                                                                                                                                                                                                                                                                                                                                                                                                                                                                                                                                                                                                                                                                                                                                                                                                                                                                                                                                                                                                                                                                                                                                                                                                                                                                                                                                                                                                                                                                                                                                                                                                                                                                                                                                                                                                                                                                                                                                                                                                                                                                                                                           </a:t>
            </a:r>
          </a:p>
          <a:p>
            <a:pPr marL="609600" indent="-609600" algn="just">
              <a:lnSpc>
                <a:spcPct val="80000"/>
              </a:lnSpc>
              <a:buFont typeface="Wingdings 2" pitchFamily="18" charset="2"/>
              <a:buNone/>
            </a:pPr>
            <a:endParaRPr lang="it-IT" sz="2800"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3"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0FD87E5-FB48-421E-90E3-DF576B2C2AD8}" type="slidenum">
              <a:rPr lang="it-IT" sz="1400"/>
              <a:pPr algn="r"/>
              <a:t>79</a:t>
            </a:fld>
            <a:endParaRPr lang="it-IT" sz="1400"/>
          </a:p>
        </p:txBody>
      </p:sp>
      <p:sp>
        <p:nvSpPr>
          <p:cNvPr id="392194" name="Segnaposto numero diapositiva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19712EA5-5373-4213-B3AF-AB9E6CE503AE}" type="slidenum">
              <a:rPr lang="it-IT" sz="1400"/>
              <a:pPr algn="r"/>
              <a:t>79</a:t>
            </a:fld>
            <a:endParaRPr lang="it-IT" sz="1400"/>
          </a:p>
        </p:txBody>
      </p:sp>
      <p:sp>
        <p:nvSpPr>
          <p:cNvPr id="409604" name="Rectangle 4"/>
          <p:cNvSpPr>
            <a:spLocks noGrp="1" noChangeArrowheads="1"/>
          </p:cNvSpPr>
          <p:nvPr>
            <p:ph type="title" idx="4294967295"/>
          </p:nvPr>
        </p:nvSpPr>
        <p:spPr bwMode="auto">
          <a:xfrm>
            <a:off x="323850" y="0"/>
            <a:ext cx="8207375" cy="1341438"/>
          </a:xfrm>
        </p:spPr>
        <p:txBody>
          <a:bodyPr vert="horz" wrap="square" lIns="91440" tIns="45720" bIns="45720" numCol="1" anchor="ctr" anchorCtr="0" compatLnSpc="1">
            <a:prstTxWarp prst="textNoShape">
              <a:avLst/>
            </a:prstTxWarp>
          </a:bodyPr>
          <a:lstStyle/>
          <a:p>
            <a:pPr algn="ctr">
              <a:defRPr/>
            </a:pPr>
            <a:r>
              <a:rPr lang="it-IT" sz="3300" b="1" smtClean="0">
                <a:solidFill>
                  <a:srgbClr val="3333CC"/>
                </a:solidFill>
                <a:effectLst/>
                <a:latin typeface="Alien Encounters" pitchFamily="2" charset="0"/>
              </a:rPr>
              <a:t>Soggetti esentati per eta’/patologie</a:t>
            </a:r>
          </a:p>
        </p:txBody>
      </p:sp>
      <p:sp>
        <p:nvSpPr>
          <p:cNvPr id="392196" name="Rectangle 5"/>
          <p:cNvSpPr>
            <a:spLocks noGrp="1" noChangeArrowheads="1"/>
          </p:cNvSpPr>
          <p:nvPr>
            <p:ph type="body" idx="4294967295"/>
          </p:nvPr>
        </p:nvSpPr>
        <p:spPr>
          <a:xfrm>
            <a:off x="468313" y="1884363"/>
            <a:ext cx="8147050" cy="4784725"/>
          </a:xfrm>
        </p:spPr>
        <p:txBody>
          <a:bodyPr/>
          <a:lstStyle/>
          <a:p>
            <a:pPr marL="533400" indent="-533400" algn="just"/>
            <a:r>
              <a:rPr lang="it-IT" sz="2600" smtClean="0"/>
              <a:t>Figli minori di 14 anni </a:t>
            </a:r>
          </a:p>
          <a:p>
            <a:pPr marL="533400" indent="-533400" algn="just"/>
            <a:r>
              <a:rPr lang="it-IT" sz="2600" smtClean="0"/>
              <a:t>Stranieri affetti da gravi limitazioni alla capacità di apprendimento linguistico derivanti, dall’età, da patologie o da handicap.</a:t>
            </a:r>
          </a:p>
          <a:p>
            <a:pPr marL="533400" indent="-533400" algn="just">
              <a:buFont typeface="Wingdings 2" pitchFamily="18" charset="2"/>
              <a:buNone/>
            </a:pPr>
            <a:endParaRPr lang="it-IT" sz="2600" smtClean="0"/>
          </a:p>
          <a:p>
            <a:pPr marL="533400" indent="-533400" algn="just">
              <a:buFont typeface="Wingdings 2" pitchFamily="18" charset="2"/>
              <a:buNone/>
            </a:pPr>
            <a:r>
              <a:rPr lang="it-IT" sz="2600" smtClean="0"/>
              <a:t>	In pratica chiunque abbia un riconoscimento ASL di invalidità o di handicap (a prescindere dalla percentuale riconosciuta o dalla patologia) viene esentato dal test</a:t>
            </a:r>
          </a:p>
          <a:p>
            <a:pPr marL="533400" indent="-533400" algn="just">
              <a:buFont typeface="Wingdings 2" pitchFamily="18" charset="2"/>
              <a:buNone/>
            </a:pPr>
            <a:endParaRPr lang="it-IT" sz="26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a:defRPr/>
            </a:pPr>
            <a:r>
              <a:rPr lang="it-IT" sz="3200" smtClean="0">
                <a:solidFill>
                  <a:schemeClr val="tx1"/>
                </a:solidFill>
                <a:effectLst/>
              </a:rPr>
              <a:t>La validità dei visti</a:t>
            </a:r>
          </a:p>
        </p:txBody>
      </p:sp>
      <p:sp>
        <p:nvSpPr>
          <p:cNvPr id="25602" name="Rectangle 3"/>
          <p:cNvSpPr>
            <a:spLocks noGrp="1"/>
          </p:cNvSpPr>
          <p:nvPr>
            <p:ph type="body" sz="half" idx="4294967295"/>
          </p:nvPr>
        </p:nvSpPr>
        <p:spPr>
          <a:xfrm>
            <a:off x="457200" y="1646238"/>
            <a:ext cx="7616825" cy="4525962"/>
          </a:xfrm>
        </p:spPr>
        <p:txBody>
          <a:bodyPr/>
          <a:lstStyle/>
          <a:p>
            <a:pPr>
              <a:lnSpc>
                <a:spcPct val="90000"/>
              </a:lnSpc>
              <a:buClr>
                <a:schemeClr val="folHlink"/>
              </a:buClr>
              <a:buFont typeface="Wingdings" pitchFamily="2" charset="2"/>
              <a:buChar char="q"/>
            </a:pPr>
            <a:endParaRPr lang="it-IT" sz="2600" smtClean="0"/>
          </a:p>
          <a:p>
            <a:pPr>
              <a:lnSpc>
                <a:spcPct val="90000"/>
              </a:lnSpc>
              <a:buClr>
                <a:schemeClr val="folHlink"/>
              </a:buClr>
              <a:buFont typeface="Wingdings" pitchFamily="2" charset="2"/>
              <a:buNone/>
            </a:pPr>
            <a:r>
              <a:rPr lang="it-IT" sz="2600" smtClean="0"/>
              <a:t>La classificazione dei visti indica la durata della permanenza:</a:t>
            </a:r>
          </a:p>
          <a:p>
            <a:pPr>
              <a:lnSpc>
                <a:spcPct val="90000"/>
              </a:lnSpc>
              <a:buClr>
                <a:schemeClr val="folHlink"/>
              </a:buClr>
              <a:buFont typeface="Wingdings" pitchFamily="2" charset="2"/>
              <a:buNone/>
            </a:pPr>
            <a:endParaRPr lang="it-IT" sz="2600" smtClean="0"/>
          </a:p>
          <a:p>
            <a:pPr>
              <a:lnSpc>
                <a:spcPct val="90000"/>
              </a:lnSpc>
              <a:buClr>
                <a:schemeClr val="bg1"/>
              </a:buClr>
              <a:buFont typeface="Wingdings" pitchFamily="2" charset="2"/>
              <a:buChar char="Ø"/>
            </a:pPr>
            <a:r>
              <a:rPr lang="it-IT" sz="2600" smtClean="0"/>
              <a:t>Tipo A	0 giorni  (per transito aeroportuale)</a:t>
            </a:r>
          </a:p>
          <a:p>
            <a:pPr>
              <a:lnSpc>
                <a:spcPct val="90000"/>
              </a:lnSpc>
              <a:buClr>
                <a:schemeClr val="bg1"/>
              </a:buClr>
              <a:buFont typeface="Wingdings" pitchFamily="2" charset="2"/>
              <a:buChar char="Ø"/>
            </a:pPr>
            <a:r>
              <a:rPr lang="it-IT" sz="2600" smtClean="0"/>
              <a:t>Tipo B	fino a 5 giorni (per transito)</a:t>
            </a:r>
          </a:p>
          <a:p>
            <a:pPr>
              <a:lnSpc>
                <a:spcPct val="90000"/>
              </a:lnSpc>
              <a:buClr>
                <a:schemeClr val="bg1"/>
              </a:buClr>
              <a:buFont typeface="Wingdings" pitchFamily="2" charset="2"/>
              <a:buChar char="Ø"/>
            </a:pPr>
            <a:r>
              <a:rPr lang="it-IT" sz="2600" smtClean="0"/>
              <a:t>Tipo C	fino a 90 giorni</a:t>
            </a:r>
          </a:p>
          <a:p>
            <a:pPr>
              <a:lnSpc>
                <a:spcPct val="90000"/>
              </a:lnSpc>
              <a:buClr>
                <a:schemeClr val="bg1"/>
              </a:buClr>
              <a:buFont typeface="Wingdings" pitchFamily="2" charset="2"/>
              <a:buChar char="Ø"/>
            </a:pPr>
            <a:r>
              <a:rPr lang="it-IT" sz="2600" smtClean="0"/>
              <a:t>Tipo D	oltre 90 giorni </a:t>
            </a:r>
          </a:p>
          <a:p>
            <a:pPr>
              <a:lnSpc>
                <a:spcPct val="90000"/>
              </a:lnSpc>
              <a:buClr>
                <a:schemeClr val="folHlink"/>
              </a:buClr>
              <a:buFont typeface="Wingdings" pitchFamily="2" charset="2"/>
              <a:buNone/>
            </a:pPr>
            <a:r>
              <a:rPr lang="it-IT" sz="2600" smtClean="0"/>
              <a:t>			</a:t>
            </a:r>
          </a:p>
        </p:txBody>
      </p:sp>
      <p:sp>
        <p:nvSpPr>
          <p:cNvPr id="25603" name="AutoShape 4">
            <a:hlinkClick r:id="rId3" action="ppaction://hlinkfile" highlightClick="1"/>
          </p:cNvPr>
          <p:cNvSpPr>
            <a:spLocks noChangeArrowheads="1"/>
          </p:cNvSpPr>
          <p:nvPr/>
        </p:nvSpPr>
        <p:spPr bwMode="auto">
          <a:xfrm>
            <a:off x="6443663" y="5734050"/>
            <a:ext cx="2232025" cy="935038"/>
          </a:xfrm>
          <a:prstGeom prst="actionButtonBlank">
            <a:avLst/>
          </a:prstGeom>
          <a:solidFill>
            <a:srgbClr val="CCFF99"/>
          </a:solidFill>
          <a:ln w="9525">
            <a:noFill/>
            <a:miter lim="800000"/>
            <a:headEnd/>
            <a:tailEnd/>
          </a:ln>
        </p:spPr>
        <p:txBody>
          <a:bodyPr wrap="none" anchor="ctr"/>
          <a:lstStyle/>
          <a:p>
            <a:pPr algn="r"/>
            <a:r>
              <a:rPr lang="it-IT" sz="1200"/>
              <a:t>Tabella di  </a:t>
            </a:r>
          </a:p>
          <a:p>
            <a:pPr algn="r"/>
            <a:r>
              <a:rPr lang="it-IT" sz="1200"/>
              <a:t>sintesi dei visti</a:t>
            </a:r>
          </a:p>
        </p:txBody>
      </p:sp>
      <p:pic>
        <p:nvPicPr>
          <p:cNvPr id="25604" name="Picture 5" descr="MCj04326050000[1]"/>
          <p:cNvPicPr>
            <a:picLocks noChangeAspect="1" noChangeArrowheads="1"/>
          </p:cNvPicPr>
          <p:nvPr>
            <p:ph sz="half" idx="4294967295"/>
          </p:nvPr>
        </p:nvPicPr>
        <p:blipFill>
          <a:blip r:embed="rId4"/>
          <a:srcRect/>
          <a:stretch>
            <a:fillRect/>
          </a:stretch>
        </p:blipFill>
        <p:spPr>
          <a:xfrm>
            <a:off x="6588125" y="5876925"/>
            <a:ext cx="714375" cy="714375"/>
          </a:xfrm>
        </p:spPr>
      </p:pic>
      <p:sp>
        <p:nvSpPr>
          <p:cNvPr id="25605" name="AutoShape 6">
            <a:hlinkClick r:id="" action="ppaction://hlinkshowjump?jump=firstslide" highlightClick="1"/>
          </p:cNvPr>
          <p:cNvSpPr>
            <a:spLocks noChangeArrowheads="1"/>
          </p:cNvSpPr>
          <p:nvPr/>
        </p:nvSpPr>
        <p:spPr bwMode="auto">
          <a:xfrm>
            <a:off x="539750" y="6021388"/>
            <a:ext cx="936625" cy="576262"/>
          </a:xfrm>
          <a:prstGeom prst="actionButtonHome">
            <a:avLst/>
          </a:prstGeom>
          <a:solidFill>
            <a:srgbClr val="CCFF99"/>
          </a:solidFill>
          <a:ln w="9525">
            <a:noFill/>
            <a:miter lim="800000"/>
            <a:headEnd/>
            <a:tailEnd/>
          </a:ln>
        </p:spPr>
        <p:txBody>
          <a:bodyPr wrap="none" anchor="ctr"/>
          <a:lstStyle/>
          <a:p>
            <a:pPr algn="ctr"/>
            <a:endParaRPr lang="it-IT" sz="1000"/>
          </a:p>
          <a:p>
            <a:pPr algn="ctr"/>
            <a:endParaRPr lang="it-IT" sz="1000"/>
          </a:p>
          <a:p>
            <a:pPr algn="ctr"/>
            <a:r>
              <a:rPr lang="it-IT" sz="1000"/>
              <a:t> </a:t>
            </a:r>
            <a:r>
              <a:rPr lang="it-IT" sz="1000">
                <a:solidFill>
                  <a:schemeClr val="folHlink"/>
                </a:solidFill>
                <a:latin typeface="Monotype Corsiva" pitchFamily="66" charset="0"/>
              </a:rPr>
              <a:t>I visti d’ingresso</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algn="ctr">
              <a:defRPr/>
            </a:pPr>
            <a:r>
              <a:rPr lang="it-IT" sz="3300" b="1" smtClean="0">
                <a:solidFill>
                  <a:srgbClr val="3333CC"/>
                </a:solidFill>
                <a:effectLst/>
              </a:rPr>
              <a:t>Soggetti  esentati per conoscenza della lingua</a:t>
            </a:r>
          </a:p>
        </p:txBody>
      </p:sp>
      <p:sp>
        <p:nvSpPr>
          <p:cNvPr id="393218" name="Rectangle 3"/>
          <p:cNvSpPr>
            <a:spLocks noGrp="1"/>
          </p:cNvSpPr>
          <p:nvPr>
            <p:ph type="body" idx="4294967295"/>
          </p:nvPr>
        </p:nvSpPr>
        <p:spPr>
          <a:xfrm>
            <a:off x="457200" y="1557338"/>
            <a:ext cx="8229600" cy="4568825"/>
          </a:xfrm>
        </p:spPr>
        <p:txBody>
          <a:bodyPr/>
          <a:lstStyle/>
          <a:p>
            <a:pPr>
              <a:buFont typeface="Wingdings 2" pitchFamily="18" charset="2"/>
              <a:buNone/>
            </a:pPr>
            <a:r>
              <a:rPr lang="it-IT" sz="2000" smtClean="0"/>
              <a:t>Per possesso di un attestato di conoscenza della lingua italiana  di</a:t>
            </a:r>
          </a:p>
          <a:p>
            <a:pPr>
              <a:buFont typeface="Wingdings 2" pitchFamily="18" charset="2"/>
              <a:buNone/>
            </a:pPr>
            <a:r>
              <a:rPr lang="it-IT" sz="2000" smtClean="0"/>
              <a:t> livello A2 nel </a:t>
            </a:r>
            <a:r>
              <a:rPr lang="it-IT" sz="2000" i="1" smtClean="0"/>
              <a:t>Quadro comune  di riferimento europeo per la</a:t>
            </a:r>
          </a:p>
          <a:p>
            <a:pPr>
              <a:buFont typeface="Wingdings 2" pitchFamily="18" charset="2"/>
              <a:buNone/>
            </a:pPr>
            <a:r>
              <a:rPr lang="it-IT" sz="2000" i="1" smtClean="0"/>
              <a:t>conoscenza delle lingue</a:t>
            </a:r>
            <a:r>
              <a:rPr lang="it-IT" sz="2000" smtClean="0"/>
              <a:t> approvato dal Consiglio d’Europa:</a:t>
            </a:r>
          </a:p>
        </p:txBody>
      </p:sp>
      <p:sp>
        <p:nvSpPr>
          <p:cNvPr id="393219" name="Rectangle 4"/>
          <p:cNvSpPr>
            <a:spLocks noChangeArrowheads="1"/>
          </p:cNvSpPr>
          <p:nvPr/>
        </p:nvSpPr>
        <p:spPr bwMode="auto">
          <a:xfrm>
            <a:off x="395288" y="2565400"/>
            <a:ext cx="8064500" cy="3937000"/>
          </a:xfrm>
          <a:prstGeom prst="rect">
            <a:avLst/>
          </a:prstGeom>
          <a:noFill/>
          <a:ln w="9525">
            <a:noFill/>
            <a:miter lim="800000"/>
            <a:headEnd/>
            <a:tailEnd/>
          </a:ln>
        </p:spPr>
        <p:txBody>
          <a:bodyPr>
            <a:spAutoFit/>
          </a:bodyPr>
          <a:lstStyle/>
          <a:p>
            <a:pPr marL="342900" indent="-342900">
              <a:buFontTx/>
              <a:buAutoNum type="arabicPeriod"/>
            </a:pPr>
            <a:r>
              <a:rPr lang="it-IT"/>
              <a:t>chi è in possesso di un attestato di conoscenza della lingua italiana di livello A2 rilasciato dagli </a:t>
            </a:r>
            <a:r>
              <a:rPr lang="it-IT" b="1"/>
              <a:t>enti certificatori riconosciuti</a:t>
            </a:r>
            <a:r>
              <a:rPr lang="it-IT"/>
              <a:t> (Università degli Studi di Roma Tre, Università per stranieri di Perugia e Siena, Società Dante Alighieri)</a:t>
            </a:r>
          </a:p>
          <a:p>
            <a:pPr marL="342900" indent="-342900"/>
            <a:r>
              <a:rPr lang="it-IT"/>
              <a:t> </a:t>
            </a:r>
          </a:p>
          <a:p>
            <a:pPr marL="342900" indent="-342900"/>
            <a:r>
              <a:rPr lang="it-IT"/>
              <a:t>2. chi è in possesso di un attestato di conoscenza della lingua italiana di livello A2 rilasciato dai  </a:t>
            </a:r>
            <a:r>
              <a:rPr lang="it-IT" b="1"/>
              <a:t>Centri Territoriali Permanenti per l’educazione degli adulti – CTP </a:t>
            </a:r>
            <a:r>
              <a:rPr lang="it-IT"/>
              <a:t>espressamente abilitati (circolare  M.I.  n.8071 del 1.12.2010) ad organizzare corsi finalizzati al conseguimento del predetto attestato </a:t>
            </a:r>
          </a:p>
          <a:p>
            <a:pPr marL="342900" indent="-342900"/>
            <a:endParaRPr lang="it-IT"/>
          </a:p>
          <a:p>
            <a:pPr marL="342900" indent="-342900"/>
            <a:r>
              <a:rPr lang="it-IT"/>
              <a:t>3. chi avrà ottenuto – nell'ambito dei crediti stabiliti dall’Accordo di Integrazione (cd permesso a punti) - il riconoscimento di un livello di conoscenza della lingua italiana pari almeno al livello A2 </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p:cNvSpPr>
          <p:nvPr>
            <p:ph type="title" idx="4294967295"/>
          </p:nvPr>
        </p:nvSpPr>
        <p:spPr bwMode="auto">
          <a:xfrm>
            <a:off x="457200" y="0"/>
            <a:ext cx="8229600" cy="1196975"/>
          </a:xfrm>
        </p:spPr>
        <p:txBody>
          <a:bodyPr vert="horz" wrap="square" lIns="91440" tIns="45720" bIns="45720" numCol="1" anchorCtr="0" compatLnSpc="1">
            <a:prstTxWarp prst="textNoShape">
              <a:avLst/>
            </a:prstTxWarp>
          </a:bodyPr>
          <a:lstStyle/>
          <a:p>
            <a:pPr algn="ctr">
              <a:defRPr/>
            </a:pPr>
            <a:r>
              <a:rPr lang="it-IT" sz="3300" b="1" smtClean="0">
                <a:solidFill>
                  <a:srgbClr val="3333CC"/>
                </a:solidFill>
                <a:effectLst/>
              </a:rPr>
              <a:t>Soggetti  esentati per titolo di studio/professione</a:t>
            </a:r>
          </a:p>
        </p:txBody>
      </p:sp>
      <p:sp>
        <p:nvSpPr>
          <p:cNvPr id="394242" name="Rectangle 3"/>
          <p:cNvSpPr>
            <a:spLocks noGrp="1"/>
          </p:cNvSpPr>
          <p:nvPr>
            <p:ph type="body" idx="4294967295"/>
          </p:nvPr>
        </p:nvSpPr>
        <p:spPr>
          <a:xfrm>
            <a:off x="457200" y="1412875"/>
            <a:ext cx="8229600" cy="4713288"/>
          </a:xfrm>
        </p:spPr>
        <p:txBody>
          <a:bodyPr/>
          <a:lstStyle/>
          <a:p>
            <a:pPr>
              <a:lnSpc>
                <a:spcPct val="80000"/>
              </a:lnSpc>
            </a:pPr>
            <a:r>
              <a:rPr lang="it-IT" sz="2200" smtClean="0"/>
              <a:t>coloro che hanno conseguito titoli di studio o professionali: </a:t>
            </a:r>
            <a:r>
              <a:rPr lang="it-IT" sz="2200" b="1" smtClean="0"/>
              <a:t>scuola media inferiore o superiore</a:t>
            </a:r>
            <a:r>
              <a:rPr lang="it-IT" sz="2200" smtClean="0"/>
              <a:t> presso una scuola pubblica oppure presso un Centro provinciale per l'istruzione degli adulti; per quanto concerne i titoli professionali, vanno ricompresi anche quelli rilasciati a seguito di corsi di formazione professionale finanziati e riconosciuti dalle Regioni.</a:t>
            </a:r>
          </a:p>
          <a:p>
            <a:pPr>
              <a:lnSpc>
                <a:spcPct val="80000"/>
              </a:lnSpc>
              <a:buFont typeface="Wingdings 2" pitchFamily="18" charset="2"/>
              <a:buNone/>
            </a:pPr>
            <a:endParaRPr lang="it-IT" sz="2200" smtClean="0"/>
          </a:p>
          <a:p>
            <a:pPr>
              <a:lnSpc>
                <a:spcPct val="80000"/>
              </a:lnSpc>
            </a:pPr>
            <a:r>
              <a:rPr lang="it-IT" sz="2200" smtClean="0"/>
              <a:t>coloro che frequentano un corso presso le </a:t>
            </a:r>
            <a:r>
              <a:rPr lang="it-IT" sz="2200" b="1" smtClean="0"/>
              <a:t>università</a:t>
            </a:r>
            <a:r>
              <a:rPr lang="it-IT" sz="2200" smtClean="0"/>
              <a:t> statali o non statali legalmente riconosciute o frequenti il </a:t>
            </a:r>
            <a:r>
              <a:rPr lang="it-IT" sz="2200" b="1" smtClean="0"/>
              <a:t>dottorato</a:t>
            </a:r>
            <a:r>
              <a:rPr lang="it-IT" sz="2200" smtClean="0"/>
              <a:t> o il </a:t>
            </a:r>
            <a:r>
              <a:rPr lang="it-IT" sz="2200" b="1" smtClean="0"/>
              <a:t>master universitario</a:t>
            </a:r>
          </a:p>
          <a:p>
            <a:pPr>
              <a:lnSpc>
                <a:spcPct val="80000"/>
              </a:lnSpc>
              <a:buFont typeface="Wingdings 2" pitchFamily="18" charset="2"/>
              <a:buNone/>
            </a:pPr>
            <a:endParaRPr lang="it-IT" sz="2200" b="1" smtClean="0"/>
          </a:p>
          <a:p>
            <a:pPr>
              <a:lnSpc>
                <a:spcPct val="80000"/>
              </a:lnSpc>
            </a:pPr>
            <a:r>
              <a:rPr lang="it-IT" sz="2200" smtClean="0"/>
              <a:t> coloro che hanno fatto ingresso in Italia ai sensi dell'art. 27 c. 1, lettere a), c), d) e q):</a:t>
            </a:r>
            <a:r>
              <a:rPr lang="it-IT" sz="2200" b="1" smtClean="0"/>
              <a:t>dirigenti</a:t>
            </a:r>
            <a:r>
              <a:rPr lang="it-IT" sz="2200" smtClean="0"/>
              <a:t> o </a:t>
            </a:r>
            <a:r>
              <a:rPr lang="it-IT" sz="2200" b="1" smtClean="0"/>
              <a:t>personale altamente specializzato</a:t>
            </a:r>
            <a:r>
              <a:rPr lang="it-IT" sz="2200" smtClean="0"/>
              <a:t> di società aventi sede, uffici di rappresentanza o filiali in Italia;</a:t>
            </a:r>
            <a:r>
              <a:rPr lang="it-IT" sz="2200" b="1" smtClean="0"/>
              <a:t> professori universitari</a:t>
            </a:r>
            <a:r>
              <a:rPr lang="it-IT" sz="2200" smtClean="0"/>
              <a:t> destinati a svolgere in Italia un incarico accademico; </a:t>
            </a:r>
            <a:r>
              <a:rPr lang="it-IT" sz="2200" b="1" smtClean="0"/>
              <a:t>traduttori e interpreti</a:t>
            </a:r>
            <a:r>
              <a:rPr lang="it-IT" sz="2200" smtClean="0"/>
              <a:t>; </a:t>
            </a:r>
            <a:r>
              <a:rPr lang="it-IT" sz="2200" b="1" smtClean="0"/>
              <a:t>giornalisti corrispondenti</a:t>
            </a:r>
            <a:r>
              <a:rPr lang="it-IT" sz="2200" smtClean="0"/>
              <a:t> ufficialmente accreditati</a:t>
            </a:r>
          </a:p>
          <a:p>
            <a:pPr>
              <a:lnSpc>
                <a:spcPct val="80000"/>
              </a:lnSpc>
            </a:pPr>
            <a:endParaRPr lang="it-IT" sz="220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p:cNvSpPr>
          <p:nvPr>
            <p:ph type="title" idx="4294967295"/>
          </p:nvPr>
        </p:nvSpPr>
        <p:spPr bwMode="auto">
          <a:xfrm>
            <a:off x="611188" y="404813"/>
            <a:ext cx="8229600" cy="942975"/>
          </a:xfrm>
        </p:spPr>
        <p:txBody>
          <a:bodyPr vert="horz" wrap="square" lIns="91440" tIns="45720" bIns="45720" numCol="1" anchorCtr="0" compatLnSpc="1">
            <a:prstTxWarp prst="textNoShape">
              <a:avLst/>
            </a:prstTxWarp>
          </a:bodyPr>
          <a:lstStyle/>
          <a:p>
            <a:pPr algn="ctr">
              <a:defRPr/>
            </a:pPr>
            <a:r>
              <a:rPr lang="it-IT" sz="4000" b="1" smtClean="0">
                <a:solidFill>
                  <a:srgbClr val="3333CC"/>
                </a:solidFill>
                <a:effectLst/>
              </a:rPr>
              <a:t>Soggetti esentati:</a:t>
            </a:r>
            <a:br>
              <a:rPr lang="it-IT" sz="4000" b="1" smtClean="0">
                <a:solidFill>
                  <a:srgbClr val="3333CC"/>
                </a:solidFill>
                <a:effectLst/>
              </a:rPr>
            </a:br>
            <a:r>
              <a:rPr lang="it-IT" sz="4000" b="1" smtClean="0">
                <a:solidFill>
                  <a:srgbClr val="3333CC"/>
                </a:solidFill>
                <a:effectLst/>
              </a:rPr>
              <a:t> documenti da presentare</a:t>
            </a:r>
          </a:p>
        </p:txBody>
      </p:sp>
      <p:sp>
        <p:nvSpPr>
          <p:cNvPr id="395266" name="Rectangle 3"/>
          <p:cNvSpPr>
            <a:spLocks noGrp="1"/>
          </p:cNvSpPr>
          <p:nvPr>
            <p:ph type="body" idx="4294967295"/>
          </p:nvPr>
        </p:nvSpPr>
        <p:spPr>
          <a:xfrm>
            <a:off x="457200" y="1484313"/>
            <a:ext cx="8229600" cy="4537075"/>
          </a:xfrm>
        </p:spPr>
        <p:txBody>
          <a:bodyPr/>
          <a:lstStyle/>
          <a:p>
            <a:pPr>
              <a:lnSpc>
                <a:spcPct val="80000"/>
              </a:lnSpc>
            </a:pPr>
            <a:r>
              <a:rPr lang="it-IT" sz="2200" smtClean="0"/>
              <a:t>Copia autentica degli attestati o titoli che dimostrino la conoscenza della lingua italiana  livello A2</a:t>
            </a:r>
          </a:p>
          <a:p>
            <a:pPr>
              <a:lnSpc>
                <a:spcPct val="80000"/>
              </a:lnSpc>
            </a:pPr>
            <a:r>
              <a:rPr lang="it-IT" sz="2200" smtClean="0"/>
              <a:t>Copia autentica dei diplomi di scuola media o superiore	e dei titoli professionali</a:t>
            </a:r>
          </a:p>
          <a:p>
            <a:pPr>
              <a:lnSpc>
                <a:spcPct val="80000"/>
              </a:lnSpc>
            </a:pPr>
            <a:r>
              <a:rPr lang="it-IT" sz="2200" smtClean="0"/>
              <a:t>Certificati di frequenza relativi ai corsi universitari, master o dottorati</a:t>
            </a:r>
          </a:p>
          <a:p>
            <a:pPr>
              <a:lnSpc>
                <a:spcPct val="80000"/>
              </a:lnSpc>
            </a:pPr>
            <a:r>
              <a:rPr lang="it-IT" sz="2200" smtClean="0"/>
              <a:t>Attestazione  dell’ingresso in Italia ex art. 27, c. 1. lett. a), c), d),e q) e svolgimento delle relative specifiche attività  di dirigente, personale altamente specializzato, professore universitario, traduttore, interprete, giornalista (fonte: slide del Ministero) </a:t>
            </a:r>
          </a:p>
          <a:p>
            <a:pPr>
              <a:lnSpc>
                <a:spcPct val="80000"/>
              </a:lnSpc>
            </a:pPr>
            <a:r>
              <a:rPr lang="it-IT" sz="2200" smtClean="0"/>
              <a:t>Certificazione rilasciata da una struttura sanitaria pubblica, nella quale sia dichiarato che lo straniero è affetto da gravi limitazioni alla capacità di apprendimento linguistico derivanti dall’età,da patologie o da handicap</a:t>
            </a:r>
          </a:p>
          <a:p>
            <a:pPr lvl="1" algn="just">
              <a:lnSpc>
                <a:spcPct val="80000"/>
              </a:lnSpc>
            </a:pPr>
            <a:endParaRPr lang="it-IT" sz="2200" smtClean="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p:cNvSpPr>
          <p:nvPr>
            <p:ph type="title" idx="4294967295"/>
          </p:nvPr>
        </p:nvSpPr>
        <p:spPr bwMode="auto">
          <a:xfrm>
            <a:off x="474663" y="150812"/>
            <a:ext cx="8229600" cy="633414"/>
          </a:xfrm>
        </p:spPr>
        <p:txBody>
          <a:bodyPr vert="horz" wrap="square" lIns="91440" tIns="45720" bIns="45720" numCol="1" anchorCtr="0" compatLnSpc="1">
            <a:prstTxWarp prst="textNoShape">
              <a:avLst/>
            </a:prstTxWarp>
          </a:bodyPr>
          <a:lstStyle/>
          <a:p>
            <a:pPr>
              <a:defRPr/>
            </a:pPr>
            <a:r>
              <a:rPr lang="it-IT" sz="3800" b="1" smtClean="0">
                <a:solidFill>
                  <a:srgbClr val="3333CC"/>
                </a:solidFill>
                <a:effectLst/>
              </a:rPr>
              <a:t>I soggetti non esentati</a:t>
            </a:r>
          </a:p>
        </p:txBody>
      </p:sp>
      <p:sp>
        <p:nvSpPr>
          <p:cNvPr id="396290" name="Rectangle 3"/>
          <p:cNvSpPr>
            <a:spLocks noGrp="1"/>
          </p:cNvSpPr>
          <p:nvPr>
            <p:ph type="body" idx="4294967295"/>
          </p:nvPr>
        </p:nvSpPr>
        <p:spPr>
          <a:xfrm>
            <a:off x="468313" y="1557338"/>
            <a:ext cx="8229600" cy="4352925"/>
          </a:xfrm>
        </p:spPr>
        <p:txBody>
          <a:bodyPr/>
          <a:lstStyle/>
          <a:p>
            <a:pPr>
              <a:lnSpc>
                <a:spcPct val="80000"/>
              </a:lnSpc>
            </a:pPr>
            <a:r>
              <a:rPr lang="it-IT" sz="2000" b="1" smtClean="0"/>
              <a:t>Debbono </a:t>
            </a:r>
            <a:r>
              <a:rPr lang="it-IT" sz="2000" smtClean="0"/>
              <a:t>richiedere alla Prefettura del proprio domicilio di partecipare al test </a:t>
            </a:r>
          </a:p>
          <a:p>
            <a:pPr>
              <a:lnSpc>
                <a:spcPct val="80000"/>
              </a:lnSpc>
            </a:pPr>
            <a:endParaRPr lang="it-IT" sz="2000" smtClean="0"/>
          </a:p>
          <a:p>
            <a:pPr>
              <a:lnSpc>
                <a:spcPct val="80000"/>
              </a:lnSpc>
              <a:buFont typeface="Wingdings 2" pitchFamily="18" charset="2"/>
              <a:buNone/>
            </a:pPr>
            <a:r>
              <a:rPr lang="it-IT" sz="2000" smtClean="0"/>
              <a:t>	- direttamente on line all’indirizzo </a:t>
            </a:r>
            <a:r>
              <a:rPr lang="it-IT" sz="2000" b="1" smtClean="0"/>
              <a:t>http://www.testitaliano.interno.it</a:t>
            </a:r>
            <a:r>
              <a:rPr lang="it-IT" sz="2000" smtClean="0"/>
              <a:t> 	</a:t>
            </a:r>
            <a:endParaRPr lang="it-IT" sz="2000" b="1" smtClean="0"/>
          </a:p>
          <a:p>
            <a:pPr>
              <a:lnSpc>
                <a:spcPct val="80000"/>
              </a:lnSpc>
              <a:buFont typeface="Wingdings 2" pitchFamily="18" charset="2"/>
              <a:buNone/>
            </a:pPr>
            <a:r>
              <a:rPr lang="it-IT" sz="2000" smtClean="0"/>
              <a:t>    - tramite Patronato attraverso il medesimo sito  utilizzando le consuete</a:t>
            </a:r>
          </a:p>
          <a:p>
            <a:pPr>
              <a:lnSpc>
                <a:spcPct val="80000"/>
              </a:lnSpc>
              <a:buFont typeface="Wingdings 2" pitchFamily="18" charset="2"/>
              <a:buNone/>
            </a:pPr>
            <a:r>
              <a:rPr lang="it-IT" sz="2000" smtClean="0"/>
              <a:t>	  password  </a:t>
            </a:r>
          </a:p>
          <a:p>
            <a:pPr>
              <a:lnSpc>
                <a:spcPct val="80000"/>
              </a:lnSpc>
              <a:buFont typeface="Wingdings 2" pitchFamily="18" charset="2"/>
              <a:buNone/>
            </a:pPr>
            <a:endParaRPr lang="it-IT" sz="2000" smtClean="0"/>
          </a:p>
          <a:p>
            <a:pPr>
              <a:lnSpc>
                <a:spcPct val="80000"/>
              </a:lnSpc>
            </a:pPr>
            <a:r>
              <a:rPr lang="it-IT" sz="2000" smtClean="0"/>
              <a:t>nel caso di errori nella compilazione  dovrà essere ripresentata una nuova domanda</a:t>
            </a:r>
          </a:p>
          <a:p>
            <a:pPr>
              <a:lnSpc>
                <a:spcPct val="80000"/>
              </a:lnSpc>
            </a:pPr>
            <a:endParaRPr lang="it-IT" sz="2000" smtClean="0"/>
          </a:p>
          <a:p>
            <a:pPr>
              <a:lnSpc>
                <a:spcPct val="80000"/>
              </a:lnSpc>
            </a:pPr>
            <a:r>
              <a:rPr lang="it-IT" sz="2000" b="1" smtClean="0"/>
              <a:t>soltanto in casi urgenti</a:t>
            </a:r>
            <a:r>
              <a:rPr lang="it-IT" sz="2000" smtClean="0"/>
              <a:t> l’impossibilità di partecipare al test nella giornata indicata  dovrà essere segnalata alla Prefettura per chiedere uno spostamento di data.</a:t>
            </a:r>
          </a:p>
          <a:p>
            <a:pPr>
              <a:lnSpc>
                <a:spcPct val="80000"/>
              </a:lnSpc>
            </a:pPr>
            <a:endParaRPr lang="it-IT" sz="2000" smtClean="0"/>
          </a:p>
          <a:p>
            <a:pPr>
              <a:lnSpc>
                <a:spcPct val="80000"/>
              </a:lnSpc>
            </a:pPr>
            <a:endParaRPr lang="it-IT" sz="2000" smtClean="0"/>
          </a:p>
          <a:p>
            <a:pPr>
              <a:lnSpc>
                <a:spcPct val="80000"/>
              </a:lnSpc>
            </a:pPr>
            <a:endParaRPr lang="it-IT" sz="2000" smtClean="0"/>
          </a:p>
          <a:p>
            <a:pPr>
              <a:lnSpc>
                <a:spcPct val="80000"/>
              </a:lnSpc>
            </a:pPr>
            <a:endParaRPr lang="it-IT" sz="2000" smtClean="0"/>
          </a:p>
          <a:p>
            <a:pPr>
              <a:lnSpc>
                <a:spcPct val="80000"/>
              </a:lnSpc>
            </a:pPr>
            <a:endParaRPr lang="it-IT" sz="2000" smtClean="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p:cNvSpPr>
          <p:nvPr>
            <p:ph type="title" idx="4294967295"/>
          </p:nvPr>
        </p:nvSpPr>
        <p:spPr bwMode="auto">
          <a:xfrm>
            <a:off x="457200" y="254000"/>
            <a:ext cx="8229600" cy="654050"/>
          </a:xfrm>
        </p:spPr>
        <p:txBody>
          <a:bodyPr vert="horz" wrap="square" lIns="91440" tIns="45720" bIns="45720" numCol="1" anchorCtr="0" compatLnSpc="1">
            <a:prstTxWarp prst="textNoShape">
              <a:avLst/>
            </a:prstTxWarp>
          </a:bodyPr>
          <a:lstStyle/>
          <a:p>
            <a:pPr>
              <a:defRPr/>
            </a:pPr>
            <a:r>
              <a:rPr lang="it-IT" sz="2800" b="1" smtClean="0">
                <a:effectLst/>
              </a:rPr>
              <a:t>Quando presentare la domanda</a:t>
            </a:r>
          </a:p>
        </p:txBody>
      </p:sp>
      <p:sp>
        <p:nvSpPr>
          <p:cNvPr id="397314" name="Rectangle 3"/>
          <p:cNvSpPr>
            <a:spLocks noGrp="1"/>
          </p:cNvSpPr>
          <p:nvPr>
            <p:ph type="body" idx="4294967295"/>
          </p:nvPr>
        </p:nvSpPr>
        <p:spPr>
          <a:xfrm>
            <a:off x="468313" y="1628775"/>
            <a:ext cx="8229600" cy="4525963"/>
          </a:xfrm>
        </p:spPr>
        <p:txBody>
          <a:bodyPr/>
          <a:lstStyle/>
          <a:p>
            <a:pPr>
              <a:lnSpc>
                <a:spcPct val="80000"/>
              </a:lnSpc>
              <a:buFont typeface="Wingdings 2" pitchFamily="18" charset="2"/>
              <a:buNone/>
            </a:pPr>
            <a:r>
              <a:rPr lang="it-IT" sz="2200" smtClean="0"/>
              <a:t> La domanda per il test </a:t>
            </a:r>
            <a:r>
              <a:rPr lang="it-IT" sz="2200" b="1" smtClean="0"/>
              <a:t>dovrebbe</a:t>
            </a:r>
            <a:r>
              <a:rPr lang="it-IT" sz="2200" smtClean="0"/>
              <a:t> essere fatta insieme</a:t>
            </a:r>
          </a:p>
          <a:p>
            <a:pPr>
              <a:lnSpc>
                <a:spcPct val="80000"/>
              </a:lnSpc>
              <a:buFont typeface="Wingdings 2" pitchFamily="18" charset="2"/>
              <a:buNone/>
            </a:pPr>
            <a:r>
              <a:rPr lang="it-IT" sz="2200" smtClean="0"/>
              <a:t> alla richiesta della carta di soggiorno,  cioè al maturare dei</a:t>
            </a:r>
          </a:p>
          <a:p>
            <a:pPr>
              <a:lnSpc>
                <a:spcPct val="80000"/>
              </a:lnSpc>
              <a:buFont typeface="Wingdings 2" pitchFamily="18" charset="2"/>
              <a:buNone/>
            </a:pPr>
            <a:r>
              <a:rPr lang="it-IT" sz="2200" smtClean="0"/>
              <a:t> relativi requisiti temporali, prima della scadenza del</a:t>
            </a:r>
          </a:p>
          <a:p>
            <a:pPr>
              <a:lnSpc>
                <a:spcPct val="80000"/>
              </a:lnSpc>
              <a:buFont typeface="Wingdings 2" pitchFamily="18" charset="2"/>
              <a:buNone/>
            </a:pPr>
            <a:r>
              <a:rPr lang="it-IT" sz="2200" smtClean="0"/>
              <a:t> permesso di soggiorno.</a:t>
            </a:r>
          </a:p>
          <a:p>
            <a:pPr>
              <a:lnSpc>
                <a:spcPct val="80000"/>
              </a:lnSpc>
            </a:pPr>
            <a:endParaRPr lang="it-IT" sz="2200" smtClean="0"/>
          </a:p>
          <a:p>
            <a:pPr>
              <a:lnSpc>
                <a:spcPct val="80000"/>
              </a:lnSpc>
              <a:buFont typeface="Wingdings 2" pitchFamily="18" charset="2"/>
              <a:buNone/>
            </a:pPr>
            <a:r>
              <a:rPr lang="it-IT" sz="2200" smtClean="0"/>
              <a:t> Per ovviare a problemi burocratici talora esistenti nei</a:t>
            </a:r>
          </a:p>
          <a:p>
            <a:pPr>
              <a:lnSpc>
                <a:spcPct val="80000"/>
              </a:lnSpc>
              <a:buFont typeface="Wingdings 2" pitchFamily="18" charset="2"/>
              <a:buNone/>
            </a:pPr>
            <a:r>
              <a:rPr lang="it-IT" sz="2200" smtClean="0"/>
              <a:t> rapporti tra Questura e SUI, distinguiamo:</a:t>
            </a:r>
          </a:p>
          <a:p>
            <a:pPr>
              <a:lnSpc>
                <a:spcPct val="80000"/>
              </a:lnSpc>
              <a:buFont typeface="Wingdings 2" pitchFamily="18" charset="2"/>
              <a:buNone/>
            </a:pPr>
            <a:endParaRPr lang="it-IT" sz="2200" smtClean="0"/>
          </a:p>
          <a:p>
            <a:pPr>
              <a:lnSpc>
                <a:spcPct val="80000"/>
              </a:lnSpc>
            </a:pPr>
            <a:r>
              <a:rPr lang="it-IT" sz="2200" b="1" smtClean="0"/>
              <a:t>stranieri con permesso in scadenza ed in possesso  dei requisiti per il pds CE-SLP</a:t>
            </a:r>
            <a:r>
              <a:rPr lang="it-IT" sz="2200" smtClean="0"/>
              <a:t>: presenteremo subito entrambe le richieste (test e carta di soggiorno).</a:t>
            </a:r>
          </a:p>
          <a:p>
            <a:pPr>
              <a:lnSpc>
                <a:spcPct val="80000"/>
              </a:lnSpc>
            </a:pPr>
            <a:endParaRPr lang="it-IT" sz="2200" smtClean="0"/>
          </a:p>
          <a:p>
            <a:pPr>
              <a:lnSpc>
                <a:spcPct val="80000"/>
              </a:lnSpc>
            </a:pPr>
            <a:r>
              <a:rPr lang="it-IT" sz="2200" b="1" smtClean="0"/>
              <a:t>stranieri con permesso in scadenza tra 6-9 mesi  e oltre ma in possesso  fin da ora dei requisiti per il pds CE-SLP: </a:t>
            </a:r>
            <a:r>
              <a:rPr lang="it-IT" sz="2200" smtClean="0"/>
              <a:t>presenteremo la richiesta  del test qualche mese prima rispetto alla richiesta della carta di soggiorno</a:t>
            </a:r>
          </a:p>
          <a:p>
            <a:pPr>
              <a:lnSpc>
                <a:spcPct val="80000"/>
              </a:lnSpc>
            </a:pPr>
            <a:endParaRPr lang="it-IT" sz="2200" smtClean="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p:cNvSpPr>
          <p:nvPr>
            <p:ph type="title" idx="4294967295"/>
          </p:nvPr>
        </p:nvSpPr>
        <p:spPr bwMode="auto">
          <a:xfrm>
            <a:off x="474663" y="234950"/>
            <a:ext cx="8229600" cy="633413"/>
          </a:xfrm>
        </p:spPr>
        <p:txBody>
          <a:bodyPr vert="horz" wrap="square" lIns="91440" tIns="45720" bIns="45720" numCol="1" anchorCtr="0" compatLnSpc="1">
            <a:prstTxWarp prst="textNoShape">
              <a:avLst/>
            </a:prstTxWarp>
          </a:bodyPr>
          <a:lstStyle/>
          <a:p>
            <a:pPr>
              <a:defRPr/>
            </a:pPr>
            <a:r>
              <a:rPr lang="it-IT" sz="4200" b="1" smtClean="0">
                <a:solidFill>
                  <a:srgbClr val="3333CC"/>
                </a:solidFill>
                <a:effectLst/>
              </a:rPr>
              <a:t>segue….</a:t>
            </a:r>
          </a:p>
        </p:txBody>
      </p:sp>
      <p:sp>
        <p:nvSpPr>
          <p:cNvPr id="398338" name="Rectangle 3"/>
          <p:cNvSpPr>
            <a:spLocks noGrp="1"/>
          </p:cNvSpPr>
          <p:nvPr>
            <p:ph type="body" idx="4294967295"/>
          </p:nvPr>
        </p:nvSpPr>
        <p:spPr>
          <a:xfrm>
            <a:off x="457200" y="1557338"/>
            <a:ext cx="8229600" cy="4568825"/>
          </a:xfrm>
        </p:spPr>
        <p:txBody>
          <a:bodyPr/>
          <a:lstStyle/>
          <a:p>
            <a:r>
              <a:rPr lang="it-IT" sz="2400" b="1" smtClean="0"/>
              <a:t>Stranieri in possesso di tutti i requisiti per il pds CE-SLP  ma che matureranno i 5 anni dal rilascio del primo pds  fra 6-9 mesi o più: </a:t>
            </a:r>
            <a:r>
              <a:rPr lang="it-IT" sz="2400" smtClean="0"/>
              <a:t>anche se il Ministero ha raccomandato il contrario riteniamo comunque di far egualmente presentare la domanda di test  ed</a:t>
            </a:r>
            <a:r>
              <a:rPr lang="it-IT" sz="2400" b="1" smtClean="0"/>
              <a:t> </a:t>
            </a:r>
            <a:r>
              <a:rPr lang="it-IT" sz="2400" smtClean="0"/>
              <a:t>invitare lo straniero ad inoltrare al compimento dei 5 anni la  domanda del pds CE-SLP</a:t>
            </a:r>
          </a:p>
          <a:p>
            <a:endParaRPr lang="it-IT" sz="2400" smtClean="0"/>
          </a:p>
          <a:p>
            <a:endParaRPr lang="it-IT" smtClean="0"/>
          </a:p>
          <a:p>
            <a:endParaRPr lang="it-IT" smtClean="0"/>
          </a:p>
          <a:p>
            <a:endParaRPr lang="it-IT" smtClean="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a:defRPr/>
            </a:pPr>
            <a:r>
              <a:rPr lang="it-IT" sz="3200" b="1" smtClean="0">
                <a:effectLst/>
              </a:rPr>
              <a:t>Figli minori (14-18 anni)</a:t>
            </a:r>
          </a:p>
        </p:txBody>
      </p:sp>
      <p:sp>
        <p:nvSpPr>
          <p:cNvPr id="399362" name="Rectangle 3"/>
          <p:cNvSpPr>
            <a:spLocks noGrp="1"/>
          </p:cNvSpPr>
          <p:nvPr>
            <p:ph type="body" idx="4294967295"/>
          </p:nvPr>
        </p:nvSpPr>
        <p:spPr/>
        <p:txBody>
          <a:bodyPr/>
          <a:lstStyle/>
          <a:p>
            <a:pPr>
              <a:lnSpc>
                <a:spcPct val="80000"/>
              </a:lnSpc>
            </a:pPr>
            <a:r>
              <a:rPr lang="it-IT" sz="2200" smtClean="0"/>
              <a:t>l’interessato è già presente sulla carta di soggiorno del genitore, compie 14 anni e quindi dovrebbe limitarsi a fare domanda di </a:t>
            </a:r>
            <a:r>
              <a:rPr lang="it-IT" sz="2200" b="1" smtClean="0"/>
              <a:t>aggiornamento</a:t>
            </a:r>
            <a:r>
              <a:rPr lang="it-IT" sz="2200" smtClean="0"/>
              <a:t> del pds CE-SLP senza test.</a:t>
            </a:r>
          </a:p>
          <a:p>
            <a:pPr>
              <a:lnSpc>
                <a:spcPct val="80000"/>
              </a:lnSpc>
              <a:buFont typeface="Wingdings 2" pitchFamily="18" charset="2"/>
              <a:buNone/>
            </a:pPr>
            <a:r>
              <a:rPr lang="it-IT" sz="2200" smtClean="0"/>
              <a:t> </a:t>
            </a:r>
          </a:p>
          <a:p>
            <a:pPr>
              <a:lnSpc>
                <a:spcPct val="80000"/>
              </a:lnSpc>
            </a:pPr>
            <a:r>
              <a:rPr lang="it-IT" sz="2200" smtClean="0"/>
              <a:t>ove invece abbia un proprio pds autonomo in quanto 14-18 anni, ed insieme al genitore richieda il pds CE-SLP, entrambi dovrebbero  fare il test. </a:t>
            </a:r>
          </a:p>
          <a:p>
            <a:pPr>
              <a:lnSpc>
                <a:spcPct val="80000"/>
              </a:lnSpc>
              <a:buFont typeface="Wingdings 2" pitchFamily="18" charset="2"/>
              <a:buNone/>
            </a:pPr>
            <a:r>
              <a:rPr lang="it-IT" sz="2200" smtClean="0"/>
              <a:t>    </a:t>
            </a:r>
          </a:p>
          <a:p>
            <a:pPr>
              <a:lnSpc>
                <a:spcPct val="80000"/>
              </a:lnSpc>
              <a:buFont typeface="Wingdings 2" pitchFamily="18" charset="2"/>
              <a:buNone/>
            </a:pPr>
            <a:r>
              <a:rPr lang="it-IT" sz="2200" smtClean="0"/>
              <a:t>    </a:t>
            </a:r>
            <a:r>
              <a:rPr lang="it-IT" sz="2200" b="1" smtClean="0"/>
              <a:t>PRASSI APPLICATIVE NON OMOGENEE: di fatto si richiede quasi  sempre al minore (14-18 anni)  l’effettuazione del test, a meno che non venga frequentata una classe superiore alla terza media.</a:t>
            </a:r>
          </a:p>
          <a:p>
            <a:pPr>
              <a:lnSpc>
                <a:spcPct val="80000"/>
              </a:lnSpc>
            </a:pPr>
            <a:endParaRPr lang="it-IT" sz="2000" smtClean="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Grp="1"/>
          </p:cNvSpPr>
          <p:nvPr>
            <p:ph type="title" idx="4294967295"/>
          </p:nvPr>
        </p:nvSpPr>
        <p:spPr bwMode="auto">
          <a:xfrm>
            <a:off x="468313" y="-242888"/>
            <a:ext cx="8229600" cy="1143001"/>
          </a:xfrm>
        </p:spPr>
        <p:txBody>
          <a:bodyPr vert="horz" wrap="square" lIns="91440" tIns="45720" bIns="45720" numCol="1" anchorCtr="0" compatLnSpc="1">
            <a:prstTxWarp prst="textNoShape">
              <a:avLst/>
            </a:prstTxWarp>
          </a:bodyPr>
          <a:lstStyle/>
          <a:p>
            <a:pPr>
              <a:defRPr/>
            </a:pPr>
            <a:r>
              <a:rPr lang="it-IT" sz="2800" b="1" smtClean="0">
                <a:effectLst/>
              </a:rPr>
              <a:t>La procedura</a:t>
            </a:r>
          </a:p>
        </p:txBody>
      </p:sp>
      <p:sp>
        <p:nvSpPr>
          <p:cNvPr id="400386" name="Rectangle 3"/>
          <p:cNvSpPr>
            <a:spLocks noGrp="1"/>
          </p:cNvSpPr>
          <p:nvPr>
            <p:ph type="body" idx="4294967295"/>
          </p:nvPr>
        </p:nvSpPr>
        <p:spPr/>
        <p:txBody>
          <a:bodyPr/>
          <a:lstStyle/>
          <a:p>
            <a:pPr>
              <a:lnSpc>
                <a:spcPct val="80000"/>
              </a:lnSpc>
              <a:buFont typeface="Wingdings 2" pitchFamily="18" charset="2"/>
              <a:buNone/>
            </a:pPr>
            <a:r>
              <a:rPr lang="it-IT" sz="2600" smtClean="0"/>
              <a:t>LA PREFETTURA:</a:t>
            </a:r>
          </a:p>
          <a:p>
            <a:pPr>
              <a:lnSpc>
                <a:spcPct val="80000"/>
              </a:lnSpc>
            </a:pPr>
            <a:r>
              <a:rPr lang="it-IT" sz="2600" smtClean="0"/>
              <a:t>Effettua i controlli (età maggiore di 14 anni; possesso del pds; assenza di altra prenotazione o superamento test)</a:t>
            </a:r>
          </a:p>
          <a:p>
            <a:pPr>
              <a:lnSpc>
                <a:spcPct val="80000"/>
              </a:lnSpc>
            </a:pPr>
            <a:endParaRPr lang="it-IT" sz="2600" smtClean="0"/>
          </a:p>
          <a:p>
            <a:pPr>
              <a:lnSpc>
                <a:spcPct val="80000"/>
              </a:lnSpc>
            </a:pPr>
            <a:r>
              <a:rPr lang="it-IT" sz="2600" smtClean="0"/>
              <a:t>se i controlli non sono positivi,  richiede la rettifica/integrazione dei dati ed il  rinvio della domanda</a:t>
            </a:r>
          </a:p>
          <a:p>
            <a:pPr>
              <a:lnSpc>
                <a:spcPct val="80000"/>
              </a:lnSpc>
            </a:pPr>
            <a:endParaRPr lang="it-IT" sz="2600" smtClean="0"/>
          </a:p>
          <a:p>
            <a:pPr>
              <a:lnSpc>
                <a:spcPct val="80000"/>
              </a:lnSpc>
            </a:pPr>
            <a:r>
              <a:rPr lang="it-IT" sz="2600" smtClean="0"/>
              <a:t>“</a:t>
            </a:r>
            <a:r>
              <a:rPr lang="it-IT" sz="2600" i="1" smtClean="0"/>
              <a:t>convoca, entro 60 gg dalla richiesta, lo straniero per lo svolgimento del test, indicando il</a:t>
            </a:r>
            <a:r>
              <a:rPr lang="it-IT" sz="2600" b="1" i="1" smtClean="0"/>
              <a:t> </a:t>
            </a:r>
            <a:r>
              <a:rPr lang="it-IT" sz="2600" i="1" smtClean="0"/>
              <a:t>giorno, l’ora ed il luogo in cui lo straniero si deve presentare”.</a:t>
            </a:r>
          </a:p>
          <a:p>
            <a:pPr>
              <a:lnSpc>
                <a:spcPct val="80000"/>
              </a:lnSpc>
              <a:buFont typeface="Wingdings 2" pitchFamily="18" charset="2"/>
              <a:buNone/>
            </a:pPr>
            <a:endParaRPr lang="it-IT" sz="2600" i="1" smtClean="0"/>
          </a:p>
          <a:p>
            <a:pPr>
              <a:lnSpc>
                <a:spcPct val="80000"/>
              </a:lnSpc>
            </a:pPr>
            <a:r>
              <a:rPr lang="it-IT" sz="2600" smtClean="0"/>
              <a:t>la convocazione avverrà presso uno qualunque dei CTP della Provincia a prescindere dalla residenza dell’interessato</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p:cNvSpPr>
          <p:nvPr>
            <p:ph type="title" idx="4294967295"/>
          </p:nvPr>
        </p:nvSpPr>
        <p:spPr bwMode="auto">
          <a:xfrm>
            <a:off x="457200" y="254000"/>
            <a:ext cx="8229600" cy="346075"/>
          </a:xfrm>
        </p:spPr>
        <p:txBody>
          <a:bodyPr vert="horz" wrap="square" lIns="91440" tIns="45720" bIns="45720" numCol="1" anchorCtr="0" compatLnSpc="1">
            <a:prstTxWarp prst="textNoShape">
              <a:avLst/>
            </a:prstTxWarp>
          </a:bodyPr>
          <a:lstStyle/>
          <a:p>
            <a:pPr>
              <a:defRPr/>
            </a:pPr>
            <a:r>
              <a:rPr lang="it-IT" sz="4200" smtClean="0">
                <a:solidFill>
                  <a:srgbClr val="3333CC"/>
                </a:solidFill>
                <a:effectLst/>
              </a:rPr>
              <a:t>segue….. </a:t>
            </a:r>
          </a:p>
        </p:txBody>
      </p:sp>
      <p:sp>
        <p:nvSpPr>
          <p:cNvPr id="401410" name="Rectangle 3"/>
          <p:cNvSpPr>
            <a:spLocks noGrp="1"/>
          </p:cNvSpPr>
          <p:nvPr>
            <p:ph type="body" idx="4294967295"/>
          </p:nvPr>
        </p:nvSpPr>
        <p:spPr>
          <a:xfrm>
            <a:off x="179388" y="765175"/>
            <a:ext cx="8964612" cy="4208463"/>
          </a:xfrm>
        </p:spPr>
        <p:txBody>
          <a:bodyPr/>
          <a:lstStyle/>
          <a:p>
            <a:pPr>
              <a:lnSpc>
                <a:spcPct val="80000"/>
              </a:lnSpc>
              <a:buFont typeface="Wingdings 2" pitchFamily="18" charset="2"/>
              <a:buNone/>
            </a:pPr>
            <a:r>
              <a:rPr lang="it-IT" sz="2400" smtClean="0"/>
              <a:t>LA PROVA</a:t>
            </a:r>
          </a:p>
          <a:p>
            <a:pPr>
              <a:lnSpc>
                <a:spcPct val="80000"/>
              </a:lnSpc>
              <a:buFont typeface="Wingdings 2" pitchFamily="18" charset="2"/>
              <a:buNone/>
            </a:pPr>
            <a:endParaRPr lang="it-IT" sz="2400" smtClean="0"/>
          </a:p>
          <a:p>
            <a:pPr>
              <a:lnSpc>
                <a:spcPct val="80000"/>
              </a:lnSpc>
            </a:pPr>
            <a:r>
              <a:rPr lang="it-IT" sz="2400" smtClean="0"/>
              <a:t>L’</a:t>
            </a:r>
            <a:r>
              <a:rPr lang="it-IT" sz="2400" b="1" smtClean="0"/>
              <a:t>individuazione delle sedi scolastiche</a:t>
            </a:r>
            <a:r>
              <a:rPr lang="it-IT" sz="2400" smtClean="0"/>
              <a:t> per lo svolgimento dei test viene effettuata dal Prefetto mediante un protocollo d’intesa con l’ufficio Scolastico Regionale</a:t>
            </a:r>
          </a:p>
          <a:p>
            <a:pPr>
              <a:lnSpc>
                <a:spcPct val="80000"/>
              </a:lnSpc>
            </a:pPr>
            <a:endParaRPr lang="it-IT" sz="2400" smtClean="0"/>
          </a:p>
          <a:p>
            <a:pPr>
              <a:lnSpc>
                <a:spcPct val="80000"/>
              </a:lnSpc>
            </a:pPr>
            <a:r>
              <a:rPr lang="it-IT" sz="2400" smtClean="0"/>
              <a:t>Lo</a:t>
            </a:r>
            <a:r>
              <a:rPr lang="it-IT" sz="2400" b="1" smtClean="0"/>
              <a:t> svolgimento del test</a:t>
            </a:r>
            <a:r>
              <a:rPr lang="it-IT" sz="2400" smtClean="0"/>
              <a:t> avviene con </a:t>
            </a:r>
            <a:r>
              <a:rPr lang="it-IT" sz="2400" u="sng" smtClean="0"/>
              <a:t>modalità informatiche</a:t>
            </a:r>
          </a:p>
          <a:p>
            <a:pPr>
              <a:lnSpc>
                <a:spcPct val="80000"/>
              </a:lnSpc>
              <a:buFont typeface="Wingdings 2" pitchFamily="18" charset="2"/>
              <a:buNone/>
            </a:pPr>
            <a:r>
              <a:rPr lang="it-IT" sz="2400" smtClean="0"/>
              <a:t>	ovvero – a richiesta – con </a:t>
            </a:r>
            <a:r>
              <a:rPr lang="it-IT" sz="2400" u="sng" smtClean="0"/>
              <a:t>modalità scritte</a:t>
            </a:r>
            <a:r>
              <a:rPr lang="it-IT" sz="2400" smtClean="0"/>
              <a:t> di tipo non informatico </a:t>
            </a:r>
          </a:p>
          <a:p>
            <a:pPr>
              <a:lnSpc>
                <a:spcPct val="80000"/>
              </a:lnSpc>
              <a:buFont typeface="Wingdings 2" pitchFamily="18" charset="2"/>
              <a:buNone/>
            </a:pPr>
            <a:endParaRPr lang="it-IT" sz="2400" smtClean="0"/>
          </a:p>
          <a:p>
            <a:pPr>
              <a:lnSpc>
                <a:spcPct val="80000"/>
              </a:lnSpc>
            </a:pPr>
            <a:r>
              <a:rPr lang="it-IT" sz="2400" smtClean="0"/>
              <a:t>Gli esiti sono registrati nella banca dati  del Dipartimento per le libertà civili e l’Immigrazione, vengono inviati alle Questure e possono essere consultati  dall’interessato sul sito web </a:t>
            </a:r>
            <a:r>
              <a:rPr lang="it-IT" sz="2400" smtClean="0">
                <a:hlinkClick r:id="rId2"/>
              </a:rPr>
              <a:t>http://testitaliano.interno.it</a:t>
            </a:r>
            <a:endParaRPr lang="it-IT" sz="2400" smtClean="0"/>
          </a:p>
          <a:p>
            <a:pPr>
              <a:lnSpc>
                <a:spcPct val="80000"/>
              </a:lnSpc>
            </a:pPr>
            <a:endParaRPr lang="it-IT" sz="2400" smtClean="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p:cNvSpPr>
          <p:nvPr>
            <p:ph type="title" idx="4294967295"/>
          </p:nvPr>
        </p:nvSpPr>
        <p:spPr bwMode="auto">
          <a:xfrm>
            <a:off x="474663" y="265112"/>
            <a:ext cx="8229599" cy="1066800"/>
          </a:xfrm>
        </p:spPr>
        <p:txBody>
          <a:bodyPr vert="horz" wrap="square" lIns="91440" tIns="45720" bIns="45720" numCol="1" anchorCtr="0" compatLnSpc="1">
            <a:prstTxWarp prst="textNoShape">
              <a:avLst/>
            </a:prstTxWarp>
          </a:bodyPr>
          <a:lstStyle/>
          <a:p>
            <a:pPr>
              <a:defRPr/>
            </a:pPr>
            <a:r>
              <a:rPr lang="it-IT" b="1" smtClean="0">
                <a:solidFill>
                  <a:srgbClr val="3333CC"/>
                </a:solidFill>
                <a:effectLst/>
              </a:rPr>
              <a:t>segue….</a:t>
            </a:r>
          </a:p>
        </p:txBody>
      </p:sp>
      <p:sp>
        <p:nvSpPr>
          <p:cNvPr id="402434" name="Rectangle 3"/>
          <p:cNvSpPr>
            <a:spLocks noGrp="1"/>
          </p:cNvSpPr>
          <p:nvPr>
            <p:ph type="body" idx="4294967295"/>
          </p:nvPr>
        </p:nvSpPr>
        <p:spPr>
          <a:xfrm>
            <a:off x="539750" y="1557338"/>
            <a:ext cx="8229600" cy="4165600"/>
          </a:xfrm>
        </p:spPr>
        <p:txBody>
          <a:bodyPr/>
          <a:lstStyle/>
          <a:p>
            <a:pPr>
              <a:lnSpc>
                <a:spcPct val="90000"/>
              </a:lnSpc>
            </a:pPr>
            <a:r>
              <a:rPr lang="it-IT" sz="2600" smtClean="0"/>
              <a:t>Sarà possibile consultare  lo “stato della pratica”, cioè la data di svolgimento ed il risultato finale</a:t>
            </a:r>
          </a:p>
          <a:p>
            <a:pPr>
              <a:lnSpc>
                <a:spcPct val="90000"/>
              </a:lnSpc>
            </a:pPr>
            <a:endParaRPr lang="it-IT" sz="2600" smtClean="0"/>
          </a:p>
          <a:p>
            <a:pPr>
              <a:lnSpc>
                <a:spcPct val="90000"/>
              </a:lnSpc>
            </a:pPr>
            <a:r>
              <a:rPr lang="it-IT" sz="2600" smtClean="0"/>
              <a:t>Non verrà inviata alcuna comunicazione all’interessato né rilasciata  alcuna certificazione se non la stampa del risultato dell’esame</a:t>
            </a:r>
          </a:p>
          <a:p>
            <a:pPr>
              <a:lnSpc>
                <a:spcPct val="90000"/>
              </a:lnSpc>
            </a:pPr>
            <a:endParaRPr lang="it-IT" sz="2600" smtClean="0"/>
          </a:p>
          <a:p>
            <a:pPr>
              <a:lnSpc>
                <a:spcPct val="90000"/>
              </a:lnSpc>
            </a:pPr>
            <a:r>
              <a:rPr lang="it-IT" sz="2600" smtClean="0"/>
              <a:t>Qualora il test non venga superato l’interessato potrà chiedere di farlo nuovamente senza alcuna limitazione</a:t>
            </a:r>
          </a:p>
          <a:p>
            <a:pPr>
              <a:lnSpc>
                <a:spcPct val="90000"/>
              </a:lnSpc>
              <a:buFont typeface="Wingdings 2" pitchFamily="18" charset="2"/>
              <a:buNone/>
            </a:pPr>
            <a:endParaRPr lang="it-IT" sz="2600" smtClean="0"/>
          </a:p>
          <a:p>
            <a:pPr>
              <a:lnSpc>
                <a:spcPct val="90000"/>
              </a:lnSpc>
            </a:pPr>
            <a:r>
              <a:rPr lang="it-IT" sz="2600" smtClean="0"/>
              <a:t>Lo straniero </a:t>
            </a:r>
            <a:r>
              <a:rPr lang="it-IT" sz="2600" b="1" smtClean="0"/>
              <a:t>non</a:t>
            </a:r>
            <a:r>
              <a:rPr lang="it-IT" sz="2600" smtClean="0"/>
              <a:t> viene informato sulle motivazioni del mancato superamento: occorrerà attivare il  rituale accesso agli atti </a:t>
            </a:r>
          </a:p>
          <a:p>
            <a:pPr>
              <a:lnSpc>
                <a:spcPct val="90000"/>
              </a:lnSpc>
            </a:pPr>
            <a:endParaRPr lang="it-IT" sz="26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Rectangle 71"/>
          <p:cNvSpPr>
            <a:spLocks noChangeArrowheads="1"/>
          </p:cNvSpPr>
          <p:nvPr/>
        </p:nvSpPr>
        <p:spPr bwMode="auto">
          <a:xfrm>
            <a:off x="611188" y="981075"/>
            <a:ext cx="7696200" cy="5256213"/>
          </a:xfrm>
          <a:prstGeom prst="rect">
            <a:avLst/>
          </a:prstGeom>
          <a:noFill/>
          <a:ln w="9525">
            <a:noFill/>
            <a:miter lim="800000"/>
            <a:headEnd/>
            <a:tailEnd/>
          </a:ln>
        </p:spPr>
        <p:txBody>
          <a:bodyPr/>
          <a:lstStyle/>
          <a:p>
            <a:pPr marL="292100" indent="-292100">
              <a:buClr>
                <a:schemeClr val="accent1"/>
              </a:buClr>
              <a:buSzPct val="70000"/>
              <a:buFont typeface="Wingdings 2" pitchFamily="18" charset="2"/>
              <a:buNone/>
            </a:pPr>
            <a:r>
              <a:rPr lang="it-IT">
                <a:latin typeface="Calibri" pitchFamily="34" charset="0"/>
              </a:rPr>
              <a:t>I cittadini dei seguenti paesi non sono obbligati a richiedere il VISTO d’INGRESSO, </a:t>
            </a:r>
            <a:r>
              <a:rPr lang="it-IT" u="sng">
                <a:latin typeface="Calibri" pitchFamily="34" charset="0"/>
              </a:rPr>
              <a:t>purché i soggiorni non siano superiori ai 90 giorni:</a:t>
            </a: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u="sng">
              <a:latin typeface="Calibri" pitchFamily="34" charset="0"/>
            </a:endParaRPr>
          </a:p>
          <a:p>
            <a:pPr marL="292100" indent="-292100">
              <a:buClr>
                <a:schemeClr val="accent1"/>
              </a:buClr>
              <a:buSzPct val="70000"/>
              <a:buFont typeface="Wingdings 2" pitchFamily="18" charset="2"/>
              <a:buNone/>
            </a:pPr>
            <a:endParaRPr lang="it-IT" sz="800">
              <a:latin typeface="Calibri" pitchFamily="34" charset="0"/>
            </a:endParaRPr>
          </a:p>
          <a:p>
            <a:pPr marL="292100" indent="-292100">
              <a:buClr>
                <a:schemeClr val="accent1"/>
              </a:buClr>
              <a:buSzPct val="70000"/>
              <a:buFont typeface="Wingdings 2" pitchFamily="18" charset="2"/>
              <a:buNone/>
            </a:pPr>
            <a:r>
              <a:rPr lang="it-IT">
                <a:latin typeface="Calibri" pitchFamily="34" charset="0"/>
              </a:rPr>
              <a:t>Ed inoltre, anche nei casi di:</a:t>
            </a:r>
          </a:p>
          <a:p>
            <a:pPr marL="292100" indent="-292100">
              <a:buClr>
                <a:schemeClr val="accent1"/>
              </a:buClr>
              <a:buSzPct val="70000"/>
              <a:buFont typeface="Wingdings 2" pitchFamily="18" charset="2"/>
              <a:buNone/>
            </a:pPr>
            <a:endParaRPr lang="it-IT">
              <a:latin typeface="Calibri" pitchFamily="34" charset="0"/>
            </a:endParaRPr>
          </a:p>
          <a:p>
            <a:pPr marL="292100" indent="-292100">
              <a:buClr>
                <a:schemeClr val="accent1"/>
              </a:buClr>
              <a:buSzPct val="70000"/>
              <a:buFont typeface="Wingdings 2" pitchFamily="18" charset="2"/>
              <a:buNone/>
            </a:pPr>
            <a:endParaRPr lang="it-IT">
              <a:latin typeface="Calibri" pitchFamily="34" charset="0"/>
            </a:endParaRPr>
          </a:p>
        </p:txBody>
      </p:sp>
      <p:sp>
        <p:nvSpPr>
          <p:cNvPr id="449608" name="Rectangle 72"/>
          <p:cNvSpPr>
            <a:spLocks noGrp="1" noChangeArrowheads="1"/>
          </p:cNvSpPr>
          <p:nvPr>
            <p:ph type="title"/>
          </p:nvPr>
        </p:nvSpPr>
        <p:spPr bwMode="auto">
          <a:xfrm>
            <a:off x="457200" y="253218"/>
            <a:ext cx="8229600" cy="583494"/>
          </a:xfrm>
        </p:spPr>
        <p:txBody>
          <a:bodyPr vert="horz" wrap="square" lIns="91440" tIns="45720" bIns="45720" numCol="1" anchorCtr="0" compatLnSpc="1">
            <a:prstTxWarp prst="textNoShape">
              <a:avLst/>
            </a:prstTxWarp>
            <a:noAutofit/>
          </a:bodyPr>
          <a:lstStyle/>
          <a:p>
            <a:pPr marL="0" indent="0" eaLnBrk="1" hangingPunct="1">
              <a:defRPr/>
            </a:pPr>
            <a:r>
              <a:rPr lang="it-IT" sz="3200" b="1" dirty="0" smtClean="0">
                <a:effectLst/>
                <a:latin typeface="Calibri" pitchFamily="34" charset="0"/>
              </a:rPr>
              <a:t>I cittadini esenti dal visto</a:t>
            </a:r>
          </a:p>
        </p:txBody>
      </p:sp>
      <p:graphicFrame>
        <p:nvGraphicFramePr>
          <p:cNvPr id="449609" name="Group 73"/>
          <p:cNvGraphicFramePr>
            <a:graphicFrameLocks noGrp="1"/>
          </p:cNvGraphicFramePr>
          <p:nvPr/>
        </p:nvGraphicFramePr>
        <p:xfrm>
          <a:off x="323850" y="1700213"/>
          <a:ext cx="8424863" cy="3221037"/>
        </p:xfrm>
        <a:graphic>
          <a:graphicData uri="http://schemas.openxmlformats.org/drawingml/2006/table">
            <a:tbl>
              <a:tblPr/>
              <a:tblGrid>
                <a:gridCol w="2538881"/>
                <a:gridCol w="2068409"/>
                <a:gridCol w="1784469"/>
                <a:gridCol w="2033177"/>
              </a:tblGrid>
              <a:tr h="272872">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Albania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Andorra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Antigua e </a:t>
                      </a:r>
                      <a:r>
                        <a:rPr kumimoji="0" lang="it-IT" sz="1000" b="1" i="0" u="none" strike="noStrike" cap="none" normalizeH="0" baseline="0" dirty="0" err="1" smtClean="0">
                          <a:ln>
                            <a:noFill/>
                          </a:ln>
                          <a:solidFill>
                            <a:schemeClr val="tx1"/>
                          </a:solidFill>
                          <a:effectLst/>
                          <a:latin typeface="Verdana" pitchFamily="34" charset="0"/>
                        </a:rPr>
                        <a:t>Barbuda</a:t>
                      </a:r>
                      <a:endParaRPr kumimoji="0" lang="it-IT" sz="1000" b="1"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Argentina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272872">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Australia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Bahamas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Barbados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Bosnia-Erzegovina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272872">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Brasile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Brunei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Canada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Cile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272872">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Corea del Sud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Costarica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Croazia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err="1" smtClean="0">
                          <a:ln>
                            <a:noFill/>
                          </a:ln>
                          <a:solidFill>
                            <a:schemeClr val="tx1"/>
                          </a:solidFill>
                          <a:effectLst/>
                          <a:latin typeface="Verdana" pitchFamily="34" charset="0"/>
                        </a:rPr>
                        <a:t>El</a:t>
                      </a:r>
                      <a:r>
                        <a:rPr kumimoji="0" lang="it-IT" sz="1000" b="1" i="0" u="none" strike="noStrike" cap="none" normalizeH="0" baseline="0" dirty="0" smtClean="0">
                          <a:ln>
                            <a:noFill/>
                          </a:ln>
                          <a:solidFill>
                            <a:schemeClr val="tx1"/>
                          </a:solidFill>
                          <a:effectLst/>
                          <a:latin typeface="Verdana" pitchFamily="34" charset="0"/>
                        </a:rPr>
                        <a:t> Salvador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276664">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Ex Rep. </a:t>
                      </a:r>
                      <a:r>
                        <a:rPr kumimoji="0" lang="it-IT" sz="1000" b="1" i="0" u="none" strike="noStrike" cap="none" normalizeH="0" baseline="0" dirty="0" err="1" smtClean="0">
                          <a:ln>
                            <a:noFill/>
                          </a:ln>
                          <a:solidFill>
                            <a:schemeClr val="tx1"/>
                          </a:solidFill>
                          <a:effectLst/>
                          <a:latin typeface="Verdana" pitchFamily="34" charset="0"/>
                        </a:rPr>
                        <a:t>Jug</a:t>
                      </a:r>
                      <a:r>
                        <a:rPr kumimoji="0" lang="it-IT" sz="1000" b="1" i="0" u="none" strike="noStrike" cap="none" normalizeH="0" baseline="0" dirty="0" smtClean="0">
                          <a:ln>
                            <a:noFill/>
                          </a:ln>
                          <a:solidFill>
                            <a:schemeClr val="tx1"/>
                          </a:solidFill>
                          <a:effectLst/>
                          <a:latin typeface="Verdana" pitchFamily="34" charset="0"/>
                        </a:rPr>
                        <a:t>. di Macedonia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Giappone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Guatemala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Honduras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272872">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Hong Kong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err="1" smtClean="0">
                          <a:ln>
                            <a:noFill/>
                          </a:ln>
                          <a:solidFill>
                            <a:schemeClr val="tx1"/>
                          </a:solidFill>
                          <a:effectLst/>
                          <a:latin typeface="Verdana" pitchFamily="34" charset="0"/>
                        </a:rPr>
                        <a:t>Isralele</a:t>
                      </a:r>
                      <a:endParaRPr kumimoji="0" lang="it-IT" sz="1000" b="1"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Malesia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Macao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272872">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Marianne del Nord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Mauritius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Messico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Monaco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272872">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Montenegro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Nicaragua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Nuova Zelanda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Panama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272872">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Paraguay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Saint Kitts e </a:t>
                      </a:r>
                      <a:r>
                        <a:rPr kumimoji="0" lang="it-IT" sz="1000" b="1" i="0" u="none" strike="noStrike" cap="none" normalizeH="0" baseline="0" dirty="0" err="1" smtClean="0">
                          <a:ln>
                            <a:noFill/>
                          </a:ln>
                          <a:solidFill>
                            <a:schemeClr val="tx1"/>
                          </a:solidFill>
                          <a:effectLst/>
                          <a:latin typeface="Verdana" pitchFamily="34" charset="0"/>
                        </a:rPr>
                        <a:t>Nevis</a:t>
                      </a:r>
                      <a:endParaRPr kumimoji="0" lang="it-IT" sz="1000" b="1"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Serbia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Seychelles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156552">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Singapore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Stati Uniti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Taiwan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Uruguay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170264">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Venezuela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San Marino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Santa Sede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Verdana" pitchFamily="34" charset="0"/>
                        </a:rPr>
                        <a:t>Svizzera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r>
              <a:tr h="272872">
                <a:tc gridSpan="4">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Verdana" pitchFamily="34" charset="0"/>
                        </a:rPr>
                        <a:t>* </a:t>
                      </a:r>
                      <a:r>
                        <a:rPr kumimoji="0" lang="it-IT" sz="900" b="1" i="0" u="none" strike="noStrike" cap="none" normalizeH="0" baseline="0" dirty="0" smtClean="0">
                          <a:ln>
                            <a:noFill/>
                          </a:ln>
                          <a:solidFill>
                            <a:schemeClr val="tx1"/>
                          </a:solidFill>
                          <a:effectLst/>
                          <a:latin typeface="Verdana" pitchFamily="34" charset="0"/>
                        </a:rPr>
                        <a:t>Solo se in possesso di passaporto biometrico</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2941"/>
                            <a:invGamma/>
                          </a:srgbClr>
                        </a:gs>
                      </a:gsLst>
                      <a:lin ang="5400000" scaled="1"/>
                    </a:gradFill>
                  </a:tcPr>
                </a:tc>
                <a:tc hMerge="1">
                  <a:txBody>
                    <a:bodyPr/>
                    <a:lstStyle/>
                    <a:p>
                      <a:endParaRPr lang="it-IT"/>
                    </a:p>
                  </a:txBody>
                  <a:tcPr/>
                </a:tc>
                <a:tc hMerge="1">
                  <a:txBody>
                    <a:bodyPr/>
                    <a:lstStyle/>
                    <a:p>
                      <a:endParaRPr lang="it-IT"/>
                    </a:p>
                  </a:txBody>
                  <a:tcPr/>
                </a:tc>
                <a:tc hMerge="1">
                  <a:txBody>
                    <a:bodyPr/>
                    <a:lstStyle/>
                    <a:p>
                      <a:endParaRPr lang="it-IT"/>
                    </a:p>
                  </a:txBody>
                  <a:tcPr/>
                </a:tc>
              </a:tr>
            </a:tbl>
          </a:graphicData>
        </a:graphic>
      </p:graphicFrame>
      <p:graphicFrame>
        <p:nvGraphicFramePr>
          <p:cNvPr id="449658" name="Group 122"/>
          <p:cNvGraphicFramePr>
            <a:graphicFrameLocks noGrp="1"/>
          </p:cNvGraphicFramePr>
          <p:nvPr/>
        </p:nvGraphicFramePr>
        <p:xfrm>
          <a:off x="323850" y="5300663"/>
          <a:ext cx="8424863" cy="1217612"/>
        </p:xfrm>
        <a:graphic>
          <a:graphicData uri="http://schemas.openxmlformats.org/drawingml/2006/table">
            <a:tbl>
              <a:tblPr/>
              <a:tblGrid>
                <a:gridCol w="8424936"/>
              </a:tblGrid>
              <a:tr h="2682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50" b="1" i="0" u="none" strike="noStrike" cap="none" normalizeH="0" baseline="0" dirty="0" smtClean="0">
                          <a:ln>
                            <a:noFill/>
                          </a:ln>
                          <a:solidFill>
                            <a:schemeClr val="tx1"/>
                          </a:solidFill>
                          <a:effectLst/>
                          <a:latin typeface="Verdana" pitchFamily="34" charset="0"/>
                        </a:rPr>
                        <a:t>Cittadini britannici titolari del documento di viaggio </a:t>
                      </a:r>
                      <a:r>
                        <a:rPr kumimoji="0" lang="it-IT" sz="1050" b="1" i="0" u="none" strike="noStrike" cap="none" normalizeH="0" baseline="0" dirty="0" err="1" smtClean="0">
                          <a:ln>
                            <a:noFill/>
                          </a:ln>
                          <a:solidFill>
                            <a:schemeClr val="tx1"/>
                          </a:solidFill>
                          <a:effectLst/>
                          <a:latin typeface="Verdana" pitchFamily="34" charset="0"/>
                        </a:rPr>
                        <a:t>British</a:t>
                      </a:r>
                      <a:r>
                        <a:rPr kumimoji="0" lang="it-IT" sz="1050" b="1" i="0" u="none" strike="noStrike" cap="none" normalizeH="0" baseline="0" dirty="0" smtClean="0">
                          <a:ln>
                            <a:noFill/>
                          </a:ln>
                          <a:solidFill>
                            <a:schemeClr val="tx1"/>
                          </a:solidFill>
                          <a:effectLst/>
                          <a:latin typeface="Verdana" pitchFamily="34" charset="0"/>
                        </a:rPr>
                        <a:t> </a:t>
                      </a:r>
                      <a:r>
                        <a:rPr kumimoji="0" lang="it-IT" sz="1050" b="1" i="0" u="none" strike="noStrike" cap="none" normalizeH="0" baseline="0" dirty="0" err="1" smtClean="0">
                          <a:ln>
                            <a:noFill/>
                          </a:ln>
                          <a:solidFill>
                            <a:schemeClr val="tx1"/>
                          </a:solidFill>
                          <a:effectLst/>
                          <a:latin typeface="Verdana" pitchFamily="34" charset="0"/>
                        </a:rPr>
                        <a:t>nationals</a:t>
                      </a:r>
                      <a:r>
                        <a:rPr kumimoji="0" lang="it-IT" sz="1050" b="1" i="0" u="none" strike="noStrike" cap="none" normalizeH="0" baseline="0" dirty="0" smtClean="0">
                          <a:ln>
                            <a:noFill/>
                          </a:ln>
                          <a:solidFill>
                            <a:schemeClr val="tx1"/>
                          </a:solidFill>
                          <a:effectLst/>
                          <a:latin typeface="Verdana" pitchFamily="34" charset="0"/>
                        </a:rPr>
                        <a:t> (</a:t>
                      </a:r>
                      <a:r>
                        <a:rPr kumimoji="0" lang="it-IT" sz="1050" b="1" i="0" u="none" strike="noStrike" cap="none" normalizeH="0" baseline="0" dirty="0" err="1" smtClean="0">
                          <a:ln>
                            <a:noFill/>
                          </a:ln>
                          <a:solidFill>
                            <a:schemeClr val="tx1"/>
                          </a:solidFill>
                          <a:effectLst/>
                          <a:latin typeface="Verdana" pitchFamily="34" charset="0"/>
                        </a:rPr>
                        <a:t>Overseas</a:t>
                      </a:r>
                      <a:r>
                        <a:rPr kumimoji="0" lang="it-IT" sz="1050" b="1" i="0" u="none" strike="noStrike" cap="none" normalizeH="0" baseline="0" dirty="0" smtClean="0">
                          <a:ln>
                            <a:noFill/>
                          </a:ln>
                          <a:solidFill>
                            <a:schemeClr val="tx1"/>
                          </a:solidFill>
                          <a:effectLst/>
                          <a:latin typeface="Verdana" pitchFamily="34"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6078"/>
                            <a:invGamma/>
                          </a:srgbClr>
                        </a:gs>
                      </a:gsLst>
                      <a:lin ang="5400000" scaled="1"/>
                    </a:gradFill>
                  </a:tcPr>
                </a:tc>
              </a:tr>
              <a:tr h="2698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50" b="1" i="0" u="none" strike="noStrike" cap="none" normalizeH="0" baseline="0" smtClean="0">
                          <a:ln>
                            <a:noFill/>
                          </a:ln>
                          <a:solidFill>
                            <a:schemeClr val="tx1"/>
                          </a:solidFill>
                          <a:effectLst/>
                          <a:latin typeface="Verdana" pitchFamily="34" charset="0"/>
                        </a:rPr>
                        <a:t>Lavoratori frontalieri</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6078"/>
                            <a:invGamma/>
                          </a:srgbClr>
                        </a:gs>
                      </a:gsLst>
                      <a:lin ang="5400000" scaled="1"/>
                    </a:gradFill>
                  </a:tcPr>
                </a:tc>
              </a:tr>
              <a:tr h="2682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50" b="1" i="0" u="none" strike="noStrike" cap="none" normalizeH="0" baseline="0" smtClean="0">
                          <a:ln>
                            <a:noFill/>
                          </a:ln>
                          <a:solidFill>
                            <a:schemeClr val="tx1"/>
                          </a:solidFill>
                          <a:effectLst/>
                          <a:latin typeface="Verdana" pitchFamily="34" charset="0"/>
                        </a:rPr>
                        <a:t>Studenti di paesi con obbligo di visto, ma che partecipano a precorsi scolastici di scambio con insegnanti accompagnatori</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6078"/>
                            <a:invGamma/>
                          </a:srgbClr>
                        </a:gs>
                      </a:gsLst>
                      <a:lin ang="5400000" scaled="1"/>
                    </a:gradFill>
                  </a:tcPr>
                </a:tc>
              </a:tr>
              <a:tr h="2682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50" b="1" i="0" u="none" strike="noStrike" cap="none" normalizeH="0" baseline="0" dirty="0" smtClean="0">
                          <a:ln>
                            <a:noFill/>
                          </a:ln>
                          <a:solidFill>
                            <a:schemeClr val="tx1"/>
                          </a:solidFill>
                          <a:effectLst/>
                          <a:latin typeface="Verdana" pitchFamily="34" charset="0"/>
                        </a:rPr>
                        <a:t>Rifugiati statutari e apolidi</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FFFF66"/>
                        </a:gs>
                        <a:gs pos="100000">
                          <a:srgbClr val="FFFF66">
                            <a:gamma/>
                            <a:shade val="76078"/>
                            <a:invGamma/>
                          </a:srgbClr>
                        </a:gs>
                      </a:gsLst>
                      <a:lin ang="5400000" scaled="1"/>
                    </a:gradFill>
                  </a:tcPr>
                </a:tc>
              </a:tr>
            </a:tbl>
          </a:graphicData>
        </a:graphic>
      </p:graphicFrame>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egnaposto numero diapositiva 5"/>
          <p:cNvSpPr>
            <a:spLocks noGrp="1"/>
          </p:cNvSpPr>
          <p:nvPr>
            <p:ph type="sldNum" sz="quarter" idx="12"/>
          </p:nvPr>
        </p:nvSpPr>
        <p:spPr/>
        <p:txBody>
          <a:bodyPr/>
          <a:lstStyle/>
          <a:p>
            <a:pPr>
              <a:defRPr/>
            </a:pPr>
            <a:fld id="{DE569511-D727-4F31-95CF-F9C6AD0A4934}" type="slidenum">
              <a:rPr lang="it-IT"/>
              <a:pPr>
                <a:defRPr/>
              </a:pPr>
              <a:t>90</a:t>
            </a:fld>
            <a:endParaRPr lang="it-IT"/>
          </a:p>
        </p:txBody>
      </p:sp>
      <p:sp>
        <p:nvSpPr>
          <p:cNvPr id="46212" name="Rectangle 132"/>
          <p:cNvSpPr>
            <a:spLocks noGrp="1"/>
          </p:cNvSpPr>
          <p:nvPr>
            <p:ph type="title" idx="4294967295"/>
          </p:nvPr>
        </p:nvSpPr>
        <p:spPr bwMode="auto">
          <a:xfrm>
            <a:off x="323850" y="1052513"/>
            <a:ext cx="8229600" cy="438150"/>
          </a:xfrm>
        </p:spPr>
        <p:txBody>
          <a:bodyPr vert="horz" wrap="square" lIns="91440" tIns="45720" bIns="45720" numCol="1" anchorCtr="0" compatLnSpc="1">
            <a:prstTxWarp prst="textNoShape">
              <a:avLst/>
            </a:prstTxWarp>
            <a:normAutofit fontScale="90000"/>
          </a:bodyPr>
          <a:lstStyle/>
          <a:p>
            <a:pPr eaLnBrk="1" hangingPunct="1">
              <a:defRPr/>
            </a:pPr>
            <a:r>
              <a:rPr lang="it-IT" sz="4200" dirty="0" smtClean="0">
                <a:effectLst/>
                <a:latin typeface="Rockwell" pitchFamily="18" charset="0"/>
              </a:rPr>
              <a:t>La trasformazione dei permessi</a:t>
            </a:r>
          </a:p>
        </p:txBody>
      </p:sp>
      <p:graphicFrame>
        <p:nvGraphicFramePr>
          <p:cNvPr id="46204" name="Group 124"/>
          <p:cNvGraphicFramePr>
            <a:graphicFrameLocks noGrp="1"/>
          </p:cNvGraphicFramePr>
          <p:nvPr/>
        </p:nvGraphicFramePr>
        <p:xfrm>
          <a:off x="468313" y="765175"/>
          <a:ext cx="8135937" cy="5856288"/>
        </p:xfrm>
        <a:graphic>
          <a:graphicData uri="http://schemas.openxmlformats.org/drawingml/2006/table">
            <a:tbl>
              <a:tblPr/>
              <a:tblGrid>
                <a:gridCol w="3598862"/>
                <a:gridCol w="4537075"/>
              </a:tblGrid>
              <a:tr h="360363">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600" b="1" i="0" u="none" strike="noStrike" cap="none" normalizeH="0" baseline="0" dirty="0" smtClean="0">
                          <a:ln>
                            <a:noFill/>
                          </a:ln>
                          <a:solidFill>
                            <a:srgbClr val="FFFFFF"/>
                          </a:solidFill>
                          <a:effectLst/>
                          <a:latin typeface="Rockwell" pitchFamily="18" charset="0"/>
                        </a:rPr>
                        <a:t>DA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chemeClr val="tx2">
                            <a:gamma/>
                            <a:shade val="69804"/>
                            <a:invGamma/>
                          </a:scheme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600" b="1" i="0" u="none" strike="noStrike" cap="none" normalizeH="0" baseline="0" smtClean="0">
                          <a:ln>
                            <a:noFill/>
                          </a:ln>
                          <a:solidFill>
                            <a:srgbClr val="FFFFFF"/>
                          </a:solidFill>
                          <a:effectLst/>
                          <a:latin typeface="Rockwell" pitchFamily="18" charset="0"/>
                        </a:rPr>
                        <a:t>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chemeClr val="tx2">
                            <a:gamma/>
                            <a:shade val="69804"/>
                            <a:invGamma/>
                          </a:schemeClr>
                        </a:gs>
                      </a:gsLst>
                      <a:lin ang="0" scaled="1"/>
                    </a:gra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LAVORO SUBORDINATO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ATTESA OCCUPAZIONE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1984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FAMIGLIA (conversione)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1809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LAVORO AUTONOMO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365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PERMESSO CE-SLP</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20663">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RESIDENZA ELETTIVA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032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FAMIGLIA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LAVORO SUBORDINATO O AUTONOMO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18732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endParaRPr kumimoji="0" lang="it-IT" sz="1200" b="1" i="0" u="none" strike="noStrike" cap="none" normalizeH="0" baseline="0" dirty="0" smtClean="0">
                        <a:ln>
                          <a:noFill/>
                        </a:ln>
                        <a:solidFill>
                          <a:schemeClr val="tx1"/>
                        </a:solidFill>
                        <a:effectLst/>
                        <a:latin typeface="Rockwell" pitchFamily="18"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STUDIO</a:t>
                      </a:r>
                      <a:endParaRPr kumimoji="0" lang="it-IT" sz="1200" b="1" i="0" u="none" strike="noStrike" cap="none" normalizeH="0" baseline="0" dirty="0" smtClean="0">
                        <a:ln>
                          <a:noFill/>
                        </a:ln>
                        <a:solidFill>
                          <a:schemeClr val="tx1"/>
                        </a:solidFill>
                        <a:effectLst/>
                        <a:latin typeface="Rockwell" pitchFamily="18" charset="0"/>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18732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PERMESSO CE-SLP</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1778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RESIDENZA ELETTIVA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2542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LAVORO AUTONOMO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LAVORO SUBORDINATO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07963">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FAMIGLIA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413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PERMESSO CE-SLP</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96863">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RESIDENZA ELETTIVA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794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ATTESA OCCUPAZIONE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LAVORO SUBORDINATO E AUTONOMO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6352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FAMIGLIA</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46063">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STUDIO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LAVORO SUBORDINATO E AUTONOMO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460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LAVORO STAGIONALE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LAVORO SUBORDINATO (quote flussi dal 2° rinnovo)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460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smtClean="0">
                          <a:ln>
                            <a:noFill/>
                          </a:ln>
                          <a:solidFill>
                            <a:schemeClr val="tx1"/>
                          </a:solidFill>
                          <a:effectLst/>
                          <a:latin typeface="Rockwell" pitchFamily="18" charset="0"/>
                        </a:rPr>
                        <a:t>STAGIONALE TRIENNALE (dal 2° rinnovo)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460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ALTRO PERMESSO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FAMIGLIA (vedi slide coesione familiare)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bl>
          </a:graphicData>
        </a:graphic>
      </p:graphicFrame>
      <p:pic>
        <p:nvPicPr>
          <p:cNvPr id="403524" name="Titolo 2"/>
          <p:cNvPicPr>
            <a:picLocks noGrp="1" noChangeArrowheads="1"/>
          </p:cNvPicPr>
          <p:nvPr>
            <p:ph idx="4294967295"/>
          </p:nvPr>
        </p:nvPicPr>
        <p:blipFill>
          <a:blip r:embed="rId3"/>
          <a:srcRect/>
          <a:stretch>
            <a:fillRect/>
          </a:stretch>
        </p:blipFill>
        <p:spPr>
          <a:xfrm>
            <a:off x="323850" y="0"/>
            <a:ext cx="8229600" cy="838200"/>
          </a:xfrm>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egnaposto numero diapositiva 5"/>
          <p:cNvSpPr>
            <a:spLocks noGrp="1"/>
          </p:cNvSpPr>
          <p:nvPr>
            <p:ph type="sldNum" sz="quarter" idx="12"/>
          </p:nvPr>
        </p:nvSpPr>
        <p:spPr/>
        <p:txBody>
          <a:bodyPr/>
          <a:lstStyle/>
          <a:p>
            <a:pPr>
              <a:defRPr/>
            </a:pPr>
            <a:fld id="{51BB9DFA-0BCE-4C32-A318-7F0059A9D99B}" type="slidenum">
              <a:rPr lang="it-IT"/>
              <a:pPr>
                <a:defRPr/>
              </a:pPr>
              <a:t>91</a:t>
            </a:fld>
            <a:endParaRPr lang="it-IT"/>
          </a:p>
        </p:txBody>
      </p:sp>
      <p:graphicFrame>
        <p:nvGraphicFramePr>
          <p:cNvPr id="283721" name="Group 73"/>
          <p:cNvGraphicFramePr>
            <a:graphicFrameLocks noGrp="1"/>
          </p:cNvGraphicFramePr>
          <p:nvPr/>
        </p:nvGraphicFramePr>
        <p:xfrm>
          <a:off x="395288" y="1125538"/>
          <a:ext cx="8497887" cy="5535612"/>
        </p:xfrm>
        <a:graphic>
          <a:graphicData uri="http://schemas.openxmlformats.org/drawingml/2006/table">
            <a:tbl>
              <a:tblPr/>
              <a:tblGrid>
                <a:gridCol w="4032696"/>
                <a:gridCol w="2232248"/>
                <a:gridCol w="2232248"/>
              </a:tblGrid>
              <a:tr h="431254">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dirty="0" smtClean="0">
                          <a:ln>
                            <a:noFill/>
                          </a:ln>
                          <a:solidFill>
                            <a:srgbClr val="FFFFFF"/>
                          </a:solidFill>
                          <a:effectLst/>
                          <a:latin typeface="Rockwell" pitchFamily="18" charset="0"/>
                        </a:rPr>
                        <a:t>I permessi</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chemeClr val="tx2">
                            <a:gamma/>
                            <a:shade val="69804"/>
                            <a:invGamma/>
                          </a:scheme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rgbClr val="FFFFFF"/>
                          </a:solidFill>
                          <a:effectLst/>
                          <a:latin typeface="Rockwell" pitchFamily="18" charset="0"/>
                        </a:rPr>
                        <a:t>Consente lavoro subordinato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chemeClr val="tx2">
                            <a:gamma/>
                            <a:shade val="69804"/>
                            <a:invGamma/>
                          </a:scheme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rgbClr val="FFFFFF"/>
                          </a:solidFill>
                          <a:effectLst/>
                          <a:latin typeface="Rockwell" pitchFamily="18" charset="0"/>
                        </a:rPr>
                        <a:t>Consente lavoro autonomo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tx2"/>
                        </a:gs>
                        <a:gs pos="100000">
                          <a:schemeClr val="tx2">
                            <a:gamma/>
                            <a:shade val="69804"/>
                            <a:invGamma/>
                          </a:schemeClr>
                        </a:gs>
                      </a:gsLst>
                      <a:lin ang="0" scaled="1"/>
                    </a:gradFill>
                  </a:tcPr>
                </a:tc>
              </a:tr>
              <a:tr h="28575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Affidamento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Assistenza minore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Attesa  cittadinanza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762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Richiesta asilo politico (primi 6 mesi)</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762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Richiesta asilo (dal 7°mese), Rifugiato, Apolide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Missione,  Affari    (attività del visto)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8575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Motivi religiosi</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Residenza elettiva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343194">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Studio </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SI  (20 ore sett. 1040 annue)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r>
              <a:tr h="28575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Tirocinio, formazione professionale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SI attività di ingresso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8575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Cure mediche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8575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Protezione internazionale e sussidiaria, umanitario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85882"/>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9216"/>
                            <a:invGamma/>
                          </a:srgbClr>
                        </a:gs>
                      </a:gsLst>
                      <a:lin ang="0" scaled="1"/>
                    </a:gra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FFFF99"/>
                        </a:gs>
                        <a:gs pos="100000">
                          <a:srgbClr val="FFFF99">
                            <a:gamma/>
                            <a:shade val="72941"/>
                            <a:invGamma/>
                          </a:srgbClr>
                        </a:gs>
                      </a:gsLst>
                      <a:lin ang="0" scaled="1"/>
                    </a:gra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Lavoro subordinato art. 27</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SI  attività ingresso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Lavoro subordinato o autonomo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Lavoro stagionale   (in ambito stagionale)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NO</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r>
              <a:tr h="28098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Famiglia</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D151"/>
                    </a:solidFill>
                  </a:tcPr>
                </a:tc>
              </a:tr>
              <a:tr h="287338">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Premesso soggiorno CE-SLP (ex Carta soggiorno)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4D151"/>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100" b="1" i="0" u="none" strike="noStrike" cap="none" normalizeH="0" baseline="0" dirty="0" smtClean="0">
                          <a:ln>
                            <a:noFill/>
                          </a:ln>
                          <a:solidFill>
                            <a:schemeClr val="tx1"/>
                          </a:solidFill>
                          <a:effectLst/>
                          <a:latin typeface="Rockwell" pitchFamily="18" charset="0"/>
                        </a:rPr>
                        <a:t>SI</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4D151"/>
                    </a:solidFill>
                  </a:tcPr>
                </a:tc>
              </a:tr>
            </a:tbl>
          </a:graphicData>
        </a:graphic>
      </p:graphicFrame>
      <p:sp>
        <p:nvSpPr>
          <p:cNvPr id="283722" name="Rectangle 74"/>
          <p:cNvSpPr>
            <a:spLocks noGrp="1"/>
          </p:cNvSpPr>
          <p:nvPr>
            <p:ph type="title" idx="4294967295"/>
          </p:nvPr>
        </p:nvSpPr>
        <p:spPr bwMode="auto">
          <a:xfrm>
            <a:off x="468313" y="0"/>
            <a:ext cx="8229600" cy="1143000"/>
          </a:xfrm>
        </p:spPr>
        <p:txBody>
          <a:bodyPr vert="horz" wrap="square" lIns="91440" tIns="45720" bIns="45720" numCol="1" anchorCtr="0" compatLnSpc="1">
            <a:prstTxWarp prst="textNoShape">
              <a:avLst/>
            </a:prstTxWarp>
          </a:bodyPr>
          <a:lstStyle/>
          <a:p>
            <a:pPr eaLnBrk="1" hangingPunct="1">
              <a:defRPr/>
            </a:pPr>
            <a:r>
              <a:rPr lang="it-IT" sz="3200" b="1" dirty="0" smtClean="0">
                <a:effectLst/>
                <a:latin typeface="Calibri" pitchFamily="34" charset="0"/>
              </a:rPr>
              <a:t>Il permesso di soggiorno e  la compatibilità con l’attività lavorativa</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4D17F314-A5D9-41DE-AF0C-97A7D8A763E0}" type="slidenum">
              <a:rPr lang="it-IT"/>
              <a:pPr>
                <a:defRPr/>
              </a:pPr>
              <a:t>92</a:t>
            </a:fld>
            <a:endParaRPr lang="it-IT"/>
          </a:p>
        </p:txBody>
      </p:sp>
      <p:sp>
        <p:nvSpPr>
          <p:cNvPr id="433154" name="Rectangle 2"/>
          <p:cNvSpPr>
            <a:spLocks noGrp="1"/>
          </p:cNvSpPr>
          <p:nvPr>
            <p:ph type="title" idx="4294967295"/>
          </p:nvPr>
        </p:nvSpPr>
        <p:spPr bwMode="auto"/>
        <p:txBody>
          <a:bodyPr vert="horz" wrap="square" lIns="91440" tIns="45720" bIns="45720" numCol="1" anchorCtr="0" compatLnSpc="1">
            <a:prstTxWarp prst="textNoShape">
              <a:avLst/>
            </a:prstTxWarp>
          </a:bodyPr>
          <a:lstStyle/>
          <a:p>
            <a:pPr eaLnBrk="1" hangingPunct="1">
              <a:defRPr/>
            </a:pPr>
            <a:r>
              <a:rPr lang="it-IT" sz="3200" dirty="0" smtClean="0">
                <a:effectLst/>
                <a:latin typeface="Calibri" pitchFamily="34" charset="0"/>
              </a:rPr>
              <a:t>Anagrafe e accesso agli atti di stato civile </a:t>
            </a:r>
            <a:br>
              <a:rPr lang="it-IT" sz="3200" dirty="0" smtClean="0">
                <a:effectLst/>
                <a:latin typeface="Calibri" pitchFamily="34" charset="0"/>
              </a:rPr>
            </a:br>
            <a:r>
              <a:rPr lang="it-IT" sz="3200" dirty="0" smtClean="0">
                <a:effectLst/>
                <a:latin typeface="Calibri" pitchFamily="34" charset="0"/>
              </a:rPr>
              <a:t>e pubblici servizi </a:t>
            </a:r>
          </a:p>
        </p:txBody>
      </p:sp>
      <p:sp>
        <p:nvSpPr>
          <p:cNvPr id="433156" name="Segnaposto contenuto 2"/>
          <p:cNvSpPr>
            <a:spLocks/>
          </p:cNvSpPr>
          <p:nvPr/>
        </p:nvSpPr>
        <p:spPr bwMode="auto">
          <a:xfrm>
            <a:off x="395288" y="1341438"/>
            <a:ext cx="8229600" cy="5256212"/>
          </a:xfrm>
          <a:prstGeom prst="rect">
            <a:avLst/>
          </a:prstGeom>
          <a:ln w="57150">
            <a:noFill/>
            <a:miter lim="800000"/>
            <a:headEnd/>
            <a:tailEnd/>
          </a:ln>
        </p:spPr>
        <p:style>
          <a:lnRef idx="0">
            <a:scrgbClr r="0" g="0" b="0"/>
          </a:lnRef>
          <a:fillRef idx="1001">
            <a:schemeClr val="dk2"/>
          </a:fillRef>
          <a:effectRef idx="0">
            <a:scrgbClr r="0" g="0" b="0"/>
          </a:effectRef>
          <a:fontRef idx="major"/>
        </p:style>
        <p:txBody>
          <a:bodyPr/>
          <a:lstStyle/>
          <a:p>
            <a:pPr marL="292100" indent="-292100">
              <a:buClr>
                <a:schemeClr val="tx2">
                  <a:lumMod val="75000"/>
                </a:schemeClr>
              </a:buClr>
              <a:buSzPct val="70000"/>
              <a:buFont typeface="Wingdings 2" pitchFamily="18" charset="2"/>
              <a:buBlip>
                <a:blip r:embed="rId2"/>
              </a:buBlip>
              <a:defRPr/>
            </a:pPr>
            <a:r>
              <a:rPr lang="it-IT" sz="2800" dirty="0">
                <a:solidFill>
                  <a:srgbClr val="3366FF"/>
                </a:solidFill>
                <a:latin typeface="Calibri" pitchFamily="34" charset="0"/>
              </a:rPr>
              <a:t>Anagrafe</a:t>
            </a:r>
          </a:p>
          <a:p>
            <a:pPr marL="292100" indent="-292100">
              <a:buClr>
                <a:schemeClr val="tx2">
                  <a:lumMod val="75000"/>
                </a:schemeClr>
              </a:buClr>
              <a:buSzPct val="70000"/>
              <a:buFont typeface="Wingdings 2" pitchFamily="18" charset="2"/>
              <a:buNone/>
              <a:defRPr/>
            </a:pPr>
            <a:r>
              <a:rPr lang="it-IT" sz="1700" dirty="0">
                <a:solidFill>
                  <a:srgbClr val="3366FF"/>
                </a:solidFill>
                <a:latin typeface="Calibri" pitchFamily="34" charset="0"/>
              </a:rPr>
              <a:t>Per quanto riguarda le iscrizioni e variazioni anagrafiche, la legge 94/2009 stabilisce che queste possono dar luogo alla verifica, da parte degli uffici comunali, delle condizioni igienico-sanitarie dell’immobile.  Viene inoltre stabilito che dopo sei mesi dalla scadenza del permesso di soggiorno, qualora non venga rinnovata la dichiarazione di ospitalità (di cui all’art. 7 c. 3 del T.U.), si opererà la cancellazione anagrafica</a:t>
            </a:r>
          </a:p>
          <a:p>
            <a:pPr marL="292100" indent="-292100">
              <a:buClr>
                <a:schemeClr val="tx2">
                  <a:lumMod val="75000"/>
                </a:schemeClr>
              </a:buClr>
              <a:buSzPct val="70000"/>
              <a:buFont typeface="Wingdings 2" pitchFamily="18" charset="2"/>
              <a:buNone/>
              <a:defRPr/>
            </a:pPr>
            <a:r>
              <a:rPr lang="it-IT" sz="1600" i="1" dirty="0">
                <a:solidFill>
                  <a:srgbClr val="3366FF"/>
                </a:solidFill>
                <a:latin typeface="Calibri" pitchFamily="34" charset="0"/>
              </a:rPr>
              <a:t>	Si ricorda che l’iscrizione anagrafica è elemento indispensabile in molti casi (cittadinanza, ecc.)</a:t>
            </a:r>
          </a:p>
          <a:p>
            <a:pPr marL="292100" indent="-292100">
              <a:buClr>
                <a:schemeClr val="tx2">
                  <a:lumMod val="75000"/>
                </a:schemeClr>
              </a:buClr>
              <a:buSzPct val="70000"/>
              <a:buFont typeface="Wingdings 2" pitchFamily="18" charset="2"/>
              <a:buBlip>
                <a:blip r:embed="rId2"/>
              </a:buBlip>
              <a:defRPr/>
            </a:pPr>
            <a:r>
              <a:rPr lang="it-IT" sz="2800" dirty="0">
                <a:solidFill>
                  <a:srgbClr val="3366FF"/>
                </a:solidFill>
                <a:latin typeface="Calibri" pitchFamily="34" charset="0"/>
              </a:rPr>
              <a:t>Matrimonio</a:t>
            </a:r>
          </a:p>
          <a:p>
            <a:pPr marL="292100" indent="-292100">
              <a:buClr>
                <a:schemeClr val="tx2">
                  <a:lumMod val="75000"/>
                </a:schemeClr>
              </a:buClr>
              <a:buSzPct val="70000"/>
              <a:buFont typeface="Wingdings 2" pitchFamily="18" charset="2"/>
              <a:buNone/>
              <a:defRPr/>
            </a:pPr>
            <a:r>
              <a:rPr lang="it-IT" sz="1700" dirty="0">
                <a:solidFill>
                  <a:srgbClr val="3366FF"/>
                </a:solidFill>
                <a:latin typeface="Calibri" pitchFamily="34" charset="0"/>
              </a:rPr>
              <a:t>La sentenza  della </a:t>
            </a:r>
            <a:r>
              <a:rPr lang="it-IT" sz="1700" dirty="0">
                <a:solidFill>
                  <a:srgbClr val="3366FF"/>
                </a:solidFill>
                <a:latin typeface="Calibri" pitchFamily="34" charset="0"/>
                <a:hlinkClick r:id="rId3" action="ppaction://hlinkfile"/>
              </a:rPr>
              <a:t>Corte Costituzionale del 245</a:t>
            </a:r>
            <a:r>
              <a:rPr lang="it-IT" sz="1700" dirty="0">
                <a:solidFill>
                  <a:srgbClr val="3366FF"/>
                </a:solidFill>
                <a:latin typeface="Calibri" pitchFamily="34" charset="0"/>
              </a:rPr>
              <a:t> del 25 luglio 2011 ha dichiarato l’illegittimità costituzionale della legge 94/2009 nella parte in cui negava la possibilità allo straniero irregolare di contrarre matrimonio.</a:t>
            </a:r>
            <a:endParaRPr lang="it-IT" dirty="0">
              <a:solidFill>
                <a:srgbClr val="3366FF"/>
              </a:solidFill>
              <a:latin typeface="Calibri" pitchFamily="34" charset="0"/>
            </a:endParaRPr>
          </a:p>
          <a:p>
            <a:pPr marL="292100" indent="-292100">
              <a:buClr>
                <a:schemeClr val="tx2">
                  <a:lumMod val="75000"/>
                </a:schemeClr>
              </a:buClr>
              <a:buSzPct val="70000"/>
              <a:buFont typeface="Wingdings 2" pitchFamily="18" charset="2"/>
              <a:buBlip>
                <a:blip r:embed="rId2"/>
              </a:buBlip>
              <a:defRPr/>
            </a:pPr>
            <a:r>
              <a:rPr lang="it-IT" sz="2800" dirty="0">
                <a:solidFill>
                  <a:srgbClr val="3366FF"/>
                </a:solidFill>
                <a:latin typeface="Calibri" pitchFamily="34" charset="0"/>
              </a:rPr>
              <a:t>Nascita e riconoscimento filiazione</a:t>
            </a:r>
          </a:p>
          <a:p>
            <a:pPr marL="292100" indent="-292100">
              <a:buClr>
                <a:schemeClr val="tx2">
                  <a:lumMod val="75000"/>
                </a:schemeClr>
              </a:buClr>
              <a:buSzPct val="70000"/>
              <a:buFont typeface="Wingdings 2" pitchFamily="18" charset="2"/>
              <a:buNone/>
              <a:defRPr/>
            </a:pPr>
            <a:r>
              <a:rPr lang="it-IT" sz="1700" dirty="0">
                <a:solidFill>
                  <a:srgbClr val="3366FF"/>
                </a:solidFill>
                <a:latin typeface="Calibri" pitchFamily="34" charset="0"/>
              </a:rPr>
              <a:t>La </a:t>
            </a:r>
            <a:r>
              <a:rPr lang="it-IT" sz="1700" dirty="0">
                <a:solidFill>
                  <a:srgbClr val="3366FF"/>
                </a:solidFill>
                <a:latin typeface="Calibri" pitchFamily="34" charset="0"/>
                <a:hlinkClick r:id="rId4" action="ppaction://hlinkfile"/>
              </a:rPr>
              <a:t>Circolare n. 19/2009 del M.I. </a:t>
            </a:r>
            <a:r>
              <a:rPr lang="it-IT" sz="1700" dirty="0">
                <a:solidFill>
                  <a:srgbClr val="3366FF"/>
                </a:solidFill>
                <a:latin typeface="Calibri" pitchFamily="34" charset="0"/>
              </a:rPr>
              <a:t>fornisce una interpretazione della l.94/2009 che supera il problema della impossibilità dei genitori “irregolari” dei riconoscere i figli nati nel nostro Paese</a:t>
            </a:r>
          </a:p>
          <a:p>
            <a:pPr marL="292100" indent="-292100">
              <a:buClr>
                <a:schemeClr val="accent1"/>
              </a:buClr>
              <a:buSzPct val="70000"/>
              <a:buFont typeface="Wingdings 2" pitchFamily="18" charset="2"/>
              <a:buNone/>
              <a:defRPr/>
            </a:pPr>
            <a:endParaRPr lang="it-IT" sz="1700" i="1" dirty="0">
              <a:solidFill>
                <a:srgbClr val="3366FF"/>
              </a:solidFill>
              <a:latin typeface="Calibri" pitchFamily="34"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32A4C598-2210-4DD9-8618-44D12BC8E6E5}" type="slidenum">
              <a:rPr lang="it-IT"/>
              <a:pPr>
                <a:defRPr/>
              </a:pPr>
              <a:t>93</a:t>
            </a:fld>
            <a:endParaRPr lang="it-IT"/>
          </a:p>
        </p:txBody>
      </p:sp>
      <p:sp>
        <p:nvSpPr>
          <p:cNvPr id="435202" name="Rectangle 2"/>
          <p:cNvSpPr>
            <a:spLocks noGrp="1"/>
          </p:cNvSpPr>
          <p:nvPr>
            <p:ph type="title" idx="4294967295"/>
          </p:nvPr>
        </p:nvSpPr>
        <p:spPr bwMode="auto"/>
        <p:txBody>
          <a:bodyPr vert="horz" wrap="square" lIns="91440" tIns="45720" bIns="45720" numCol="1" anchorCtr="0" compatLnSpc="1">
            <a:prstTxWarp prst="textNoShape">
              <a:avLst/>
            </a:prstTxWarp>
            <a:normAutofit fontScale="90000"/>
          </a:bodyPr>
          <a:lstStyle/>
          <a:p>
            <a:pPr eaLnBrk="1" hangingPunct="1">
              <a:defRPr/>
            </a:pPr>
            <a:r>
              <a:rPr lang="it-IT" sz="3600" b="1" dirty="0" smtClean="0">
                <a:effectLst/>
                <a:latin typeface="Calibri" pitchFamily="34" charset="0"/>
              </a:rPr>
              <a:t>Familiari </a:t>
            </a:r>
            <a:r>
              <a:rPr lang="it-IT" sz="3600" b="1" dirty="0" err="1" smtClean="0">
                <a:effectLst/>
                <a:latin typeface="Calibri" pitchFamily="34" charset="0"/>
              </a:rPr>
              <a:t>extracomuitari</a:t>
            </a:r>
            <a:r>
              <a:rPr lang="it-IT" sz="3600" b="1" dirty="0" smtClean="0">
                <a:effectLst/>
                <a:latin typeface="Calibri" pitchFamily="34" charset="0"/>
              </a:rPr>
              <a:t> di                                                                                                                                                                                                                                                                                                                 cittadini italiani previsti nel T.U.</a:t>
            </a:r>
            <a:endParaRPr lang="it-IT" sz="2400" b="1" dirty="0" smtClean="0">
              <a:effectLst/>
              <a:latin typeface="Calibri" pitchFamily="34" charset="0"/>
            </a:endParaRPr>
          </a:p>
        </p:txBody>
      </p:sp>
      <p:sp>
        <p:nvSpPr>
          <p:cNvPr id="5" name="CasellaDiTesto 4"/>
          <p:cNvSpPr txBox="1"/>
          <p:nvPr/>
        </p:nvSpPr>
        <p:spPr>
          <a:xfrm>
            <a:off x="611560" y="1700808"/>
            <a:ext cx="7776864" cy="45397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spAutoFit/>
          </a:bodyPr>
          <a:lstStyle/>
          <a:p>
            <a:pPr>
              <a:buFont typeface="Wingdings 2" pitchFamily="18" charset="2"/>
              <a:buNone/>
              <a:defRPr/>
            </a:pPr>
            <a:endParaRPr lang="it-IT" sz="900" dirty="0">
              <a:latin typeface="Calibri" pitchFamily="34" charset="0"/>
            </a:endParaRPr>
          </a:p>
          <a:p>
            <a:pPr>
              <a:buFont typeface="Wingdings 2" pitchFamily="18" charset="2"/>
              <a:buNone/>
              <a:defRPr/>
            </a:pPr>
            <a:r>
              <a:rPr lang="it-IT" sz="2800" dirty="0">
                <a:solidFill>
                  <a:schemeClr val="accent5">
                    <a:lumMod val="50000"/>
                  </a:schemeClr>
                </a:solidFill>
                <a:latin typeface="Calibri" pitchFamily="34" charset="0"/>
              </a:rPr>
              <a:t>Non possono essere espulsi dall’Italia gli stranieri familiari conviventi entro il </a:t>
            </a:r>
            <a:r>
              <a:rPr lang="it-IT" sz="2800" b="1" dirty="0">
                <a:solidFill>
                  <a:schemeClr val="accent5">
                    <a:lumMod val="50000"/>
                  </a:schemeClr>
                </a:solidFill>
                <a:latin typeface="Calibri" pitchFamily="34" charset="0"/>
              </a:rPr>
              <a:t>2° grado </a:t>
            </a:r>
            <a:r>
              <a:rPr lang="it-IT" sz="2800" dirty="0">
                <a:solidFill>
                  <a:schemeClr val="accent5">
                    <a:lumMod val="50000"/>
                  </a:schemeClr>
                </a:solidFill>
                <a:latin typeface="Calibri" pitchFamily="34" charset="0"/>
              </a:rPr>
              <a:t>(</a:t>
            </a:r>
            <a:r>
              <a:rPr lang="it-IT" sz="2800" i="1" dirty="0">
                <a:solidFill>
                  <a:schemeClr val="accent5">
                    <a:lumMod val="50000"/>
                  </a:schemeClr>
                </a:solidFill>
                <a:latin typeface="Calibri" pitchFamily="34" charset="0"/>
              </a:rPr>
              <a:t>figli, genitori, fratelli</a:t>
            </a:r>
            <a:r>
              <a:rPr lang="it-IT" sz="2800" dirty="0">
                <a:solidFill>
                  <a:schemeClr val="accent5">
                    <a:lumMod val="50000"/>
                  </a:schemeClr>
                </a:solidFill>
                <a:latin typeface="Calibri" pitchFamily="34" charset="0"/>
              </a:rPr>
              <a:t>) o con il coniuge di cittadino italiano (</a:t>
            </a:r>
            <a:r>
              <a:rPr lang="it-IT" sz="2800" dirty="0">
                <a:solidFill>
                  <a:schemeClr val="accent5">
                    <a:lumMod val="50000"/>
                  </a:schemeClr>
                </a:solidFill>
                <a:latin typeface="Calibri" pitchFamily="34" charset="0"/>
                <a:hlinkClick r:id="rId2" action="ppaction://hlinkfile"/>
              </a:rPr>
              <a:t>Art. 19 c. 2 lett. C del T.U</a:t>
            </a:r>
            <a:r>
              <a:rPr lang="it-IT" sz="2800" dirty="0">
                <a:solidFill>
                  <a:schemeClr val="accent5">
                    <a:lumMod val="50000"/>
                  </a:schemeClr>
                </a:solidFill>
                <a:latin typeface="Calibri" pitchFamily="34" charset="0"/>
              </a:rPr>
              <a:t>., come modificato dalla legge 94/2009)</a:t>
            </a:r>
          </a:p>
          <a:p>
            <a:pPr>
              <a:buFont typeface="Wingdings 2" pitchFamily="18" charset="2"/>
              <a:buNone/>
              <a:defRPr/>
            </a:pPr>
            <a:endParaRPr lang="it-IT" sz="2800" dirty="0">
              <a:solidFill>
                <a:schemeClr val="accent5">
                  <a:lumMod val="50000"/>
                </a:schemeClr>
              </a:solidFill>
              <a:latin typeface="Calibri" pitchFamily="34" charset="0"/>
            </a:endParaRPr>
          </a:p>
          <a:p>
            <a:pPr>
              <a:buFont typeface="Wingdings 2" pitchFamily="18" charset="2"/>
              <a:buNone/>
              <a:defRPr/>
            </a:pPr>
            <a:r>
              <a:rPr lang="it-IT" sz="2800" dirty="0">
                <a:solidFill>
                  <a:schemeClr val="accent5">
                    <a:lumMod val="50000"/>
                  </a:schemeClr>
                </a:solidFill>
                <a:latin typeface="Calibri" pitchFamily="34" charset="0"/>
              </a:rPr>
              <a:t>Ai familiari dei cittadini italiani viene rilasciato un permesso di soggiorno per motivi di famiglia (Art. 28 del DPR 394/99).  Il primo permesso può essere richiesto direttamente in Questura</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E73B2E89-2340-49A7-894E-418C2FD16ECE}" type="slidenum">
              <a:rPr lang="it-IT"/>
              <a:pPr>
                <a:defRPr/>
              </a:pPr>
              <a:t>94</a:t>
            </a:fld>
            <a:endParaRPr lang="it-IT"/>
          </a:p>
        </p:txBody>
      </p:sp>
      <p:sp>
        <p:nvSpPr>
          <p:cNvPr id="5" name="Rectangle 2"/>
          <p:cNvSpPr>
            <a:spLocks noGrp="1"/>
          </p:cNvSpPr>
          <p:nvPr>
            <p:ph type="title" idx="4294967295"/>
          </p:nvPr>
        </p:nvSpPr>
        <p:spPr bwMode="auto">
          <a:xfrm>
            <a:off x="467544" y="188640"/>
            <a:ext cx="8229600" cy="1143000"/>
          </a:xfrm>
        </p:spPr>
        <p:txBody>
          <a:bodyPr vert="horz" wrap="square" lIns="91440" tIns="45720" bIns="45720" numCol="1" anchorCtr="0" compatLnSpc="1">
            <a:prstTxWarp prst="textNoShape">
              <a:avLst/>
            </a:prstTxWarp>
            <a:normAutofit fontScale="90000"/>
          </a:bodyPr>
          <a:lstStyle/>
          <a:p>
            <a:pPr eaLnBrk="1" hangingPunct="1">
              <a:defRPr/>
            </a:pPr>
            <a:r>
              <a:rPr lang="it-IT" sz="3600" b="1" dirty="0" smtClean="0">
                <a:effectLst/>
                <a:latin typeface="Calibri" pitchFamily="34" charset="0"/>
              </a:rPr>
              <a:t>Familiari </a:t>
            </a:r>
            <a:r>
              <a:rPr lang="it-IT" sz="3600" b="1" dirty="0" err="1" smtClean="0">
                <a:effectLst/>
                <a:latin typeface="Calibri" pitchFamily="34" charset="0"/>
              </a:rPr>
              <a:t>extracomuitari</a:t>
            </a:r>
            <a:r>
              <a:rPr lang="it-IT" sz="3600" b="1" dirty="0" smtClean="0">
                <a:effectLst/>
                <a:latin typeface="Calibri" pitchFamily="34" charset="0"/>
              </a:rPr>
              <a:t> di                                                                                                                                                                                                                                                                                                                 cittadini italiani previsti nel T.U.</a:t>
            </a:r>
            <a:endParaRPr lang="it-IT" sz="2400" b="1" dirty="0" smtClean="0">
              <a:effectLst/>
              <a:latin typeface="Calibri" pitchFamily="34" charset="0"/>
            </a:endParaRPr>
          </a:p>
        </p:txBody>
      </p:sp>
      <p:sp>
        <p:nvSpPr>
          <p:cNvPr id="6" name="CasellaDiTesto 5"/>
          <p:cNvSpPr txBox="1"/>
          <p:nvPr/>
        </p:nvSpPr>
        <p:spPr>
          <a:xfrm>
            <a:off x="611560" y="1844824"/>
            <a:ext cx="7848872" cy="433041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spAutoFit/>
          </a:bodyPr>
          <a:lstStyle/>
          <a:p>
            <a:pPr>
              <a:lnSpc>
                <a:spcPct val="90000"/>
              </a:lnSpc>
              <a:buFont typeface="Wingdings 2" pitchFamily="18" charset="2"/>
              <a:buNone/>
              <a:defRPr/>
            </a:pPr>
            <a:endParaRPr lang="it-IT" sz="3200" dirty="0">
              <a:solidFill>
                <a:schemeClr val="accent5">
                  <a:lumMod val="50000"/>
                </a:schemeClr>
              </a:solidFill>
              <a:latin typeface="Calibri" pitchFamily="34" charset="0"/>
            </a:endParaRPr>
          </a:p>
          <a:p>
            <a:pPr>
              <a:lnSpc>
                <a:spcPct val="90000"/>
              </a:lnSpc>
              <a:buFont typeface="Wingdings 2" pitchFamily="18" charset="2"/>
              <a:buNone/>
              <a:defRPr/>
            </a:pPr>
            <a:r>
              <a:rPr lang="it-IT" sz="3200" dirty="0">
                <a:solidFill>
                  <a:schemeClr val="accent5">
                    <a:lumMod val="50000"/>
                  </a:schemeClr>
                </a:solidFill>
                <a:latin typeface="Calibri" pitchFamily="34" charset="0"/>
              </a:rPr>
              <a:t>In precedenza erano </a:t>
            </a:r>
            <a:r>
              <a:rPr lang="it-IT" sz="3200" dirty="0" err="1">
                <a:solidFill>
                  <a:schemeClr val="accent5">
                    <a:lumMod val="50000"/>
                  </a:schemeClr>
                </a:solidFill>
                <a:latin typeface="Calibri" pitchFamily="34" charset="0"/>
              </a:rPr>
              <a:t>inespellibili</a:t>
            </a:r>
            <a:r>
              <a:rPr lang="it-IT" sz="3200" dirty="0">
                <a:solidFill>
                  <a:schemeClr val="accent5">
                    <a:lumMod val="50000"/>
                  </a:schemeClr>
                </a:solidFill>
                <a:latin typeface="Calibri" pitchFamily="34" charset="0"/>
              </a:rPr>
              <a:t> i familiari conviventi fino al 4° grado</a:t>
            </a:r>
          </a:p>
          <a:p>
            <a:pPr>
              <a:lnSpc>
                <a:spcPct val="90000"/>
              </a:lnSpc>
              <a:buFont typeface="Wingdings 2" pitchFamily="18" charset="2"/>
              <a:buNone/>
              <a:defRPr/>
            </a:pPr>
            <a:endParaRPr lang="it-IT" dirty="0">
              <a:solidFill>
                <a:schemeClr val="accent5">
                  <a:lumMod val="50000"/>
                </a:schemeClr>
              </a:solidFill>
              <a:latin typeface="Calibri" pitchFamily="34" charset="0"/>
            </a:endParaRPr>
          </a:p>
          <a:p>
            <a:pPr>
              <a:lnSpc>
                <a:spcPct val="90000"/>
              </a:lnSpc>
              <a:buFont typeface="Wingdings 2" pitchFamily="18" charset="2"/>
              <a:buNone/>
              <a:defRPr/>
            </a:pPr>
            <a:r>
              <a:rPr lang="it-IT" sz="2400" dirty="0">
                <a:solidFill>
                  <a:schemeClr val="accent5">
                    <a:lumMod val="50000"/>
                  </a:schemeClr>
                </a:solidFill>
                <a:latin typeface="Calibri" pitchFamily="34" charset="0"/>
              </a:rPr>
              <a:t>La Circolare del </a:t>
            </a:r>
            <a:r>
              <a:rPr lang="it-IT" sz="2400" dirty="0">
                <a:solidFill>
                  <a:schemeClr val="accent5">
                    <a:lumMod val="50000"/>
                  </a:schemeClr>
                </a:solidFill>
                <a:latin typeface="Calibri" pitchFamily="34" charset="0"/>
                <a:hlinkClick r:id="rId2" action="ppaction://hlinkfile"/>
              </a:rPr>
              <a:t>Min. Interni 5715 del 15/9/2009 </a:t>
            </a:r>
            <a:r>
              <a:rPr lang="it-IT" sz="2400" dirty="0">
                <a:solidFill>
                  <a:schemeClr val="accent5">
                    <a:lumMod val="50000"/>
                  </a:schemeClr>
                </a:solidFill>
                <a:latin typeface="Calibri" pitchFamily="34" charset="0"/>
              </a:rPr>
              <a:t>ha precisato che ai familiari entro il 3° e 4° grado può essere rilasciato un permesso di soggiorno ad altro titolo, qualora ne abbiano i requisiti (</a:t>
            </a:r>
            <a:r>
              <a:rPr lang="it-IT" sz="2400" dirty="0" err="1">
                <a:solidFill>
                  <a:schemeClr val="accent5">
                    <a:lumMod val="50000"/>
                  </a:schemeClr>
                </a:solidFill>
                <a:latin typeface="Calibri" pitchFamily="34" charset="0"/>
              </a:rPr>
              <a:t>es</a:t>
            </a:r>
            <a:r>
              <a:rPr lang="it-IT" sz="2400" dirty="0">
                <a:solidFill>
                  <a:schemeClr val="accent5">
                    <a:lumMod val="50000"/>
                  </a:schemeClr>
                </a:solidFill>
                <a:latin typeface="Calibri" pitchFamily="34" charset="0"/>
              </a:rPr>
              <a:t>: lavoro subordinato, attesa occupazione, ecc.). Qualora però i familiari non siano in possesso dei requisiti per la conversione ad altro titolo, riteniamo che debba essere impugnato l’eventuale rigetto del permesso di famiglia.</a:t>
            </a:r>
          </a:p>
          <a:p>
            <a:pPr>
              <a:lnSpc>
                <a:spcPct val="90000"/>
              </a:lnSpc>
              <a:buFont typeface="Wingdings 2" pitchFamily="18" charset="2"/>
              <a:buNone/>
              <a:defRPr/>
            </a:pPr>
            <a:endParaRPr lang="it-IT" sz="2400" dirty="0">
              <a:solidFill>
                <a:schemeClr val="accent5">
                  <a:lumMod val="50000"/>
                </a:schemeClr>
              </a:solidFill>
              <a:latin typeface="Calibri" pitchFamily="34"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3FA659D2-E274-4422-85EF-1514E7B97B38}" type="slidenum">
              <a:rPr lang="it-IT"/>
              <a:pPr>
                <a:defRPr/>
              </a:pPr>
              <a:t>95</a:t>
            </a:fld>
            <a:endParaRPr lang="it-IT"/>
          </a:p>
        </p:txBody>
      </p:sp>
      <p:sp>
        <p:nvSpPr>
          <p:cNvPr id="452612" name="Rectangle 4"/>
          <p:cNvSpPr>
            <a:spLocks noGrp="1"/>
          </p:cNvSpPr>
          <p:nvPr>
            <p:ph type="title" idx="4294967295"/>
          </p:nvPr>
        </p:nvSpPr>
        <p:spPr bwMode="auto"/>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Familiari </a:t>
            </a:r>
            <a:r>
              <a:rPr lang="it-IT" sz="2800" b="1" dirty="0" err="1" smtClean="0">
                <a:effectLst/>
                <a:latin typeface="Calibri" pitchFamily="34" charset="0"/>
              </a:rPr>
              <a:t>extracomuitari</a:t>
            </a:r>
            <a:r>
              <a:rPr lang="it-IT" sz="2800" b="1" dirty="0" smtClean="0">
                <a:effectLst/>
                <a:latin typeface="Calibri" pitchFamily="34" charset="0"/>
              </a:rPr>
              <a:t> di </a:t>
            </a:r>
            <a:br>
              <a:rPr lang="it-IT" sz="2800" b="1" dirty="0" smtClean="0">
                <a:effectLst/>
                <a:latin typeface="Calibri" pitchFamily="34" charset="0"/>
              </a:rPr>
            </a:br>
            <a:r>
              <a:rPr lang="it-IT" sz="2800" b="1" dirty="0" smtClean="0">
                <a:effectLst/>
                <a:latin typeface="Calibri" pitchFamily="34" charset="0"/>
              </a:rPr>
              <a:t>cittadini comunitari nel </a:t>
            </a:r>
            <a:r>
              <a:rPr lang="it-IT" sz="2800" b="1" dirty="0" smtClean="0">
                <a:effectLst/>
                <a:latin typeface="Calibri" pitchFamily="34" charset="0"/>
                <a:hlinkClick r:id="rId2" action="ppaction://hlinkfile"/>
              </a:rPr>
              <a:t>Decreto Legislativo 30/2007</a:t>
            </a:r>
            <a:endParaRPr lang="it-IT" sz="2800" b="1" dirty="0" smtClean="0">
              <a:effectLst/>
              <a:latin typeface="Calibri" pitchFamily="34" charset="0"/>
            </a:endParaRPr>
          </a:p>
        </p:txBody>
      </p:sp>
      <p:sp>
        <p:nvSpPr>
          <p:cNvPr id="5" name="CasellaDiTesto 4"/>
          <p:cNvSpPr txBox="1"/>
          <p:nvPr/>
        </p:nvSpPr>
        <p:spPr>
          <a:xfrm>
            <a:off x="467544" y="1772816"/>
            <a:ext cx="8064896" cy="457971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spAutoFit/>
          </a:bodyPr>
          <a:lstStyle/>
          <a:p>
            <a:pPr>
              <a:lnSpc>
                <a:spcPct val="90000"/>
              </a:lnSpc>
              <a:buFont typeface="Wingdings 2" pitchFamily="18" charset="2"/>
              <a:buNone/>
              <a:defRPr/>
            </a:pPr>
            <a:endParaRPr lang="it-IT" sz="1400" b="1" dirty="0">
              <a:solidFill>
                <a:srgbClr val="3366FF"/>
              </a:solidFill>
              <a:latin typeface="Calibri" pitchFamily="34" charset="0"/>
            </a:endParaRPr>
          </a:p>
          <a:p>
            <a:pPr>
              <a:lnSpc>
                <a:spcPct val="90000"/>
              </a:lnSpc>
              <a:buFont typeface="Wingdings 2" pitchFamily="18" charset="2"/>
              <a:buNone/>
              <a:defRPr/>
            </a:pPr>
            <a:r>
              <a:rPr lang="it-IT" sz="2800" b="1" dirty="0">
                <a:solidFill>
                  <a:srgbClr val="3366FF"/>
                </a:solidFill>
                <a:latin typeface="Calibri" pitchFamily="34" charset="0"/>
              </a:rPr>
              <a:t>Il cittadino comunitario</a:t>
            </a:r>
            <a:r>
              <a:rPr lang="it-IT" sz="2800" dirty="0">
                <a:solidFill>
                  <a:srgbClr val="3366FF"/>
                </a:solidFill>
                <a:latin typeface="Calibri" pitchFamily="34" charset="0"/>
              </a:rPr>
              <a:t> </a:t>
            </a:r>
          </a:p>
          <a:p>
            <a:pPr>
              <a:lnSpc>
                <a:spcPct val="90000"/>
              </a:lnSpc>
              <a:buFont typeface="Wingdings 2" pitchFamily="18" charset="2"/>
              <a:buNone/>
              <a:defRPr/>
            </a:pPr>
            <a:endParaRPr lang="it-IT" dirty="0">
              <a:solidFill>
                <a:srgbClr val="3366FF"/>
              </a:solidFill>
              <a:latin typeface="Calibri" pitchFamily="34" charset="0"/>
            </a:endParaRPr>
          </a:p>
          <a:p>
            <a:pPr>
              <a:lnSpc>
                <a:spcPct val="90000"/>
              </a:lnSpc>
              <a:buFont typeface="Wingdings 2" pitchFamily="18" charset="2"/>
              <a:buNone/>
              <a:defRPr/>
            </a:pPr>
            <a:r>
              <a:rPr lang="it-IT" sz="2400" dirty="0">
                <a:solidFill>
                  <a:srgbClr val="3366FF"/>
                </a:solidFill>
                <a:latin typeface="Calibri" pitchFamily="34" charset="0"/>
              </a:rPr>
              <a:t>   che soggiorna in Italia per un periodo superiore a 3 mesi deve effettuare l’iscrizione anagrafica, dimostrando di:</a:t>
            </a:r>
          </a:p>
          <a:p>
            <a:pPr>
              <a:lnSpc>
                <a:spcPct val="90000"/>
              </a:lnSpc>
              <a:buFont typeface="Wingdings 2" pitchFamily="18" charset="2"/>
              <a:buNone/>
              <a:defRPr/>
            </a:pPr>
            <a:endParaRPr lang="it-IT" sz="2400" dirty="0">
              <a:solidFill>
                <a:srgbClr val="3366FF"/>
              </a:solidFill>
              <a:latin typeface="Calibri" pitchFamily="34" charset="0"/>
            </a:endParaRPr>
          </a:p>
          <a:p>
            <a:pPr>
              <a:lnSpc>
                <a:spcPct val="90000"/>
              </a:lnSpc>
              <a:buClr>
                <a:schemeClr val="accent6">
                  <a:lumMod val="60000"/>
                  <a:lumOff val="40000"/>
                </a:schemeClr>
              </a:buClr>
              <a:buFont typeface="Wingdings" pitchFamily="2" charset="2"/>
              <a:buChar char="Ø"/>
              <a:defRPr/>
            </a:pPr>
            <a:r>
              <a:rPr lang="it-IT" sz="2400" dirty="0">
                <a:solidFill>
                  <a:srgbClr val="3366FF"/>
                </a:solidFill>
                <a:latin typeface="Calibri" pitchFamily="34" charset="0"/>
              </a:rPr>
              <a:t>Svolgere un’attività lavorativa subordinata o autonoma</a:t>
            </a:r>
          </a:p>
          <a:p>
            <a:pPr>
              <a:lnSpc>
                <a:spcPct val="90000"/>
              </a:lnSpc>
              <a:buClr>
                <a:schemeClr val="accent6">
                  <a:lumMod val="60000"/>
                  <a:lumOff val="40000"/>
                </a:schemeClr>
              </a:buClr>
              <a:buFont typeface="Wingdings" pitchFamily="2" charset="2"/>
              <a:buChar char="Ø"/>
              <a:defRPr/>
            </a:pPr>
            <a:r>
              <a:rPr lang="it-IT" sz="2400" dirty="0">
                <a:solidFill>
                  <a:srgbClr val="3366FF"/>
                </a:solidFill>
                <a:latin typeface="Calibri" pitchFamily="34" charset="0"/>
              </a:rPr>
              <a:t>Essere in possesso di risorse economiche sufficienti per sé e per i propri familiari (v. tab. ricongiungimento) e di una assicurazione sanitaria</a:t>
            </a:r>
          </a:p>
          <a:p>
            <a:pPr>
              <a:lnSpc>
                <a:spcPct val="90000"/>
              </a:lnSpc>
              <a:buClr>
                <a:schemeClr val="accent6">
                  <a:lumMod val="60000"/>
                  <a:lumOff val="40000"/>
                </a:schemeClr>
              </a:buClr>
              <a:buFont typeface="Wingdings" pitchFamily="2" charset="2"/>
              <a:buChar char="Ø"/>
              <a:defRPr/>
            </a:pPr>
            <a:r>
              <a:rPr lang="it-IT" sz="2400" dirty="0">
                <a:solidFill>
                  <a:srgbClr val="3366FF"/>
                </a:solidFill>
                <a:latin typeface="Calibri" pitchFamily="34" charset="0"/>
              </a:rPr>
              <a:t>Frequentare un corso di studi o di formazione professionale ed essere in possesso di assicurazione sanitaria e di risorse sufficienti</a:t>
            </a:r>
          </a:p>
          <a:p>
            <a:pPr>
              <a:lnSpc>
                <a:spcPct val="90000"/>
              </a:lnSpc>
              <a:buClr>
                <a:schemeClr val="accent6">
                  <a:lumMod val="60000"/>
                  <a:lumOff val="40000"/>
                </a:schemeClr>
              </a:buClr>
              <a:defRPr/>
            </a:pPr>
            <a:endParaRPr lang="it-IT" sz="1400" dirty="0">
              <a:solidFill>
                <a:srgbClr val="3366FF"/>
              </a:solidFill>
              <a:latin typeface="Calibri" pitchFamily="34"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F2899F23-78B4-475A-AF57-4C053D3D722C}" type="slidenum">
              <a:rPr lang="it-IT"/>
              <a:pPr>
                <a:defRPr/>
              </a:pPr>
              <a:t>96</a:t>
            </a:fld>
            <a:endParaRPr lang="it-IT"/>
          </a:p>
        </p:txBody>
      </p:sp>
      <p:sp>
        <p:nvSpPr>
          <p:cNvPr id="5" name="Rectangle 4"/>
          <p:cNvSpPr>
            <a:spLocks noGrp="1"/>
          </p:cNvSpPr>
          <p:nvPr>
            <p:ph type="title" idx="4294967295"/>
          </p:nvPr>
        </p:nvSpPr>
        <p:spPr bwMode="auto"/>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Familiari </a:t>
            </a:r>
            <a:r>
              <a:rPr lang="it-IT" sz="2800" b="1" dirty="0" err="1" smtClean="0">
                <a:effectLst/>
                <a:latin typeface="Calibri" pitchFamily="34" charset="0"/>
              </a:rPr>
              <a:t>extracomuitari</a:t>
            </a:r>
            <a:r>
              <a:rPr lang="it-IT" sz="2800" b="1" dirty="0" smtClean="0">
                <a:effectLst/>
                <a:latin typeface="Calibri" pitchFamily="34" charset="0"/>
              </a:rPr>
              <a:t> di </a:t>
            </a:r>
            <a:br>
              <a:rPr lang="it-IT" sz="2800" b="1" dirty="0" smtClean="0">
                <a:effectLst/>
                <a:latin typeface="Calibri" pitchFamily="34" charset="0"/>
              </a:rPr>
            </a:br>
            <a:r>
              <a:rPr lang="it-IT" sz="2800" b="1" dirty="0" smtClean="0">
                <a:effectLst/>
                <a:latin typeface="Calibri" pitchFamily="34" charset="0"/>
              </a:rPr>
              <a:t>cittadini comunitari nel Decreto Legislativo 30/2007</a:t>
            </a:r>
          </a:p>
        </p:txBody>
      </p:sp>
      <p:sp>
        <p:nvSpPr>
          <p:cNvPr id="6" name="CasellaDiTesto 5"/>
          <p:cNvSpPr txBox="1"/>
          <p:nvPr/>
        </p:nvSpPr>
        <p:spPr>
          <a:xfrm>
            <a:off x="539552" y="1844824"/>
            <a:ext cx="7920880" cy="373640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spAutoFit/>
          </a:bodyPr>
          <a:lstStyle/>
          <a:p>
            <a:pPr marL="342900" indent="-342900">
              <a:lnSpc>
                <a:spcPct val="80000"/>
              </a:lnSpc>
              <a:buFont typeface="Wingdings 2" pitchFamily="18" charset="2"/>
              <a:buNone/>
              <a:defRPr/>
            </a:pPr>
            <a:endParaRPr lang="it-IT" sz="2800" b="1" dirty="0">
              <a:solidFill>
                <a:srgbClr val="3366FF"/>
              </a:solidFill>
              <a:latin typeface="Calibri" pitchFamily="34" charset="0"/>
            </a:endParaRPr>
          </a:p>
          <a:p>
            <a:pPr marL="342900" indent="-342900">
              <a:lnSpc>
                <a:spcPct val="80000"/>
              </a:lnSpc>
              <a:buFont typeface="Wingdings 2" pitchFamily="18" charset="2"/>
              <a:buNone/>
              <a:defRPr/>
            </a:pPr>
            <a:r>
              <a:rPr lang="it-IT" sz="2800" b="1" dirty="0">
                <a:solidFill>
                  <a:srgbClr val="3366FF"/>
                </a:solidFill>
                <a:latin typeface="Calibri" pitchFamily="34" charset="0"/>
              </a:rPr>
              <a:t>I familiari dei comunitari</a:t>
            </a:r>
          </a:p>
          <a:p>
            <a:pPr marL="342900" indent="-342900">
              <a:lnSpc>
                <a:spcPct val="80000"/>
              </a:lnSpc>
              <a:buFont typeface="Wingdings 2" pitchFamily="18" charset="2"/>
              <a:buNone/>
              <a:defRPr/>
            </a:pPr>
            <a:endParaRPr lang="it-IT" sz="2400" dirty="0">
              <a:solidFill>
                <a:srgbClr val="3366FF"/>
              </a:solidFill>
              <a:latin typeface="Calibri" pitchFamily="34" charset="0"/>
            </a:endParaRPr>
          </a:p>
          <a:p>
            <a:pPr marL="342900" indent="-342900">
              <a:lnSpc>
                <a:spcPct val="80000"/>
              </a:lnSpc>
              <a:buClr>
                <a:srgbClr val="C00000"/>
              </a:buClr>
              <a:buFont typeface="Wingdings" pitchFamily="2" charset="2"/>
              <a:buChar char="Ø"/>
              <a:defRPr/>
            </a:pPr>
            <a:r>
              <a:rPr lang="it-IT" sz="2400" dirty="0">
                <a:solidFill>
                  <a:srgbClr val="3366FF"/>
                </a:solidFill>
                <a:latin typeface="Calibri" pitchFamily="34" charset="0"/>
              </a:rPr>
              <a:t>Il coniuge</a:t>
            </a:r>
          </a:p>
          <a:p>
            <a:pPr marL="342900" indent="-342900">
              <a:lnSpc>
                <a:spcPct val="80000"/>
              </a:lnSpc>
              <a:buClr>
                <a:srgbClr val="C00000"/>
              </a:buClr>
              <a:buFont typeface="Wingdings" pitchFamily="2" charset="2"/>
              <a:buChar char="Ø"/>
              <a:defRPr/>
            </a:pPr>
            <a:r>
              <a:rPr lang="it-IT" sz="2400" dirty="0">
                <a:solidFill>
                  <a:srgbClr val="3366FF"/>
                </a:solidFill>
                <a:latin typeface="Calibri" pitchFamily="34" charset="0"/>
              </a:rPr>
              <a:t>Figli minori di 21 anni o a carico se maggiori, del cittadino comunitario e del coniuge</a:t>
            </a:r>
          </a:p>
          <a:p>
            <a:pPr marL="342900" indent="-342900">
              <a:lnSpc>
                <a:spcPct val="80000"/>
              </a:lnSpc>
              <a:buClr>
                <a:srgbClr val="C00000"/>
              </a:buClr>
              <a:buFont typeface="Wingdings" pitchFamily="2" charset="2"/>
              <a:buChar char="Ø"/>
              <a:defRPr/>
            </a:pPr>
            <a:r>
              <a:rPr lang="it-IT" sz="2400" dirty="0">
                <a:solidFill>
                  <a:srgbClr val="3366FF"/>
                </a:solidFill>
                <a:latin typeface="Calibri" pitchFamily="34" charset="0"/>
              </a:rPr>
              <a:t>Genitori a carico del comunitario e del coniuge</a:t>
            </a:r>
          </a:p>
          <a:p>
            <a:pPr marL="342900" indent="-342900">
              <a:lnSpc>
                <a:spcPct val="80000"/>
              </a:lnSpc>
              <a:buClr>
                <a:srgbClr val="C00000"/>
              </a:buClr>
              <a:buFont typeface="Wingdings" pitchFamily="2" charset="2"/>
              <a:buChar char="Ø"/>
              <a:defRPr/>
            </a:pPr>
            <a:endParaRPr lang="it-IT" sz="2400" dirty="0">
              <a:solidFill>
                <a:srgbClr val="3366FF"/>
              </a:solidFill>
              <a:latin typeface="Calibri" pitchFamily="34" charset="0"/>
            </a:endParaRPr>
          </a:p>
          <a:p>
            <a:pPr marL="342900" indent="-342900">
              <a:lnSpc>
                <a:spcPct val="80000"/>
              </a:lnSpc>
              <a:buClr>
                <a:srgbClr val="C00000"/>
              </a:buClr>
              <a:buFont typeface="Wingdings" pitchFamily="2" charset="2"/>
              <a:buChar char="Ø"/>
              <a:defRPr/>
            </a:pPr>
            <a:r>
              <a:rPr lang="it-IT" sz="2400" dirty="0">
                <a:solidFill>
                  <a:srgbClr val="3366FF"/>
                </a:solidFill>
                <a:latin typeface="Calibri" pitchFamily="34" charset="0"/>
              </a:rPr>
              <a:t>(Partner- la normativa prevede la possibilità di ingresso anche per i partner e loro familiari, figura attualmente non prevista nella nostra normativa)</a:t>
            </a:r>
          </a:p>
          <a:p>
            <a:pPr marL="342900" indent="-342900">
              <a:lnSpc>
                <a:spcPct val="80000"/>
              </a:lnSpc>
              <a:buClr>
                <a:srgbClr val="C00000"/>
              </a:buClr>
              <a:buFont typeface="Wingdings" pitchFamily="2" charset="2"/>
              <a:buChar char="Ø"/>
              <a:defRPr/>
            </a:pPr>
            <a:endParaRPr lang="it-IT" sz="2400" dirty="0">
              <a:solidFill>
                <a:srgbClr val="3366FF"/>
              </a:solidFill>
              <a:latin typeface="Calibri" pitchFamily="34" charset="0"/>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pPr>
              <a:defRPr/>
            </a:pPr>
            <a:fld id="{EE1B88FF-BF76-43EE-8D7A-2FEC76710E11}" type="slidenum">
              <a:rPr lang="it-IT"/>
              <a:pPr>
                <a:defRPr/>
              </a:pPr>
              <a:t>97</a:t>
            </a:fld>
            <a:endParaRPr lang="it-IT"/>
          </a:p>
        </p:txBody>
      </p:sp>
      <p:sp>
        <p:nvSpPr>
          <p:cNvPr id="5" name="Rectangle 4"/>
          <p:cNvSpPr>
            <a:spLocks noGrp="1"/>
          </p:cNvSpPr>
          <p:nvPr>
            <p:ph type="title" idx="4294967295"/>
          </p:nvPr>
        </p:nvSpPr>
        <p:spPr bwMode="auto">
          <a:xfrm>
            <a:off x="474663" y="265112"/>
            <a:ext cx="8229600" cy="1143000"/>
          </a:xfrm>
        </p:spPr>
        <p:txBody>
          <a:bodyPr vert="horz" wrap="square" lIns="91440" tIns="45720" bIns="45720" numCol="1" anchorCtr="0" compatLnSpc="1">
            <a:prstTxWarp prst="textNoShape">
              <a:avLst/>
            </a:prstTxWarp>
          </a:bodyPr>
          <a:lstStyle/>
          <a:p>
            <a:pPr eaLnBrk="1" hangingPunct="1">
              <a:defRPr/>
            </a:pPr>
            <a:r>
              <a:rPr lang="it-IT" sz="2800" b="1" dirty="0" smtClean="0">
                <a:effectLst/>
                <a:latin typeface="Calibri" pitchFamily="34" charset="0"/>
              </a:rPr>
              <a:t>Familiari </a:t>
            </a:r>
            <a:r>
              <a:rPr lang="it-IT" sz="2800" b="1" dirty="0" err="1" smtClean="0">
                <a:effectLst/>
                <a:latin typeface="Calibri" pitchFamily="34" charset="0"/>
              </a:rPr>
              <a:t>extracomuitari</a:t>
            </a:r>
            <a:r>
              <a:rPr lang="it-IT" sz="2800" b="1" dirty="0" smtClean="0">
                <a:effectLst/>
                <a:latin typeface="Calibri" pitchFamily="34" charset="0"/>
              </a:rPr>
              <a:t> di </a:t>
            </a:r>
            <a:br>
              <a:rPr lang="it-IT" sz="2800" b="1" dirty="0" smtClean="0">
                <a:effectLst/>
                <a:latin typeface="Calibri" pitchFamily="34" charset="0"/>
              </a:rPr>
            </a:br>
            <a:r>
              <a:rPr lang="it-IT" sz="2800" b="1" dirty="0" smtClean="0">
                <a:effectLst/>
                <a:latin typeface="Calibri" pitchFamily="34" charset="0"/>
              </a:rPr>
              <a:t>cittadini comunitari nel Decreto Legislativo 30/2007</a:t>
            </a:r>
          </a:p>
        </p:txBody>
      </p:sp>
      <p:sp>
        <p:nvSpPr>
          <p:cNvPr id="8" name="Nastro perforato 7"/>
          <p:cNvSpPr/>
          <p:nvPr/>
        </p:nvSpPr>
        <p:spPr>
          <a:xfrm>
            <a:off x="3923928" y="5013176"/>
            <a:ext cx="4752528" cy="1368152"/>
          </a:xfrm>
          <a:prstGeom prst="flowChartPunchedTape">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92100" indent="-292100">
              <a:buClr>
                <a:schemeClr val="accent1"/>
              </a:buClr>
              <a:buSzPct val="70000"/>
              <a:defRPr/>
            </a:pPr>
            <a:r>
              <a:rPr lang="it-IT" dirty="0">
                <a:solidFill>
                  <a:srgbClr val="3366FF"/>
                </a:solidFill>
                <a:latin typeface="Calibri" pitchFamily="34" charset="0"/>
              </a:rPr>
              <a:t>Il decreto legislativo 30/2007 è applicabile anche ai familiari extracomunitari dei cittadini italiani</a:t>
            </a:r>
          </a:p>
        </p:txBody>
      </p:sp>
      <p:sp>
        <p:nvSpPr>
          <p:cNvPr id="6" name="CasellaDiTesto 5"/>
          <p:cNvSpPr txBox="1"/>
          <p:nvPr/>
        </p:nvSpPr>
        <p:spPr>
          <a:xfrm>
            <a:off x="755650" y="1773238"/>
            <a:ext cx="7488238" cy="3046412"/>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p>
            <a:pPr>
              <a:buFont typeface="Wingdings 2" pitchFamily="18" charset="2"/>
              <a:buNone/>
              <a:defRPr/>
            </a:pPr>
            <a:endParaRPr lang="it-IT" sz="1100" b="1" dirty="0">
              <a:solidFill>
                <a:srgbClr val="3366FF"/>
              </a:solidFill>
              <a:latin typeface="Calibri" pitchFamily="34" charset="0"/>
            </a:endParaRPr>
          </a:p>
          <a:p>
            <a:pPr>
              <a:buFont typeface="Wingdings 2" pitchFamily="18" charset="2"/>
              <a:buNone/>
              <a:defRPr/>
            </a:pPr>
            <a:r>
              <a:rPr lang="it-IT" sz="3200" b="1" dirty="0">
                <a:solidFill>
                  <a:srgbClr val="3366FF"/>
                </a:solidFill>
                <a:latin typeface="Calibri" pitchFamily="34" charset="0"/>
              </a:rPr>
              <a:t>Il diritto di soggiorno dei familiari </a:t>
            </a:r>
            <a:r>
              <a:rPr lang="it-IT" sz="3200" b="1" dirty="0" err="1">
                <a:solidFill>
                  <a:srgbClr val="3366FF"/>
                </a:solidFill>
                <a:latin typeface="Calibri" pitchFamily="34" charset="0"/>
              </a:rPr>
              <a:t>extra-UE</a:t>
            </a:r>
            <a:endParaRPr lang="it-IT" sz="3200" b="1" dirty="0">
              <a:solidFill>
                <a:srgbClr val="3366FF"/>
              </a:solidFill>
              <a:latin typeface="Calibri" pitchFamily="34" charset="0"/>
            </a:endParaRPr>
          </a:p>
          <a:p>
            <a:pPr>
              <a:buFont typeface="Wingdings 2" pitchFamily="18" charset="2"/>
              <a:buNone/>
              <a:defRPr/>
            </a:pPr>
            <a:endParaRPr lang="it-IT" b="1" dirty="0">
              <a:solidFill>
                <a:srgbClr val="3366FF"/>
              </a:solidFill>
              <a:latin typeface="Calibri" pitchFamily="34" charset="0"/>
            </a:endParaRPr>
          </a:p>
          <a:p>
            <a:pPr>
              <a:buClr>
                <a:srgbClr val="92D050"/>
              </a:buClr>
              <a:buSzPct val="80000"/>
              <a:buFont typeface="OpenSymbol" pitchFamily="2" charset="0"/>
              <a:buChar char="▶"/>
              <a:defRPr/>
            </a:pPr>
            <a:r>
              <a:rPr lang="it-IT" sz="2000" dirty="0">
                <a:solidFill>
                  <a:srgbClr val="3366FF"/>
                </a:solidFill>
                <a:latin typeface="Calibri" pitchFamily="34" charset="0"/>
              </a:rPr>
              <a:t>I familiari extra UE di cittadino comunitario hanno diritto alla  “CARTA </a:t>
            </a:r>
            <a:r>
              <a:rPr lang="it-IT" sz="2000" dirty="0" err="1">
                <a:solidFill>
                  <a:srgbClr val="3366FF"/>
                </a:solidFill>
                <a:latin typeface="Calibri" pitchFamily="34" charset="0"/>
              </a:rPr>
              <a:t>DI</a:t>
            </a:r>
            <a:r>
              <a:rPr lang="it-IT" sz="2000" dirty="0">
                <a:solidFill>
                  <a:srgbClr val="3366FF"/>
                </a:solidFill>
                <a:latin typeface="Calibri" pitchFamily="34" charset="0"/>
              </a:rPr>
              <a:t> SOGGIORNO PER FAMILIARE </a:t>
            </a:r>
            <a:r>
              <a:rPr lang="it-IT" sz="2000" dirty="0" err="1">
                <a:solidFill>
                  <a:srgbClr val="3366FF"/>
                </a:solidFill>
                <a:latin typeface="Calibri" pitchFamily="34" charset="0"/>
              </a:rPr>
              <a:t>DI</a:t>
            </a:r>
            <a:r>
              <a:rPr lang="it-IT" sz="2000" dirty="0">
                <a:solidFill>
                  <a:srgbClr val="3366FF"/>
                </a:solidFill>
                <a:latin typeface="Calibri" pitchFamily="34" charset="0"/>
              </a:rPr>
              <a:t> CITTADINO COMUNITARIO. Non essendo ancora predisposto il modello, viene rilasciata la “CARTA </a:t>
            </a:r>
            <a:r>
              <a:rPr lang="it-IT" sz="2000" dirty="0" err="1">
                <a:solidFill>
                  <a:srgbClr val="3366FF"/>
                </a:solidFill>
                <a:latin typeface="Calibri" pitchFamily="34" charset="0"/>
              </a:rPr>
              <a:t>DI</a:t>
            </a:r>
            <a:r>
              <a:rPr lang="it-IT" sz="2000" dirty="0">
                <a:solidFill>
                  <a:srgbClr val="3366FF"/>
                </a:solidFill>
                <a:latin typeface="Calibri" pitchFamily="34" charset="0"/>
              </a:rPr>
              <a:t> SOGGIORNO” in formato cartaceo, con validità 5 anni.</a:t>
            </a:r>
          </a:p>
          <a:p>
            <a:pPr>
              <a:buClr>
                <a:srgbClr val="92D050"/>
              </a:buClr>
              <a:buSzPct val="80000"/>
              <a:buFont typeface="OpenSymbol" pitchFamily="2" charset="0"/>
              <a:buChar char="▶"/>
              <a:defRPr/>
            </a:pPr>
            <a:endParaRPr lang="it-IT" sz="2000" dirty="0">
              <a:solidFill>
                <a:srgbClr val="3366FF"/>
              </a:solidFill>
              <a:latin typeface="Calibri" pitchFamily="34" charset="0"/>
            </a:endParaRPr>
          </a:p>
          <a:p>
            <a:pPr>
              <a:buClr>
                <a:srgbClr val="92D050"/>
              </a:buClr>
              <a:buSzPct val="80000"/>
              <a:buFont typeface="OpenSymbol" pitchFamily="2" charset="0"/>
              <a:buChar char="▶"/>
              <a:defRPr/>
            </a:pPr>
            <a:r>
              <a:rPr lang="it-IT" sz="2000" dirty="0">
                <a:solidFill>
                  <a:srgbClr val="3366FF"/>
                </a:solidFill>
                <a:latin typeface="Calibri" pitchFamily="34" charset="0"/>
              </a:rPr>
              <a:t>Dopo 5 anni, il familiare </a:t>
            </a:r>
            <a:r>
              <a:rPr lang="it-IT" sz="2000" dirty="0" err="1">
                <a:solidFill>
                  <a:srgbClr val="3366FF"/>
                </a:solidFill>
                <a:latin typeface="Calibri" pitchFamily="34" charset="0"/>
              </a:rPr>
              <a:t>extra-ue</a:t>
            </a:r>
            <a:r>
              <a:rPr lang="it-IT" sz="2000" dirty="0">
                <a:solidFill>
                  <a:srgbClr val="3366FF"/>
                </a:solidFill>
                <a:latin typeface="Calibri" pitchFamily="34" charset="0"/>
              </a:rPr>
              <a:t> ha diritto al soggiorno permanente.</a:t>
            </a:r>
          </a:p>
          <a:p>
            <a:pPr>
              <a:buClr>
                <a:srgbClr val="92D050"/>
              </a:buClr>
              <a:buSzPct val="80000"/>
              <a:defRPr/>
            </a:pPr>
            <a:endParaRPr lang="it-IT" sz="1100" dirty="0">
              <a:solidFill>
                <a:srgbClr val="3366FF"/>
              </a:solidFill>
              <a:latin typeface="Calibri" pitchFamily="34" charset="0"/>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egnaposto numero diapositiva 5"/>
          <p:cNvSpPr>
            <a:spLocks noGrp="1"/>
          </p:cNvSpPr>
          <p:nvPr>
            <p:ph type="sldNum" sz="quarter" idx="12"/>
          </p:nvPr>
        </p:nvSpPr>
        <p:spPr/>
        <p:txBody>
          <a:bodyPr/>
          <a:lstStyle/>
          <a:p>
            <a:pPr>
              <a:defRPr/>
            </a:pPr>
            <a:fld id="{BDC209A2-F855-4466-A611-596CD0259A67}" type="slidenum">
              <a:rPr lang="it-IT"/>
              <a:pPr>
                <a:defRPr/>
              </a:pPr>
              <a:t>98</a:t>
            </a:fld>
            <a:endParaRPr lang="it-IT"/>
          </a:p>
        </p:txBody>
      </p:sp>
      <p:sp>
        <p:nvSpPr>
          <p:cNvPr id="317442" name="Rectangle 2"/>
          <p:cNvSpPr>
            <a:spLocks noGrp="1"/>
          </p:cNvSpPr>
          <p:nvPr>
            <p:ph type="title" idx="4294967295"/>
          </p:nvPr>
        </p:nvSpPr>
        <p:spPr bwMode="auto">
          <a:xfrm>
            <a:off x="468313" y="115888"/>
            <a:ext cx="8229600" cy="433387"/>
          </a:xfrm>
          <a:ln w="38100">
            <a:solidFill>
              <a:schemeClr val="tx1"/>
            </a:solidFill>
            <a:miter lim="800000"/>
            <a:headEnd/>
            <a:tailEnd/>
          </a:ln>
        </p:spPr>
        <p:style>
          <a:lnRef idx="0">
            <a:scrgbClr r="0" g="0" b="0"/>
          </a:lnRef>
          <a:fillRef idx="1001">
            <a:schemeClr val="dk2"/>
          </a:fillRef>
          <a:effectRef idx="0">
            <a:scrgbClr r="0" g="0" b="0"/>
          </a:effectRef>
          <a:fontRef idx="major"/>
        </p:style>
        <p:txBody>
          <a:bodyPr vert="horz" wrap="square" lIns="91440" tIns="45720" bIns="45720" numCol="1" anchorCtr="0" compatLnSpc="1">
            <a:prstTxWarp prst="textNoShape">
              <a:avLst/>
            </a:prstTxWarp>
          </a:bodyPr>
          <a:lstStyle/>
          <a:p>
            <a:pPr eaLnBrk="1" hangingPunct="1">
              <a:defRPr/>
            </a:pPr>
            <a:r>
              <a:rPr lang="it-IT" sz="2000" b="1" dirty="0" smtClean="0">
                <a:solidFill>
                  <a:schemeClr val="tx1"/>
                </a:solidFill>
                <a:effectLst/>
                <a:latin typeface="Rockwell" pitchFamily="18" charset="0"/>
              </a:rPr>
              <a:t>Schema dei rimedi giurisdizionali in tema di immigrazione</a:t>
            </a:r>
          </a:p>
        </p:txBody>
      </p:sp>
      <p:graphicFrame>
        <p:nvGraphicFramePr>
          <p:cNvPr id="317563" name="Group 123"/>
          <p:cNvGraphicFramePr>
            <a:graphicFrameLocks noGrp="1"/>
          </p:cNvGraphicFramePr>
          <p:nvPr>
            <p:ph idx="4294967295"/>
          </p:nvPr>
        </p:nvGraphicFramePr>
        <p:xfrm>
          <a:off x="468313" y="549275"/>
          <a:ext cx="8229600" cy="6086475"/>
        </p:xfrm>
        <a:graphic>
          <a:graphicData uri="http://schemas.openxmlformats.org/drawingml/2006/table">
            <a:tbl>
              <a:tblPr/>
              <a:tblGrid>
                <a:gridCol w="1655762"/>
                <a:gridCol w="1223963"/>
                <a:gridCol w="1511300"/>
                <a:gridCol w="1512887"/>
                <a:gridCol w="2325688"/>
              </a:tblGrid>
              <a:tr h="647700">
                <a:tc>
                  <a:txBody>
                    <a:bodyPr/>
                    <a:lstStyle/>
                    <a:p>
                      <a:pPr marL="0" marR="0" lvl="0" indent="0" algn="ct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PROVVEDIMENTO DA IMPUGNARE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TERMINI PER RICORRERE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AUTORITA’</a:t>
                      </a:r>
                    </a:p>
                    <a:p>
                      <a:pPr marL="0" marR="0" lvl="0" indent="0" algn="ct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GIUDIZIARIA COMPETENTE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IMPUGNAZIONI</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200" b="1" i="0" u="none" strike="noStrike" cap="none" normalizeH="0" baseline="0" dirty="0" smtClean="0">
                          <a:ln>
                            <a:noFill/>
                          </a:ln>
                          <a:solidFill>
                            <a:schemeClr val="tx1"/>
                          </a:solidFill>
                          <a:effectLst/>
                          <a:latin typeface="Rockwell" pitchFamily="18" charset="0"/>
                        </a:rPr>
                        <a:t>NOTE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r>
              <a:tr h="8540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Rifiuto del visto di ingresso</a:t>
                      </a: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60 gg. Notifica</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TAR Lazio – sede Roma</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Consiglio di Stato</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La giurisprudenza tende a concedere invece dei 60 </a:t>
                      </a:r>
                      <a:r>
                        <a:rPr kumimoji="0" lang="it-IT" sz="1000" b="1" i="0" u="none" strike="noStrike" cap="none" normalizeH="0" baseline="0" dirty="0" err="1" smtClean="0">
                          <a:ln>
                            <a:noFill/>
                          </a:ln>
                          <a:solidFill>
                            <a:schemeClr val="tx1"/>
                          </a:solidFill>
                          <a:effectLst/>
                          <a:latin typeface="Rockwell" pitchFamily="18" charset="0"/>
                        </a:rPr>
                        <a:t>gg</a:t>
                      </a:r>
                      <a:r>
                        <a:rPr kumimoji="0" lang="it-IT" sz="1000" b="1" i="0" u="none" strike="noStrike" cap="none" normalizeH="0" baseline="0" dirty="0" smtClean="0">
                          <a:ln>
                            <a:noFill/>
                          </a:ln>
                          <a:solidFill>
                            <a:schemeClr val="tx1"/>
                          </a:solidFill>
                          <a:effectLst/>
                          <a:latin typeface="Rockwell" pitchFamily="18" charset="0"/>
                        </a:rPr>
                        <a:t> ordinari, 90 </a:t>
                      </a:r>
                      <a:r>
                        <a:rPr kumimoji="0" lang="it-IT" sz="1000" b="1" i="0" u="none" strike="noStrike" cap="none" normalizeH="0" baseline="0" dirty="0" err="1" smtClean="0">
                          <a:ln>
                            <a:noFill/>
                          </a:ln>
                          <a:solidFill>
                            <a:schemeClr val="tx1"/>
                          </a:solidFill>
                          <a:effectLst/>
                          <a:latin typeface="Rockwell" pitchFamily="18" charset="0"/>
                        </a:rPr>
                        <a:t>gg</a:t>
                      </a:r>
                      <a:r>
                        <a:rPr kumimoji="0" lang="it-IT" sz="1000" b="1" i="0" u="none" strike="noStrike" cap="none" normalizeH="0" baseline="0" dirty="0" smtClean="0">
                          <a:ln>
                            <a:noFill/>
                          </a:ln>
                          <a:solidFill>
                            <a:schemeClr val="tx1"/>
                          </a:solidFill>
                          <a:effectLst/>
                          <a:latin typeface="Rockwell" pitchFamily="18" charset="0"/>
                        </a:rPr>
                        <a:t> se ricorrente risiede fuori Italia, 150 </a:t>
                      </a:r>
                      <a:r>
                        <a:rPr kumimoji="0" lang="it-IT" sz="1000" b="1" i="0" u="none" strike="noStrike" cap="none" normalizeH="0" baseline="0" dirty="0" err="1" smtClean="0">
                          <a:ln>
                            <a:noFill/>
                          </a:ln>
                          <a:solidFill>
                            <a:schemeClr val="tx1"/>
                          </a:solidFill>
                          <a:effectLst/>
                          <a:latin typeface="Rockwell" pitchFamily="18" charset="0"/>
                        </a:rPr>
                        <a:t>gg</a:t>
                      </a:r>
                      <a:r>
                        <a:rPr kumimoji="0" lang="it-IT" sz="1000" b="1" i="0" u="none" strike="noStrike" cap="none" normalizeH="0" baseline="0" dirty="0" smtClean="0">
                          <a:ln>
                            <a:noFill/>
                          </a:ln>
                          <a:solidFill>
                            <a:schemeClr val="tx1"/>
                          </a:solidFill>
                          <a:effectLst/>
                          <a:latin typeface="Rockwell" pitchFamily="18" charset="0"/>
                        </a:rPr>
                        <a:t> se risiede fuori Europa</a:t>
                      </a: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r>
              <a:tr h="8540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Rifiuto permesso soggiorno o rinnovo</a:t>
                      </a: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60 gg. Notifica</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TAR competente </a:t>
                      </a:r>
                    </a:p>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(luogo in cui è stato emesso il provvedimento)</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Consiglio di Stato</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Se  il ricorrente si rivolge al Tar relativo al proprio domicilio, questo è tenuto comunque a pronunciarsi sulle richieste cautelari</a:t>
                      </a: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r>
              <a:tr h="8540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Decreto di espulsione dal territorio nazionale</a:t>
                      </a: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60 gg. Notifica</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Giudice di Pace  </a:t>
                      </a:r>
                    </a:p>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(luogo in cui è stato emesso il provvedimento)</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Corte di Cassazione</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L’accoglimento del ricorso comporta l’annullamento del provvedimento di espulsione. Lo straniero può sottoscrivere personalmente il ricorso</a:t>
                      </a: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r>
              <a:tr h="11588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Allontanamento dal territorio nazionale del cittadino comunitario</a:t>
                      </a: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20 gg. Notifica </a:t>
                      </a:r>
                    </a:p>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(salvo casi particolari)</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Tribunale ordinario in composizione monocratica (luogo in cui è emesso provvedimento), salvo casi particolari (TAR)</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Reclamo alla corte d’Appello e poi Corte di Cassazione</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L’Autorità Giudiziaria ha cognizione anche di merito, e può sindacare le ragioni di opportunità del provvedimento</a:t>
                      </a: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r>
              <a:tr h="701675">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Rifiuto nulla osta all’assunzione da parte del SUI</a:t>
                      </a: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60 gg. Notifica</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TAR competente</a:t>
                      </a:r>
                    </a:p>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(luogo in cui è emesso il provvedimento</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smtClean="0">
                          <a:ln>
                            <a:noFill/>
                          </a:ln>
                          <a:solidFill>
                            <a:schemeClr val="tx1"/>
                          </a:solidFill>
                          <a:effectLst/>
                          <a:latin typeface="Rockwell" pitchFamily="18" charset="0"/>
                        </a:rPr>
                        <a:t>Consiglio di Stato</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endParaRPr kumimoji="0" lang="it-IT" sz="1000" b="1" i="0" u="none" strike="noStrike" cap="none" normalizeH="0" baseline="0" dirty="0" smtClean="0">
                        <a:ln>
                          <a:noFill/>
                        </a:ln>
                        <a:solidFill>
                          <a:schemeClr val="tx1"/>
                        </a:solidFill>
                        <a:effectLst/>
                        <a:latin typeface="Rockwell" pitchFamily="18" charset="0"/>
                      </a:endParaRP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r>
              <a:tr h="6477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Rifiuto nulla osta, visto di ingresso, permesso di soggiorno in tema di unità familiare</a:t>
                      </a:r>
                    </a:p>
                  </a:txBody>
                  <a:tcPr marL="90000" marR="90000" marT="46800" marB="468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Non vi sono termini perentori</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Tribunale ordinario in composizione monocratica  competente (in base alla residenza del ricorrente)</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Corte d’Appello e poi Corte di Cassazione</a:t>
                      </a:r>
                    </a:p>
                  </a:txBody>
                  <a:tcPr marL="90000" marR="90000" marT="46800" marB="468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000" b="1" i="0" u="none" strike="noStrike" cap="none" normalizeH="0" baseline="0" dirty="0" smtClean="0">
                          <a:ln>
                            <a:noFill/>
                          </a:ln>
                          <a:solidFill>
                            <a:schemeClr val="tx1"/>
                          </a:solidFill>
                          <a:effectLst/>
                          <a:latin typeface="Rockwell" pitchFamily="18" charset="0"/>
                        </a:rPr>
                        <a:t>In via precauzionale è meglio, dove possibile, rispettare il termine generale di 60 gg. Dalla notifica del provvedimento</a:t>
                      </a:r>
                    </a:p>
                  </a:txBody>
                  <a:tcPr marL="90000" marR="90000" marT="46800" marB="468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40000"/>
                        <a:lumOff val="60000"/>
                      </a:schemeClr>
                    </a:solidFill>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9_Galassia">
  <a:themeElements>
    <a:clrScheme name="Personalizzato 2">
      <a:dk1>
        <a:srgbClr val="000000"/>
      </a:dk1>
      <a:lt1>
        <a:srgbClr val="016188"/>
      </a:lt1>
      <a:dk2>
        <a:srgbClr val="FFCC00"/>
      </a:dk2>
      <a:lt2>
        <a:srgbClr val="6DAA2D"/>
      </a:lt2>
      <a:accent1>
        <a:srgbClr val="FF388C"/>
      </a:accent1>
      <a:accent2>
        <a:srgbClr val="E40059"/>
      </a:accent2>
      <a:accent3>
        <a:srgbClr val="9C007F"/>
      </a:accent3>
      <a:accent4>
        <a:srgbClr val="68007F"/>
      </a:accent4>
      <a:accent5>
        <a:srgbClr val="92D050"/>
      </a:accent5>
      <a:accent6>
        <a:srgbClr val="00349E"/>
      </a:accent6>
      <a:hlink>
        <a:srgbClr val="17BBFD"/>
      </a:hlink>
      <a:folHlink>
        <a:srgbClr val="FF79C2"/>
      </a:folHlink>
    </a:clrScheme>
    <a:fontScheme name="9_Galassia">
      <a:majorFont>
        <a:latin typeface=""/>
        <a:ea typeface=""/>
        <a:cs typeface=""/>
      </a:majorFont>
      <a:minorFont>
        <a:latin typeface=""/>
        <a:ea typeface=""/>
        <a:cs typeface=""/>
      </a:minorFont>
    </a:fontScheme>
    <a:fmtScheme name="Galassia">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7359</TotalTime>
  <Words>7518</Words>
  <Application>Microsoft Office PowerPoint</Application>
  <PresentationFormat>Presentazione su schermo (4:3)</PresentationFormat>
  <Paragraphs>1052</Paragraphs>
  <Slides>98</Slides>
  <Notes>59</Notes>
  <HiddenSlides>0</HiddenSlides>
  <MMClips>0</MMClips>
  <ScaleCrop>false</ScaleCrop>
  <HeadingPairs>
    <vt:vector size="8" baseType="variant">
      <vt:variant>
        <vt:lpstr>Caratteri utilizzati</vt:lpstr>
      </vt:variant>
      <vt:variant>
        <vt:i4>14</vt:i4>
      </vt:variant>
      <vt:variant>
        <vt:lpstr>Modello struttura</vt:lpstr>
      </vt:variant>
      <vt:variant>
        <vt:i4>7</vt:i4>
      </vt:variant>
      <vt:variant>
        <vt:lpstr>Server OLE incorporati</vt:lpstr>
      </vt:variant>
      <vt:variant>
        <vt:i4>1</vt:i4>
      </vt:variant>
      <vt:variant>
        <vt:lpstr>Titoli diapositive</vt:lpstr>
      </vt:variant>
      <vt:variant>
        <vt:i4>98</vt:i4>
      </vt:variant>
    </vt:vector>
  </HeadingPairs>
  <TitlesOfParts>
    <vt:vector size="120" baseType="lpstr">
      <vt:lpstr>Arial</vt:lpstr>
      <vt:lpstr>Wingdings 2</vt:lpstr>
      <vt:lpstr>Calibri</vt:lpstr>
      <vt:lpstr>Rockwell</vt:lpstr>
      <vt:lpstr>Wingdings</vt:lpstr>
      <vt:lpstr>Berlin Sans FB</vt:lpstr>
      <vt:lpstr>Monotype Corsiva</vt:lpstr>
      <vt:lpstr>Verdana</vt:lpstr>
      <vt:lpstr>Constantia</vt:lpstr>
      <vt:lpstr>Bradley Hand ITC</vt:lpstr>
      <vt:lpstr>SimSun</vt:lpstr>
      <vt:lpstr>Batang</vt:lpstr>
      <vt:lpstr>Times New Roman</vt:lpstr>
      <vt:lpstr>OpenSymbol</vt:lpstr>
      <vt:lpstr>9_Galassia</vt:lpstr>
      <vt:lpstr>9_Galassia</vt:lpstr>
      <vt:lpstr>9_Galassia</vt:lpstr>
      <vt:lpstr>9_Galassia</vt:lpstr>
      <vt:lpstr>9_Galassia</vt:lpstr>
      <vt:lpstr>9_Galassia</vt:lpstr>
      <vt:lpstr>9_Galassia</vt:lpstr>
      <vt:lpstr>Immagine bitmap</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Inca senza frontiere per gli immigrati</dc:title>
  <dc:creator>dany</dc:creator>
  <cp:lastModifiedBy>d</cp:lastModifiedBy>
  <cp:revision>438</cp:revision>
  <dcterms:created xsi:type="dcterms:W3CDTF">2008-05-16T13:17:48Z</dcterms:created>
  <dcterms:modified xsi:type="dcterms:W3CDTF">2013-04-14T15:22:13Z</dcterms:modified>
</cp:coreProperties>
</file>